
<file path=[Content_Types].xml><?xml version="1.0" encoding="utf-8"?>
<Types xmlns="http://schemas.openxmlformats.org/package/2006/content-types">
  <Default Extension="(null)" ContentType="image/x-emf"/>
  <Default Extension="docx" ContentType="application/vnd.openxmlformats-officedocument.wordprocessingml.documen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Lst>
  <p:notesMasterIdLst>
    <p:notesMasterId r:id="rId89"/>
  </p:notesMasterIdLst>
  <p:handoutMasterIdLst>
    <p:handoutMasterId r:id="rId90"/>
  </p:handoutMasterIdLst>
  <p:sldIdLst>
    <p:sldId id="287" r:id="rId2"/>
    <p:sldId id="1573" r:id="rId3"/>
    <p:sldId id="1574" r:id="rId4"/>
    <p:sldId id="1575" r:id="rId5"/>
    <p:sldId id="1576" r:id="rId6"/>
    <p:sldId id="1577" r:id="rId7"/>
    <p:sldId id="1578" r:id="rId8"/>
    <p:sldId id="1579" r:id="rId9"/>
    <p:sldId id="1580" r:id="rId10"/>
    <p:sldId id="1581" r:id="rId11"/>
    <p:sldId id="1582" r:id="rId12"/>
    <p:sldId id="1583" r:id="rId13"/>
    <p:sldId id="1584" r:id="rId14"/>
    <p:sldId id="1585" r:id="rId15"/>
    <p:sldId id="1586" r:id="rId16"/>
    <p:sldId id="1587" r:id="rId17"/>
    <p:sldId id="1588" r:id="rId18"/>
    <p:sldId id="1589" r:id="rId19"/>
    <p:sldId id="1590" r:id="rId20"/>
    <p:sldId id="1591" r:id="rId21"/>
    <p:sldId id="1592" r:id="rId22"/>
    <p:sldId id="1593" r:id="rId23"/>
    <p:sldId id="1594" r:id="rId24"/>
    <p:sldId id="1595" r:id="rId25"/>
    <p:sldId id="1596" r:id="rId26"/>
    <p:sldId id="1597" r:id="rId27"/>
    <p:sldId id="1598" r:id="rId28"/>
    <p:sldId id="1599" r:id="rId29"/>
    <p:sldId id="1600" r:id="rId30"/>
    <p:sldId id="1601" r:id="rId31"/>
    <p:sldId id="1602" r:id="rId32"/>
    <p:sldId id="1603" r:id="rId33"/>
    <p:sldId id="1604" r:id="rId34"/>
    <p:sldId id="1605" r:id="rId35"/>
    <p:sldId id="1606" r:id="rId36"/>
    <p:sldId id="1607" r:id="rId37"/>
    <p:sldId id="1608" r:id="rId38"/>
    <p:sldId id="1609" r:id="rId39"/>
    <p:sldId id="1610" r:id="rId40"/>
    <p:sldId id="1611" r:id="rId41"/>
    <p:sldId id="1612" r:id="rId42"/>
    <p:sldId id="1613" r:id="rId43"/>
    <p:sldId id="1615" r:id="rId44"/>
    <p:sldId id="1616" r:id="rId45"/>
    <p:sldId id="1617" r:id="rId46"/>
    <p:sldId id="1618" r:id="rId47"/>
    <p:sldId id="1619" r:id="rId48"/>
    <p:sldId id="1620" r:id="rId49"/>
    <p:sldId id="1621" r:id="rId50"/>
    <p:sldId id="1622" r:id="rId51"/>
    <p:sldId id="1623" r:id="rId52"/>
    <p:sldId id="1624" r:id="rId53"/>
    <p:sldId id="1625" r:id="rId54"/>
    <p:sldId id="1626" r:id="rId55"/>
    <p:sldId id="1627" r:id="rId56"/>
    <p:sldId id="1628" r:id="rId57"/>
    <p:sldId id="1629" r:id="rId58"/>
    <p:sldId id="1630" r:id="rId59"/>
    <p:sldId id="1631" r:id="rId60"/>
    <p:sldId id="1632" r:id="rId61"/>
    <p:sldId id="1633" r:id="rId62"/>
    <p:sldId id="1634" r:id="rId63"/>
    <p:sldId id="1635" r:id="rId64"/>
    <p:sldId id="1636" r:id="rId65"/>
    <p:sldId id="1637" r:id="rId66"/>
    <p:sldId id="1638" r:id="rId67"/>
    <p:sldId id="1639" r:id="rId68"/>
    <p:sldId id="1640" r:id="rId69"/>
    <p:sldId id="1641" r:id="rId70"/>
    <p:sldId id="1642" r:id="rId71"/>
    <p:sldId id="1643" r:id="rId72"/>
    <p:sldId id="1644" r:id="rId73"/>
    <p:sldId id="1645" r:id="rId74"/>
    <p:sldId id="1646" r:id="rId75"/>
    <p:sldId id="1647" r:id="rId76"/>
    <p:sldId id="1648" r:id="rId77"/>
    <p:sldId id="1649" r:id="rId78"/>
    <p:sldId id="1650" r:id="rId79"/>
    <p:sldId id="1651" r:id="rId80"/>
    <p:sldId id="1652" r:id="rId81"/>
    <p:sldId id="1653" r:id="rId82"/>
    <p:sldId id="1654" r:id="rId83"/>
    <p:sldId id="1655" r:id="rId84"/>
    <p:sldId id="1656" r:id="rId85"/>
    <p:sldId id="1657" r:id="rId86"/>
    <p:sldId id="1658" r:id="rId87"/>
    <p:sldId id="1659" r:id="rId8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5" name="Author" initials="A" lastIdx="0" clrIdx="4"/>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000"/>
    <a:srgbClr val="FFEAC1"/>
    <a:srgbClr val="FCFCFC"/>
    <a:srgbClr val="DCE6F2"/>
    <a:srgbClr val="99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58" autoAdjust="0"/>
    <p:restoredTop sz="98990" autoAdjust="0"/>
  </p:normalViewPr>
  <p:slideViewPr>
    <p:cSldViewPr>
      <p:cViewPr varScale="1">
        <p:scale>
          <a:sx n="64" d="100"/>
          <a:sy n="64" d="100"/>
        </p:scale>
        <p:origin x="560" y="48"/>
      </p:cViewPr>
      <p:guideLst>
        <p:guide orient="horz" pos="2160"/>
        <p:guide pos="3840"/>
      </p:guideLst>
    </p:cSldViewPr>
  </p:slid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notesMaster" Target="notesMasters/notes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handoutMaster" Target="handoutMasters/handoutMaster1.xml"/><Relationship Id="rId95"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11EBECC-4473-5B4F-A314-009A342075BA}" type="datetimeFigureOut">
              <a:rPr lang="en-US" smtClean="0"/>
              <a:t>12/19/2021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932436B-39C6-C944-80B5-B8C66AD4D941}" type="slidenum">
              <a:rPr lang="en-US" smtClean="0"/>
              <a:t>‹#›</a:t>
            </a:fld>
            <a:endParaRPr lang="en-US"/>
          </a:p>
        </p:txBody>
      </p:sp>
    </p:spTree>
    <p:extLst>
      <p:ext uri="{BB962C8B-B14F-4D97-AF65-F5344CB8AC3E}">
        <p14:creationId xmlns:p14="http://schemas.microsoft.com/office/powerpoint/2010/main" val="2563825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0FE861C-486B-4E18-A0E9-A790238A915C}" type="datetimeFigureOut">
              <a:rPr lang="en-US" smtClean="0"/>
              <a:t>12/19/2021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F811066-0135-4CAA-8AD4-89A97190AC00}" type="slidenum">
              <a:rPr lang="en-US" smtClean="0"/>
              <a:t>‹#›</a:t>
            </a:fld>
            <a:endParaRPr lang="en-US"/>
          </a:p>
        </p:txBody>
      </p:sp>
    </p:spTree>
    <p:extLst>
      <p:ext uri="{BB962C8B-B14F-4D97-AF65-F5344CB8AC3E}">
        <p14:creationId xmlns:p14="http://schemas.microsoft.com/office/powerpoint/2010/main" val="36240478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My job today is to share the current experiences of Americans in the USA of the COVID-19 pandemic. My sister has lived in Scotland for many years. In February and March this year, she was sharing what was happening so I was successful in what I would call ”prepper” shopping because I started a little early thanks to my sister. It was helpful to know how your countries were responding to the pandemic and what was happening….I managed to acquire toilet paper and other things because I was paying attention to your experiences.</a:t>
            </a:r>
          </a:p>
          <a:p>
            <a:endParaRPr lang="en-US" dirty="0"/>
          </a:p>
          <a:p>
            <a:r>
              <a:rPr lang="en-US" dirty="0"/>
              <a:t>In March, the World Health Organization made the declaration of the pandemic while I was sitting in the International Association for Positive Behavior Support Board meeting. The day before the conference started. Many of us were sitting in this meeting having agonized over whether we should have flown to Miami Florida given the signals of what was to come. As we sat in the meeting all the major universities banned travel both domestic and international. So, the roller coaster ride started on this day for many of us.</a:t>
            </a:r>
          </a:p>
          <a:p>
            <a:endParaRPr lang="en-US" dirty="0"/>
          </a:p>
          <a:p>
            <a:r>
              <a:rPr lang="en-US" dirty="0"/>
              <a:t>…And if you had told me though in December, that I would be cutting my own hair, that I would be working on a mohawk (because I can’t reach to the back of my head)….as well as hoarding toilet paper and hand sanitizer I would never have believed you.</a:t>
            </a:r>
          </a:p>
        </p:txBody>
      </p:sp>
      <p:sp>
        <p:nvSpPr>
          <p:cNvPr id="4" name="Slide Number Placeholder 3"/>
          <p:cNvSpPr>
            <a:spLocks noGrp="1"/>
          </p:cNvSpPr>
          <p:nvPr>
            <p:ph type="sldNum" sz="quarter" idx="5"/>
          </p:nvPr>
        </p:nvSpPr>
        <p:spPr/>
        <p:txBody>
          <a:bodyPr/>
          <a:lstStyle/>
          <a:p>
            <a:fld id="{F253B46A-D643-0A49-93D2-6742FCA04024}" type="slidenum">
              <a:rPr lang="en-US" smtClean="0"/>
              <a:t>1</a:t>
            </a:fld>
            <a:endParaRPr lang="en-US"/>
          </a:p>
        </p:txBody>
      </p:sp>
    </p:spTree>
    <p:extLst>
      <p:ext uri="{BB962C8B-B14F-4D97-AF65-F5344CB8AC3E}">
        <p14:creationId xmlns:p14="http://schemas.microsoft.com/office/powerpoint/2010/main" val="15768879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12" name="Rectangle 11"/>
          <p:cNvSpPr/>
          <p:nvPr/>
        </p:nvSpPr>
        <p:spPr>
          <a:xfrm>
            <a:off x="1" y="-1"/>
            <a:ext cx="12192000" cy="685800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5" name="Footer Placeholder 4"/>
          <p:cNvSpPr>
            <a:spLocks noGrp="1"/>
          </p:cNvSpPr>
          <p:nvPr>
            <p:ph type="ftr" sz="quarter" idx="11"/>
          </p:nvPr>
        </p:nvSpPr>
        <p:spPr>
          <a:xfrm>
            <a:off x="4165600" y="6356353"/>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3"/>
            <a:ext cx="2844800" cy="365125"/>
          </a:xfrm>
          <a:prstGeom prst="rect">
            <a:avLst/>
          </a:prstGeom>
        </p:spPr>
        <p:txBody>
          <a:bodyPr/>
          <a:lstStyle/>
          <a:p>
            <a:fld id="{B044824F-EBE0-443F-8A8F-F64816AF04DC}" type="slidenum">
              <a:rPr lang="en-US" smtClean="0"/>
              <a:t>‹#›</a:t>
            </a:fld>
            <a:endParaRPr lang="en-US"/>
          </a:p>
        </p:txBody>
      </p:sp>
      <p:pic>
        <p:nvPicPr>
          <p:cNvPr id="7" name="Picture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
            <a:ext cx="12192000" cy="4363851"/>
          </a:xfrm>
          <a:prstGeom prst="rect">
            <a:avLst/>
          </a:prstGeom>
        </p:spPr>
      </p:pic>
      <p:sp>
        <p:nvSpPr>
          <p:cNvPr id="8" name="Rectangle 7"/>
          <p:cNvSpPr/>
          <p:nvPr/>
        </p:nvSpPr>
        <p:spPr>
          <a:xfrm>
            <a:off x="1" y="4576520"/>
            <a:ext cx="2756947" cy="2281483"/>
          </a:xfrm>
          <a:prstGeom prst="rect">
            <a:avLst/>
          </a:prstGeom>
          <a:solidFill>
            <a:srgbClr val="FFCC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Calibri"/>
            </a:endParaRPr>
          </a:p>
        </p:txBody>
      </p:sp>
      <p:sp>
        <p:nvSpPr>
          <p:cNvPr id="9" name="Rectangle 8"/>
          <p:cNvSpPr/>
          <p:nvPr/>
        </p:nvSpPr>
        <p:spPr>
          <a:xfrm>
            <a:off x="3084053" y="4576520"/>
            <a:ext cx="9107947" cy="2281483"/>
          </a:xfrm>
          <a:prstGeom prst="rect">
            <a:avLst/>
          </a:prstGeom>
          <a:solidFill>
            <a:srgbClr val="8D1A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dirty="0">
              <a:solidFill>
                <a:prstClr val="white"/>
              </a:solidFill>
              <a:latin typeface="Calibri"/>
            </a:endParaRPr>
          </a:p>
        </p:txBody>
      </p:sp>
      <p:pic>
        <p:nvPicPr>
          <p:cNvPr id="10" name="Picture 9"/>
          <p:cNvPicPr>
            <a:picLocks noChangeAspect="1"/>
          </p:cNvPicPr>
          <p:nvPr/>
        </p:nvPicPr>
        <p:blipFill>
          <a:blip r:embed="rId3"/>
          <a:stretch>
            <a:fillRect/>
          </a:stretch>
        </p:blipFill>
        <p:spPr>
          <a:xfrm>
            <a:off x="331566" y="5273224"/>
            <a:ext cx="2156919" cy="889000"/>
          </a:xfrm>
          <a:prstGeom prst="rect">
            <a:avLst/>
          </a:prstGeom>
        </p:spPr>
      </p:pic>
      <p:pic>
        <p:nvPicPr>
          <p:cNvPr id="11" name="Picture 10"/>
          <p:cNvPicPr>
            <a:picLocks noChangeAspect="1"/>
          </p:cNvPicPr>
          <p:nvPr/>
        </p:nvPicPr>
        <p:blipFill>
          <a:blip r:embed="rId4"/>
          <a:stretch>
            <a:fillRect/>
          </a:stretch>
        </p:blipFill>
        <p:spPr>
          <a:xfrm>
            <a:off x="3587364" y="5273224"/>
            <a:ext cx="3860800" cy="889000"/>
          </a:xfrm>
          <a:prstGeom prst="rect">
            <a:avLst/>
          </a:prstGeom>
        </p:spPr>
      </p:pic>
    </p:spTree>
    <p:extLst>
      <p:ext uri="{BB962C8B-B14F-4D97-AF65-F5344CB8AC3E}">
        <p14:creationId xmlns:p14="http://schemas.microsoft.com/office/powerpoint/2010/main" val="28702972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ABB7A7A-F9A7-FE46-95A0-F48C028FE859}"/>
              </a:ext>
            </a:extLst>
          </p:cNvPr>
          <p:cNvSpPr>
            <a:spLocks noGrp="1"/>
          </p:cNvSpPr>
          <p:nvPr>
            <p:ph type="dt" sz="half" idx="10"/>
          </p:nvPr>
        </p:nvSpPr>
        <p:spPr>
          <a:xfrm>
            <a:off x="838200" y="6356350"/>
            <a:ext cx="2743200" cy="365125"/>
          </a:xfrm>
          <a:prstGeom prst="rect">
            <a:avLst/>
          </a:prstGeom>
        </p:spPr>
        <p:txBody>
          <a:bodyPr/>
          <a:lstStyle/>
          <a:p>
            <a:fld id="{660196C3-590B-DC47-A308-8C372A8A4D82}" type="datetimeFigureOut">
              <a:rPr lang="en-US" smtClean="0"/>
              <a:t>12/19/2021</a:t>
            </a:fld>
            <a:endParaRPr lang="en-US"/>
          </a:p>
        </p:txBody>
      </p:sp>
      <p:sp>
        <p:nvSpPr>
          <p:cNvPr id="3" name="Footer Placeholder 2">
            <a:extLst>
              <a:ext uri="{FF2B5EF4-FFF2-40B4-BE49-F238E27FC236}">
                <a16:creationId xmlns:a16="http://schemas.microsoft.com/office/drawing/2014/main" id="{E715B0D4-41D4-DD43-B5CE-F3C7DE8C6B7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C33E953-A478-A54E-8842-D66145ABB30B}"/>
              </a:ext>
            </a:extLst>
          </p:cNvPr>
          <p:cNvSpPr>
            <a:spLocks noGrp="1"/>
          </p:cNvSpPr>
          <p:nvPr>
            <p:ph type="sldNum" sz="quarter" idx="12"/>
          </p:nvPr>
        </p:nvSpPr>
        <p:spPr/>
        <p:txBody>
          <a:bodyPr/>
          <a:lstStyle/>
          <a:p>
            <a:fld id="{210BBB6A-66AB-9245-8363-62B38C08000D}" type="slidenum">
              <a:rPr lang="en-US" smtClean="0"/>
              <a:t>‹#›</a:t>
            </a:fld>
            <a:endParaRPr lang="en-US"/>
          </a:p>
        </p:txBody>
      </p:sp>
    </p:spTree>
    <p:extLst>
      <p:ext uri="{BB962C8B-B14F-4D97-AF65-F5344CB8AC3E}">
        <p14:creationId xmlns:p14="http://schemas.microsoft.com/office/powerpoint/2010/main" val="4191575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3_Title Slide">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t="13707" b="22741"/>
          <a:stretch/>
        </p:blipFill>
        <p:spPr>
          <a:xfrm>
            <a:off x="0" y="0"/>
            <a:ext cx="12192000" cy="4495800"/>
          </a:xfrm>
          <a:prstGeom prst="rect">
            <a:avLst/>
          </a:prstGeom>
        </p:spPr>
      </p:pic>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3707" b="22741"/>
          <a:stretch/>
        </p:blipFill>
        <p:spPr>
          <a:xfrm>
            <a:off x="0" y="0"/>
            <a:ext cx="12192000" cy="4495800"/>
          </a:xfrm>
          <a:prstGeom prst="rect">
            <a:avLst/>
          </a:prstGeom>
        </p:spPr>
      </p:pic>
    </p:spTree>
    <p:extLst>
      <p:ext uri="{BB962C8B-B14F-4D97-AF65-F5344CB8AC3E}">
        <p14:creationId xmlns:p14="http://schemas.microsoft.com/office/powerpoint/2010/main" val="14742333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5_Title Slide">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5181600"/>
          </a:xfrm>
          <a:prstGeom prst="rect">
            <a:avLst/>
          </a:prstGeom>
        </p:spPr>
      </p:pic>
    </p:spTree>
    <p:extLst>
      <p:ext uri="{BB962C8B-B14F-4D97-AF65-F5344CB8AC3E}">
        <p14:creationId xmlns:p14="http://schemas.microsoft.com/office/powerpoint/2010/main" val="13856444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Rectangle 6"/>
          <p:cNvSpPr/>
          <p:nvPr/>
        </p:nvSpPr>
        <p:spPr>
          <a:xfrm>
            <a:off x="2" y="4"/>
            <a:ext cx="12191999" cy="1294189"/>
          </a:xfrm>
          <a:prstGeom prst="rect">
            <a:avLst/>
          </a:prstGeom>
          <a:solidFill>
            <a:srgbClr val="B3D0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Calibri"/>
            </a:endParaRPr>
          </a:p>
        </p:txBody>
      </p:sp>
      <p:sp>
        <p:nvSpPr>
          <p:cNvPr id="8" name="Title 1"/>
          <p:cNvSpPr>
            <a:spLocks noGrp="1"/>
          </p:cNvSpPr>
          <p:nvPr>
            <p:ph type="title"/>
          </p:nvPr>
        </p:nvSpPr>
        <p:spPr>
          <a:xfrm>
            <a:off x="609600" y="274638"/>
            <a:ext cx="10972800" cy="838124"/>
          </a:xfrm>
          <a:prstGeom prst="rect">
            <a:avLst/>
          </a:prstGeom>
        </p:spPr>
        <p:txBody>
          <a:bodyPr>
            <a:normAutofit/>
          </a:bodyPr>
          <a:lstStyle>
            <a:lvl1pPr algn="l">
              <a:defRPr sz="2100" b="1">
                <a:solidFill>
                  <a:srgbClr val="0F3F59"/>
                </a:solidFill>
                <a:latin typeface="Open Sans"/>
                <a:cs typeface="Open Sans"/>
              </a:defRPr>
            </a:lvl1pPr>
          </a:lstStyle>
          <a:p>
            <a:r>
              <a:rPr lang="en-US"/>
              <a:t>Click to edit Master title style</a:t>
            </a:r>
            <a:endParaRPr lang="en-US" dirty="0"/>
          </a:p>
        </p:txBody>
      </p:sp>
      <p:sp>
        <p:nvSpPr>
          <p:cNvPr id="3" name="Content Placeholder 2"/>
          <p:cNvSpPr>
            <a:spLocks noGrp="1"/>
          </p:cNvSpPr>
          <p:nvPr>
            <p:ph sz="quarter" idx="13"/>
          </p:nvPr>
        </p:nvSpPr>
        <p:spPr>
          <a:xfrm>
            <a:off x="609600" y="1743078"/>
            <a:ext cx="10972800" cy="3884613"/>
          </a:xfrm>
          <a:prstGeom prst="rect">
            <a:avLst/>
          </a:prstGeom>
        </p:spPr>
        <p:txBody>
          <a:bodyPr vert="horz"/>
          <a:lstStyle>
            <a:lvl1pPr>
              <a:defRPr>
                <a:solidFill>
                  <a:srgbClr val="0F3F59"/>
                </a:solidFill>
                <a:latin typeface="Open Sans"/>
                <a:cs typeface="Open Sans"/>
              </a:defRPr>
            </a:lvl1pPr>
            <a:lvl2pPr>
              <a:defRPr>
                <a:solidFill>
                  <a:srgbClr val="0F3F59"/>
                </a:solidFill>
                <a:latin typeface="Open Sans"/>
                <a:cs typeface="Open Sans"/>
              </a:defRPr>
            </a:lvl2pPr>
            <a:lvl3pPr>
              <a:defRPr>
                <a:solidFill>
                  <a:srgbClr val="0F3F59"/>
                </a:solidFill>
                <a:latin typeface="Open Sans"/>
                <a:cs typeface="Open Sans"/>
              </a:defRPr>
            </a:lvl3pPr>
            <a:lvl4pPr>
              <a:defRPr>
                <a:solidFill>
                  <a:srgbClr val="0F3F59"/>
                </a:solidFill>
                <a:latin typeface="Open Sans"/>
                <a:cs typeface="Open Sans"/>
              </a:defRPr>
            </a:lvl4pPr>
            <a:lvl5pPr>
              <a:defRPr>
                <a:solidFill>
                  <a:srgbClr val="0F3F59"/>
                </a:solidFill>
                <a:latin typeface="Open Sans"/>
                <a:cs typeface="Open San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89442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a:prstGeom prst="rect">
            <a:avLst/>
          </a:prstGeo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40771210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10" name="Rectangle 9"/>
          <p:cNvSpPr/>
          <p:nvPr/>
        </p:nvSpPr>
        <p:spPr>
          <a:xfrm>
            <a:off x="2" y="4"/>
            <a:ext cx="12191999" cy="1294189"/>
          </a:xfrm>
          <a:prstGeom prst="rect">
            <a:avLst/>
          </a:prstGeom>
          <a:solidFill>
            <a:srgbClr val="B3D0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Calibri"/>
            </a:endParaRPr>
          </a:p>
        </p:txBody>
      </p:sp>
      <p:sp>
        <p:nvSpPr>
          <p:cNvPr id="2" name="Title 1"/>
          <p:cNvSpPr>
            <a:spLocks noGrp="1"/>
          </p:cNvSpPr>
          <p:nvPr>
            <p:ph type="title"/>
          </p:nvPr>
        </p:nvSpPr>
        <p:spPr>
          <a:xfrm>
            <a:off x="609600" y="274638"/>
            <a:ext cx="10972800" cy="838124"/>
          </a:xfrm>
          <a:prstGeom prst="rect">
            <a:avLst/>
          </a:prstGeom>
        </p:spPr>
        <p:txBody>
          <a:bodyPr>
            <a:normAutofit/>
          </a:bodyPr>
          <a:lstStyle>
            <a:lvl1pPr algn="l">
              <a:defRPr sz="2100" b="1">
                <a:solidFill>
                  <a:srgbClr val="0F3F59"/>
                </a:solidFill>
                <a:latin typeface="Open Sans"/>
                <a:cs typeface="Open Sans"/>
              </a:defRPr>
            </a:lvl1pPr>
          </a:lstStyle>
          <a:p>
            <a:r>
              <a:rPr lang="en-US"/>
              <a:t>Click to edit Master title style</a:t>
            </a:r>
            <a:endParaRPr lang="en-US" dirty="0"/>
          </a:p>
        </p:txBody>
      </p:sp>
    </p:spTree>
    <p:extLst>
      <p:ext uri="{BB962C8B-B14F-4D97-AF65-F5344CB8AC3E}">
        <p14:creationId xmlns:p14="http://schemas.microsoft.com/office/powerpoint/2010/main" val="32407676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4" name="Rectangle 3"/>
          <p:cNvSpPr/>
          <p:nvPr/>
        </p:nvSpPr>
        <p:spPr>
          <a:xfrm>
            <a:off x="323738" y="1369577"/>
            <a:ext cx="11530001" cy="48121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Calibri"/>
            </a:endParaRPr>
          </a:p>
        </p:txBody>
      </p:sp>
      <p:sp>
        <p:nvSpPr>
          <p:cNvPr id="10" name="Rectangle 9"/>
          <p:cNvSpPr/>
          <p:nvPr/>
        </p:nvSpPr>
        <p:spPr>
          <a:xfrm>
            <a:off x="2" y="4"/>
            <a:ext cx="12191999" cy="1294189"/>
          </a:xfrm>
          <a:prstGeom prst="rect">
            <a:avLst/>
          </a:prstGeom>
          <a:solidFill>
            <a:srgbClr val="B3D0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Calibri"/>
            </a:endParaRPr>
          </a:p>
        </p:txBody>
      </p:sp>
      <p:sp>
        <p:nvSpPr>
          <p:cNvPr id="11" name="Title 1"/>
          <p:cNvSpPr>
            <a:spLocks noGrp="1"/>
          </p:cNvSpPr>
          <p:nvPr>
            <p:ph type="title"/>
          </p:nvPr>
        </p:nvSpPr>
        <p:spPr>
          <a:xfrm>
            <a:off x="609600" y="274638"/>
            <a:ext cx="10972800" cy="838124"/>
          </a:xfrm>
          <a:prstGeom prst="rect">
            <a:avLst/>
          </a:prstGeom>
        </p:spPr>
        <p:txBody>
          <a:bodyPr>
            <a:normAutofit/>
          </a:bodyPr>
          <a:lstStyle>
            <a:lvl1pPr algn="l">
              <a:defRPr sz="2100" b="1">
                <a:solidFill>
                  <a:srgbClr val="0F3F59"/>
                </a:solidFill>
                <a:latin typeface="Open Sans"/>
                <a:cs typeface="Open Sans"/>
              </a:defRPr>
            </a:lvl1pPr>
          </a:lstStyle>
          <a:p>
            <a:r>
              <a:rPr lang="en-US"/>
              <a:t>Click to edit Master title style</a:t>
            </a:r>
            <a:endParaRPr lang="en-US" dirty="0"/>
          </a:p>
        </p:txBody>
      </p:sp>
    </p:spTree>
    <p:extLst>
      <p:ext uri="{BB962C8B-B14F-4D97-AF65-F5344CB8AC3E}">
        <p14:creationId xmlns:p14="http://schemas.microsoft.com/office/powerpoint/2010/main" val="1669009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2" name="Rectangle 1"/>
          <p:cNvSpPr/>
          <p:nvPr userDrawn="1"/>
        </p:nvSpPr>
        <p:spPr>
          <a:xfrm>
            <a:off x="0" y="344845"/>
            <a:ext cx="12192000" cy="155600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4" name="Text Placeholder 3"/>
          <p:cNvSpPr>
            <a:spLocks noGrp="1"/>
          </p:cNvSpPr>
          <p:nvPr>
            <p:ph type="body" sz="quarter" idx="10"/>
          </p:nvPr>
        </p:nvSpPr>
        <p:spPr>
          <a:xfrm>
            <a:off x="852481" y="664460"/>
            <a:ext cx="10787248" cy="5071181"/>
          </a:xfrm>
          <a:prstGeom prst="rect">
            <a:avLst/>
          </a:prstGeom>
          <a:noFill/>
          <a:ln>
            <a:noFill/>
          </a:ln>
        </p:spPr>
        <p:txBody>
          <a:bodyPr/>
          <a:lstStyle>
            <a:lvl1pPr marL="0" indent="0">
              <a:buFontTx/>
              <a:buNone/>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dirty="0"/>
              <a:t>Click to edit Master text styles</a:t>
            </a:r>
          </a:p>
        </p:txBody>
      </p:sp>
    </p:spTree>
    <p:extLst>
      <p:ext uri="{BB962C8B-B14F-4D97-AF65-F5344CB8AC3E}">
        <p14:creationId xmlns:p14="http://schemas.microsoft.com/office/powerpoint/2010/main" val="42197962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Rectangle 6"/>
          <p:cNvSpPr/>
          <p:nvPr userDrawn="1"/>
        </p:nvSpPr>
        <p:spPr>
          <a:xfrm>
            <a:off x="2" y="4"/>
            <a:ext cx="12191999" cy="1294189"/>
          </a:xfrm>
          <a:prstGeom prst="rect">
            <a:avLst/>
          </a:prstGeom>
          <a:solidFill>
            <a:srgbClr val="B3D0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Calibri"/>
            </a:endParaRPr>
          </a:p>
        </p:txBody>
      </p:sp>
      <p:sp>
        <p:nvSpPr>
          <p:cNvPr id="8" name="Title 1"/>
          <p:cNvSpPr>
            <a:spLocks noGrp="1"/>
          </p:cNvSpPr>
          <p:nvPr>
            <p:ph type="title"/>
          </p:nvPr>
        </p:nvSpPr>
        <p:spPr>
          <a:xfrm>
            <a:off x="609600" y="274638"/>
            <a:ext cx="10972800" cy="838124"/>
          </a:xfrm>
          <a:prstGeom prst="rect">
            <a:avLst/>
          </a:prstGeom>
        </p:spPr>
        <p:txBody>
          <a:bodyPr>
            <a:normAutofit/>
          </a:bodyPr>
          <a:lstStyle>
            <a:lvl1pPr algn="l">
              <a:defRPr sz="2100" b="1">
                <a:solidFill>
                  <a:srgbClr val="0F3F59"/>
                </a:solidFill>
                <a:latin typeface="Open Sans"/>
                <a:cs typeface="Open Sans"/>
              </a:defRPr>
            </a:lvl1pPr>
          </a:lstStyle>
          <a:p>
            <a:r>
              <a:rPr lang="en-US" dirty="0"/>
              <a:t>Click to edit Master title style</a:t>
            </a:r>
          </a:p>
        </p:txBody>
      </p:sp>
      <p:sp>
        <p:nvSpPr>
          <p:cNvPr id="3" name="Content Placeholder 2"/>
          <p:cNvSpPr>
            <a:spLocks noGrp="1"/>
          </p:cNvSpPr>
          <p:nvPr>
            <p:ph sz="quarter" idx="13"/>
          </p:nvPr>
        </p:nvSpPr>
        <p:spPr>
          <a:xfrm>
            <a:off x="609600" y="1743078"/>
            <a:ext cx="10972800" cy="3884613"/>
          </a:xfrm>
          <a:prstGeom prst="rect">
            <a:avLst/>
          </a:prstGeom>
        </p:spPr>
        <p:txBody>
          <a:bodyPr vert="horz"/>
          <a:lstStyle>
            <a:lvl1pPr>
              <a:defRPr>
                <a:solidFill>
                  <a:srgbClr val="0F3F59"/>
                </a:solidFill>
                <a:latin typeface="Open Sans"/>
                <a:cs typeface="Open Sans"/>
              </a:defRPr>
            </a:lvl1pPr>
            <a:lvl2pPr>
              <a:defRPr>
                <a:solidFill>
                  <a:srgbClr val="0F3F59"/>
                </a:solidFill>
                <a:latin typeface="Open Sans"/>
                <a:cs typeface="Open Sans"/>
              </a:defRPr>
            </a:lvl2pPr>
            <a:lvl3pPr>
              <a:defRPr>
                <a:solidFill>
                  <a:srgbClr val="0F3F59"/>
                </a:solidFill>
                <a:latin typeface="Open Sans"/>
                <a:cs typeface="Open Sans"/>
              </a:defRPr>
            </a:lvl3pPr>
            <a:lvl4pPr>
              <a:defRPr>
                <a:solidFill>
                  <a:srgbClr val="0F3F59"/>
                </a:solidFill>
                <a:latin typeface="Open Sans"/>
                <a:cs typeface="Open Sans"/>
              </a:defRPr>
            </a:lvl4pPr>
            <a:lvl5pPr>
              <a:defRPr>
                <a:solidFill>
                  <a:srgbClr val="0F3F59"/>
                </a:solidFill>
                <a:latin typeface="Open Sans"/>
                <a:cs typeface="Open San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500725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549021" y="6366717"/>
            <a:ext cx="1614843" cy="371839"/>
          </a:xfrm>
          <a:prstGeom prst="rect">
            <a:avLst/>
          </a:prstGeom>
        </p:spPr>
      </p:pic>
      <p:sp>
        <p:nvSpPr>
          <p:cNvPr id="3" name="Footer Placeholder 4"/>
          <p:cNvSpPr>
            <a:spLocks noGrp="1"/>
          </p:cNvSpPr>
          <p:nvPr>
            <p:ph type="ftr" sz="quarter" idx="3"/>
          </p:nvPr>
        </p:nvSpPr>
        <p:spPr>
          <a:xfrm>
            <a:off x="4165600" y="6356353"/>
            <a:ext cx="3860800" cy="365125"/>
          </a:xfrm>
          <a:prstGeom prst="rect">
            <a:avLst/>
          </a:prstGeom>
        </p:spPr>
        <p:txBody>
          <a:bodyPr/>
          <a:lstStyle/>
          <a:p>
            <a:endParaRPr lang="en-US"/>
          </a:p>
        </p:txBody>
      </p:sp>
      <p:sp>
        <p:nvSpPr>
          <p:cNvPr id="4" name="Slide Number Placeholder 5"/>
          <p:cNvSpPr>
            <a:spLocks noGrp="1"/>
          </p:cNvSpPr>
          <p:nvPr>
            <p:ph type="sldNum" sz="quarter" idx="4"/>
          </p:nvPr>
        </p:nvSpPr>
        <p:spPr>
          <a:xfrm>
            <a:off x="8737600" y="6356353"/>
            <a:ext cx="2844800" cy="365125"/>
          </a:xfrm>
          <a:prstGeom prst="rect">
            <a:avLst/>
          </a:prstGeom>
        </p:spPr>
        <p:txBody>
          <a:bodyPr/>
          <a:lstStyle/>
          <a:p>
            <a:fld id="{B044824F-EBE0-443F-8A8F-F64816AF04DC}" type="slidenum">
              <a:rPr lang="en-US" smtClean="0"/>
              <a:t>‹#›</a:t>
            </a:fld>
            <a:endParaRPr lang="en-US"/>
          </a:p>
        </p:txBody>
      </p:sp>
      <p:sp>
        <p:nvSpPr>
          <p:cNvPr id="5" name="Rectangle 4"/>
          <p:cNvSpPr/>
          <p:nvPr/>
        </p:nvSpPr>
        <p:spPr>
          <a:xfrm>
            <a:off x="2" y="4"/>
            <a:ext cx="12191999" cy="1294189"/>
          </a:xfrm>
          <a:prstGeom prst="rect">
            <a:avLst/>
          </a:prstGeom>
          <a:solidFill>
            <a:srgbClr val="B3D0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Calibri"/>
            </a:endParaRPr>
          </a:p>
        </p:txBody>
      </p:sp>
      <p:sp>
        <p:nvSpPr>
          <p:cNvPr id="7" name="Rectangle 6"/>
          <p:cNvSpPr/>
          <p:nvPr/>
        </p:nvSpPr>
        <p:spPr>
          <a:xfrm>
            <a:off x="2" y="6236368"/>
            <a:ext cx="1238807" cy="621632"/>
          </a:xfrm>
          <a:prstGeom prst="rect">
            <a:avLst/>
          </a:prstGeom>
          <a:solidFill>
            <a:srgbClr val="FFCC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Calibri"/>
            </a:endParaRPr>
          </a:p>
        </p:txBody>
      </p:sp>
      <p:sp>
        <p:nvSpPr>
          <p:cNvPr id="8" name="Rectangle 7"/>
          <p:cNvSpPr/>
          <p:nvPr/>
        </p:nvSpPr>
        <p:spPr>
          <a:xfrm>
            <a:off x="1363579" y="6236368"/>
            <a:ext cx="10828420" cy="621632"/>
          </a:xfrm>
          <a:prstGeom prst="rect">
            <a:avLst/>
          </a:prstGeom>
          <a:solidFill>
            <a:srgbClr val="8D1A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dirty="0">
              <a:solidFill>
                <a:prstClr val="white"/>
              </a:solidFill>
              <a:latin typeface="Calibri"/>
            </a:endParaRPr>
          </a:p>
        </p:txBody>
      </p:sp>
      <p:pic>
        <p:nvPicPr>
          <p:cNvPr id="9" name="Picture 8"/>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25530" y="6366714"/>
            <a:ext cx="861772" cy="355190"/>
          </a:xfrm>
          <a:prstGeom prst="rect">
            <a:avLst/>
          </a:prstGeom>
        </p:spPr>
      </p:pic>
      <p:pic>
        <p:nvPicPr>
          <p:cNvPr id="10" name="Picture 9"/>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549021" y="6356353"/>
            <a:ext cx="1614843" cy="382203"/>
          </a:xfrm>
          <a:prstGeom prst="rect">
            <a:avLst/>
          </a:prstGeom>
        </p:spPr>
      </p:pic>
      <p:sp>
        <p:nvSpPr>
          <p:cNvPr id="2" name="Text Placeholder 1"/>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Placeholder 13"/>
          <p:cNvSpPr>
            <a:spLocks noGrp="1"/>
          </p:cNvSpPr>
          <p:nvPr>
            <p:ph type="title"/>
          </p:nvPr>
        </p:nvSpPr>
        <p:spPr>
          <a:xfrm>
            <a:off x="425753" y="98652"/>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24082517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1" r:id="rId8"/>
    <p:sldLayoutId id="2147483673" r:id="rId9"/>
    <p:sldLayoutId id="2147483674" r:id="rId10"/>
  </p:sldLayoutIdLst>
  <p:txStyles>
    <p:titleStyle>
      <a:lvl1pPr algn="l" defTabSz="342900" rtl="0" eaLnBrk="1" latinLnBrk="0" hangingPunct="1">
        <a:spcBef>
          <a:spcPct val="0"/>
        </a:spcBef>
        <a:buNone/>
        <a:defRPr sz="2100" b="1" kern="1200">
          <a:solidFill>
            <a:srgbClr val="0F3F59"/>
          </a:solidFill>
          <a:latin typeface="Open Sans bold"/>
          <a:ea typeface="+mj-ea"/>
          <a:cs typeface="Open Sans bold"/>
        </a:defRPr>
      </a:lvl1pPr>
    </p:titleStyle>
    <p:bodyStyle>
      <a:lvl1pPr marL="257175" indent="-257175" algn="l" defTabSz="342900" rtl="0" eaLnBrk="1" latinLnBrk="0" hangingPunct="1">
        <a:spcBef>
          <a:spcPct val="20000"/>
        </a:spcBef>
        <a:buFont typeface="Arial"/>
        <a:buChar char="•"/>
        <a:defRPr sz="2100" kern="1200">
          <a:solidFill>
            <a:schemeClr val="tx1"/>
          </a:solidFill>
          <a:latin typeface="Open Sans"/>
          <a:ea typeface="+mn-ea"/>
          <a:cs typeface="Open Sans"/>
        </a:defRPr>
      </a:lvl1pPr>
      <a:lvl2pPr marL="557213" indent="-214313" algn="l" defTabSz="342900" rtl="0" eaLnBrk="1" latinLnBrk="0" hangingPunct="1">
        <a:spcBef>
          <a:spcPct val="20000"/>
        </a:spcBef>
        <a:buFont typeface="Arial"/>
        <a:buChar char="–"/>
        <a:defRPr sz="2100" kern="1200">
          <a:solidFill>
            <a:schemeClr val="tx1"/>
          </a:solidFill>
          <a:latin typeface="Open Sans"/>
          <a:ea typeface="+mn-ea"/>
          <a:cs typeface="Open Sans"/>
        </a:defRPr>
      </a:lvl2pPr>
      <a:lvl3pPr marL="857250" indent="-171450" algn="l" defTabSz="342900" rtl="0" eaLnBrk="1" latinLnBrk="0" hangingPunct="1">
        <a:spcBef>
          <a:spcPct val="20000"/>
        </a:spcBef>
        <a:buFont typeface="Arial"/>
        <a:buChar char="•"/>
        <a:defRPr sz="2100" kern="1200">
          <a:solidFill>
            <a:schemeClr val="tx1"/>
          </a:solidFill>
          <a:latin typeface="Open Sans"/>
          <a:ea typeface="+mn-ea"/>
          <a:cs typeface="Open Sans"/>
        </a:defRPr>
      </a:lvl3pPr>
      <a:lvl4pPr marL="1200150" indent="-171450" algn="l" defTabSz="342900" rtl="0" eaLnBrk="1" latinLnBrk="0" hangingPunct="1">
        <a:spcBef>
          <a:spcPct val="20000"/>
        </a:spcBef>
        <a:buFont typeface="Arial"/>
        <a:buChar char="–"/>
        <a:defRPr sz="2100" kern="1200">
          <a:solidFill>
            <a:schemeClr val="tx1"/>
          </a:solidFill>
          <a:latin typeface="Open Sans"/>
          <a:ea typeface="+mn-ea"/>
          <a:cs typeface="Open Sans"/>
        </a:defRPr>
      </a:lvl4pPr>
      <a:lvl5pPr marL="1543050" indent="-171450" algn="l" defTabSz="342900" rtl="0" eaLnBrk="1" latinLnBrk="0" hangingPunct="1">
        <a:spcBef>
          <a:spcPct val="20000"/>
        </a:spcBef>
        <a:buFont typeface="Arial"/>
        <a:buChar char="»"/>
        <a:defRPr sz="2100" kern="1200">
          <a:solidFill>
            <a:schemeClr val="tx1"/>
          </a:solidFill>
          <a:latin typeface="Open Sans"/>
          <a:ea typeface="+mn-ea"/>
          <a:cs typeface="Open San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3.png"/><Relationship Id="rId1" Type="http://schemas.openxmlformats.org/officeDocument/2006/relationships/slideLayout" Target="../slideLayouts/slideLayout6.xml"/><Relationship Id="rId4" Type="http://schemas.openxmlformats.org/officeDocument/2006/relationships/image" Target="../media/image14.sv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hyperlink" Target="http://helensandersonassociates.co.uk/person-centred-practice/one-page-profiles/one-page-profiles-education/primary-school/" TargetMode="External"/><Relationship Id="rId7" Type="http://schemas.openxmlformats.org/officeDocument/2006/relationships/hyperlink" Target="https://www.alzheimers.org.uk/sites/default/files/2020-03/this_is_me_1553.pdf" TargetMode="External"/><Relationship Id="rId2" Type="http://schemas.openxmlformats.org/officeDocument/2006/relationships/image" Target="../media/image28.png"/><Relationship Id="rId1" Type="http://schemas.openxmlformats.org/officeDocument/2006/relationships/slideLayout" Target="../slideLayouts/slideLayout6.xml"/><Relationship Id="rId6" Type="http://schemas.openxmlformats.org/officeDocument/2006/relationships/hyperlink" Target="https://mnpsp.org/wp-content/uploads/2017/02/Flo-profile.pdf" TargetMode="External"/><Relationship Id="rId5" Type="http://schemas.openxmlformats.org/officeDocument/2006/relationships/hyperlink" Target="https://extapps.childrenshospital.org/EFPEC/Home/Sheet/6253" TargetMode="External"/><Relationship Id="rId4" Type="http://schemas.openxmlformats.org/officeDocument/2006/relationships/hyperlink" Target="http://www.sheffkids.co.uk/adultssite/pages/onepageprofilestemplates.html" TargetMode="External"/></Relationships>
</file>

<file path=ppt/slides/_rels/slide41.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slideLayout" Target="../slideLayouts/slideLayout10.xml"/><Relationship Id="rId1" Type="http://schemas.openxmlformats.org/officeDocument/2006/relationships/vmlDrawing" Target="../drawings/vmlDrawing1.vml"/><Relationship Id="rId4" Type="http://schemas.openxmlformats.org/officeDocument/2006/relationships/image" Target="../media/image31.emf"/></Relationships>
</file>

<file path=ppt/slides/_rels/slide4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hyperlink" Target="https://www.youtube.com/watch?v=1Evwgu369Jw&amp;t=5s" TargetMode="Externa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2" Type="http://schemas.openxmlformats.org/officeDocument/2006/relationships/image" Target="../media/image41.(nul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42.(null)"/><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3" Type="http://schemas.openxmlformats.org/officeDocument/2006/relationships/hyperlink" Target="https://www.ecmhc.org/documents/CECMHC_IT3_Booklet_Toddler.pdf" TargetMode="External"/><Relationship Id="rId2" Type="http://schemas.openxmlformats.org/officeDocument/2006/relationships/hyperlink" Target="http://helensandersonassociates.co.uk/person-centred-practice/person-centred-thinking-tools/matching-support/" TargetMode="External"/><Relationship Id="rId1" Type="http://schemas.openxmlformats.org/officeDocument/2006/relationships/slideLayout" Target="../slideLayouts/slideLayout10.xml"/><Relationship Id="rId6" Type="http://schemas.openxmlformats.org/officeDocument/2006/relationships/hyperlink" Target="http://www.helensandersonassociates.co.uk/wp-content/uploads/2015/03/matching2.bmp" TargetMode="External"/><Relationship Id="rId5" Type="http://schemas.openxmlformats.org/officeDocument/2006/relationships/image" Target="../media/image44.png"/><Relationship Id="rId4" Type="http://schemas.openxmlformats.org/officeDocument/2006/relationships/hyperlink" Target="https://www.ecmhc.org/documents/CECMHC_IT3_Booklet_Infant.pdf" TargetMode="External"/></Relationships>
</file>

<file path=ppt/slides/_rels/slide64.xml.rels><?xml version="1.0" encoding="UTF-8" standalone="yes"?>
<Relationships xmlns="http://schemas.openxmlformats.org/package/2006/relationships"><Relationship Id="rId2" Type="http://schemas.openxmlformats.org/officeDocument/2006/relationships/hyperlink" Target="http://sdaus.com/final/wp-content/uploads/Matching_Blank.pdf" TargetMode="External"/><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mnpsp.org/wp-content/uploads/2016/12/Positive-Social-Strategies-actitvity10-18-17.pdf" TargetMode="External"/><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2" Type="http://schemas.openxmlformats.org/officeDocument/2006/relationships/hyperlink" Target="http://www.nasddds.org/uploads/documents/Becoming_a_PersonCenteredSystem-A_BriefOverview.pdf" TargetMode="External"/><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hyperlink" Target="http://www.nasddds.org/uploads/documents/Becoming_a_PersonCenteredSystem-A_BriefOverview.pdf" TargetMode="Externa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tags" Target="../tags/tag2.xml"/><Relationship Id="rId1" Type="http://schemas.openxmlformats.org/officeDocument/2006/relationships/tags" Target="../tags/tag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8" Type="http://schemas.openxmlformats.org/officeDocument/2006/relationships/tags" Target="../tags/tag10.xml"/><Relationship Id="rId13" Type="http://schemas.openxmlformats.org/officeDocument/2006/relationships/tags" Target="../tags/tag15.xml"/><Relationship Id="rId18" Type="http://schemas.openxmlformats.org/officeDocument/2006/relationships/tags" Target="../tags/tag20.xml"/><Relationship Id="rId3" Type="http://schemas.openxmlformats.org/officeDocument/2006/relationships/tags" Target="../tags/tag5.xml"/><Relationship Id="rId21" Type="http://schemas.openxmlformats.org/officeDocument/2006/relationships/tags" Target="../tags/tag23.xml"/><Relationship Id="rId7" Type="http://schemas.openxmlformats.org/officeDocument/2006/relationships/tags" Target="../tags/tag9.xml"/><Relationship Id="rId12" Type="http://schemas.openxmlformats.org/officeDocument/2006/relationships/tags" Target="../tags/tag14.xml"/><Relationship Id="rId17" Type="http://schemas.openxmlformats.org/officeDocument/2006/relationships/tags" Target="../tags/tag19.xml"/><Relationship Id="rId2" Type="http://schemas.openxmlformats.org/officeDocument/2006/relationships/tags" Target="../tags/tag4.xml"/><Relationship Id="rId16" Type="http://schemas.openxmlformats.org/officeDocument/2006/relationships/tags" Target="../tags/tag18.xml"/><Relationship Id="rId20" Type="http://schemas.openxmlformats.org/officeDocument/2006/relationships/tags" Target="../tags/tag22.xml"/><Relationship Id="rId1" Type="http://schemas.openxmlformats.org/officeDocument/2006/relationships/tags" Target="../tags/tag3.xml"/><Relationship Id="rId6" Type="http://schemas.openxmlformats.org/officeDocument/2006/relationships/tags" Target="../tags/tag8.xml"/><Relationship Id="rId11" Type="http://schemas.openxmlformats.org/officeDocument/2006/relationships/tags" Target="../tags/tag13.xml"/><Relationship Id="rId24" Type="http://schemas.openxmlformats.org/officeDocument/2006/relationships/slideLayout" Target="../slideLayouts/slideLayout10.xml"/><Relationship Id="rId5" Type="http://schemas.openxmlformats.org/officeDocument/2006/relationships/tags" Target="../tags/tag7.xml"/><Relationship Id="rId15" Type="http://schemas.openxmlformats.org/officeDocument/2006/relationships/tags" Target="../tags/tag17.xml"/><Relationship Id="rId23" Type="http://schemas.openxmlformats.org/officeDocument/2006/relationships/tags" Target="../tags/tag25.xml"/><Relationship Id="rId10" Type="http://schemas.openxmlformats.org/officeDocument/2006/relationships/tags" Target="../tags/tag12.xml"/><Relationship Id="rId19" Type="http://schemas.openxmlformats.org/officeDocument/2006/relationships/tags" Target="../tags/tag21.xml"/><Relationship Id="rId4" Type="http://schemas.openxmlformats.org/officeDocument/2006/relationships/tags" Target="../tags/tag6.xml"/><Relationship Id="rId9" Type="http://schemas.openxmlformats.org/officeDocument/2006/relationships/tags" Target="../tags/tag11.xml"/><Relationship Id="rId14" Type="http://schemas.openxmlformats.org/officeDocument/2006/relationships/tags" Target="../tags/tag16.xml"/><Relationship Id="rId22" Type="http://schemas.openxmlformats.org/officeDocument/2006/relationships/tags" Target="../tags/tag24.xml"/></Relationships>
</file>

<file path=ppt/slides/_rels/slide81.xml.rels><?xml version="1.0" encoding="UTF-8" standalone="yes"?>
<Relationships xmlns="http://schemas.openxmlformats.org/package/2006/relationships"><Relationship Id="rId2" Type="http://schemas.openxmlformats.org/officeDocument/2006/relationships/hyperlink" Target="http://www.nasddds.org/uploads/documents/Becoming_a_PersonCenteredSystem-A_BriefOverview.pdf" TargetMode="External"/><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3" Type="http://schemas.openxmlformats.org/officeDocument/2006/relationships/hyperlink" Target="https://tlcpcp.com/" TargetMode="External"/><Relationship Id="rId2" Type="http://schemas.openxmlformats.org/officeDocument/2006/relationships/image" Target="../media/image48.png"/><Relationship Id="rId1" Type="http://schemas.openxmlformats.org/officeDocument/2006/relationships/slideLayout" Target="../slideLayouts/slideLayout10.xml"/><Relationship Id="rId5" Type="http://schemas.openxmlformats.org/officeDocument/2006/relationships/image" Target="../media/image49.png"/><Relationship Id="rId4" Type="http://schemas.openxmlformats.org/officeDocument/2006/relationships/hyperlink" Target="https://ncapps.acl.gov/" TargetMode="External"/></Relationships>
</file>

<file path=ppt/slides/_rels/slide85.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3" Type="http://schemas.openxmlformats.org/officeDocument/2006/relationships/hyperlink" Target="https://mnpsp.org/portfolio-items/implementation-examples/" TargetMode="External"/><Relationship Id="rId2" Type="http://schemas.openxmlformats.org/officeDocument/2006/relationships/hyperlink" Target="https://mnpsp.org/pcp/" TargetMode="External"/><Relationship Id="rId1" Type="http://schemas.openxmlformats.org/officeDocument/2006/relationships/slideLayout" Target="../slideLayouts/slideLayout10.xml"/><Relationship Id="rId5" Type="http://schemas.openxmlformats.org/officeDocument/2006/relationships/hyperlink" Target="https://rtc.umn.edu/docs/Friends_Connecting_people_with_disabilities_and_community_members.pdf" TargetMode="External"/><Relationship Id="rId4" Type="http://schemas.openxmlformats.org/officeDocument/2006/relationships/hyperlink" Target="https://mnpsp.org/portfolio-items/positive-social-strategies/" TargetMode="External"/></Relationships>
</file>

<file path=ppt/slides/_rels/slide87.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B80CCA-6997-D84F-8E35-B0E94441AF83}"/>
              </a:ext>
            </a:extLst>
          </p:cNvPr>
          <p:cNvPicPr>
            <a:picLocks noChangeAspect="1"/>
          </p:cNvPicPr>
          <p:nvPr/>
        </p:nvPicPr>
        <p:blipFill>
          <a:blip r:embed="rId3"/>
          <a:stretch>
            <a:fillRect/>
          </a:stretch>
        </p:blipFill>
        <p:spPr>
          <a:xfrm>
            <a:off x="152400" y="5410200"/>
            <a:ext cx="978099" cy="537743"/>
          </a:xfrm>
          <a:prstGeom prst="rect">
            <a:avLst/>
          </a:prstGeom>
        </p:spPr>
      </p:pic>
      <p:pic>
        <p:nvPicPr>
          <p:cNvPr id="2" name="그림 1"/>
          <p:cNvPicPr>
            <a:picLocks noChangeAspect="1"/>
          </p:cNvPicPr>
          <p:nvPr/>
        </p:nvPicPr>
        <p:blipFill>
          <a:blip r:embed="rId4"/>
          <a:stretch>
            <a:fillRect/>
          </a:stretch>
        </p:blipFill>
        <p:spPr>
          <a:xfrm>
            <a:off x="1485900" y="304800"/>
            <a:ext cx="9144000" cy="3364825"/>
          </a:xfrm>
          <a:prstGeom prst="rect">
            <a:avLst/>
          </a:prstGeom>
        </p:spPr>
      </p:pic>
      <p:sp>
        <p:nvSpPr>
          <p:cNvPr id="7" name="TextBox 6">
            <a:extLst>
              <a:ext uri="{FF2B5EF4-FFF2-40B4-BE49-F238E27FC236}">
                <a16:creationId xmlns:a16="http://schemas.microsoft.com/office/drawing/2014/main" id="{70179559-821C-2843-8BF3-4EDE2D00095F}"/>
              </a:ext>
            </a:extLst>
          </p:cNvPr>
          <p:cNvSpPr txBox="1"/>
          <p:nvPr/>
        </p:nvSpPr>
        <p:spPr>
          <a:xfrm>
            <a:off x="1562100" y="3810000"/>
            <a:ext cx="9067800" cy="2308324"/>
          </a:xfrm>
          <a:prstGeom prst="rect">
            <a:avLst/>
          </a:prstGeom>
          <a:noFill/>
        </p:spPr>
        <p:txBody>
          <a:bodyPr wrap="square" rtlCol="0">
            <a:spAutoFit/>
          </a:bodyPr>
          <a:lstStyle/>
          <a:p>
            <a:pPr algn="ctr"/>
            <a:r>
              <a:rPr lang="en-US" sz="3600" b="1" dirty="0"/>
              <a:t>Day 1 </a:t>
            </a:r>
            <a:r>
              <a:rPr lang="ko-KR" altLang="en-US" sz="3600" b="1" dirty="0"/>
              <a:t>사람중심실천</a:t>
            </a:r>
            <a:endParaRPr lang="en-US" altLang="ko-KR" sz="3600" b="1" dirty="0"/>
          </a:p>
          <a:p>
            <a:pPr algn="ctr"/>
            <a:r>
              <a:rPr lang="en-US" altLang="ko-KR" sz="3600" b="1" dirty="0"/>
              <a:t>_Person-Centered Practices</a:t>
            </a:r>
          </a:p>
          <a:p>
            <a:pPr algn="ctr"/>
            <a:r>
              <a:rPr lang="en-US" altLang="ko-KR" sz="2400" dirty="0"/>
              <a:t>Rachel </a:t>
            </a:r>
            <a:r>
              <a:rPr lang="en-US" sz="2400" dirty="0"/>
              <a:t>Freeman and </a:t>
            </a:r>
            <a:r>
              <a:rPr lang="en-US" sz="2400" dirty="0" err="1"/>
              <a:t>Seunghee</a:t>
            </a:r>
            <a:r>
              <a:rPr lang="en-US" sz="2400" dirty="0"/>
              <a:t> Lee</a:t>
            </a:r>
          </a:p>
          <a:p>
            <a:pPr algn="ctr"/>
            <a:r>
              <a:rPr lang="ko-KR" altLang="en-US" sz="2400" dirty="0"/>
              <a:t>미네소타대학 지역사회 통합 연구소</a:t>
            </a:r>
            <a:endParaRPr lang="en-US" altLang="ko-KR" sz="2400" dirty="0"/>
          </a:p>
          <a:p>
            <a:pPr algn="ctr"/>
            <a:r>
              <a:rPr lang="en-US" sz="2400" dirty="0"/>
              <a:t>_Institute on Community Integration University of Minnesota</a:t>
            </a:r>
          </a:p>
        </p:txBody>
      </p:sp>
    </p:spTree>
    <p:extLst>
      <p:ext uri="{BB962C8B-B14F-4D97-AF65-F5344CB8AC3E}">
        <p14:creationId xmlns:p14="http://schemas.microsoft.com/office/powerpoint/2010/main" val="20278247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43"/>
          <p:cNvSpPr txBox="1">
            <a:spLocks noGrp="1"/>
          </p:cNvSpPr>
          <p:nvPr>
            <p:ph type="title"/>
          </p:nvPr>
        </p:nvSpPr>
        <p:spPr>
          <a:xfrm>
            <a:off x="895551" y="381000"/>
            <a:ext cx="10400898" cy="545963"/>
          </a:xfrm>
          <a:prstGeom prst="rect">
            <a:avLst/>
          </a:prstGeom>
          <a:noFill/>
          <a:ln>
            <a:noFill/>
          </a:ln>
        </p:spPr>
        <p:txBody>
          <a:bodyPr vert="horz" lIns="68569" tIns="34275" rIns="68569" bIns="34275" rtlCol="0" anchor="ctr" anchorCtr="0">
            <a:noAutofit/>
          </a:bodyPr>
          <a:lstStyle/>
          <a:p>
            <a:pPr algn="ctr">
              <a:spcBef>
                <a:spcPts val="0"/>
              </a:spcBef>
              <a:buClr>
                <a:schemeClr val="dk1"/>
              </a:buClr>
              <a:buSzPct val="25000"/>
            </a:pPr>
            <a:r>
              <a:rPr lang="en-US" sz="2800" b="1" dirty="0">
                <a:solidFill>
                  <a:srgbClr val="000000"/>
                </a:solidFill>
                <a:latin typeface="+mj-ea"/>
                <a:cs typeface="Open Sans" panose="020B0606030504020204" pitchFamily="34" charset="0"/>
                <a:sym typeface="Calibri"/>
              </a:rPr>
              <a:t>“</a:t>
            </a:r>
            <a:r>
              <a:rPr lang="ko-KR" altLang="en-US" sz="2800" b="1" dirty="0">
                <a:solidFill>
                  <a:srgbClr val="000000"/>
                </a:solidFill>
                <a:latin typeface="+mj-ea"/>
                <a:cs typeface="Open Sans" panose="020B0606030504020204" pitchFamily="34" charset="0"/>
                <a:sym typeface="Calibri"/>
              </a:rPr>
              <a:t>사람중심</a:t>
            </a:r>
            <a:r>
              <a:rPr lang="en-US" altLang="ko-KR" sz="2800" b="1" dirty="0">
                <a:solidFill>
                  <a:srgbClr val="000000"/>
                </a:solidFill>
                <a:latin typeface="+mj-ea"/>
                <a:cs typeface="Open Sans" panose="020B0606030504020204" pitchFamily="34" charset="0"/>
                <a:sym typeface="Calibri"/>
              </a:rPr>
              <a:t>”</a:t>
            </a:r>
            <a:r>
              <a:rPr lang="ko-KR" altLang="en-US" sz="2800" b="1" dirty="0">
                <a:solidFill>
                  <a:srgbClr val="000000"/>
                </a:solidFill>
                <a:latin typeface="+mj-ea"/>
                <a:cs typeface="Open Sans" panose="020B0606030504020204" pitchFamily="34" charset="0"/>
                <a:sym typeface="Calibri"/>
              </a:rPr>
              <a:t>이란</a:t>
            </a:r>
            <a:r>
              <a:rPr lang="en-US" altLang="ko-KR" sz="2800" b="1" dirty="0">
                <a:solidFill>
                  <a:srgbClr val="000000"/>
                </a:solidFill>
                <a:latin typeface="+mj-ea"/>
                <a:cs typeface="Open Sans" panose="020B0606030504020204" pitchFamily="34" charset="0"/>
                <a:sym typeface="Calibri"/>
              </a:rPr>
              <a:t>?</a:t>
            </a:r>
            <a:br>
              <a:rPr lang="en-US" altLang="ko-KR" sz="2800" b="1" dirty="0">
                <a:solidFill>
                  <a:srgbClr val="000000"/>
                </a:solidFill>
                <a:latin typeface="+mj-ea"/>
                <a:cs typeface="Open Sans" panose="020B0606030504020204" pitchFamily="34" charset="0"/>
                <a:sym typeface="Calibri"/>
              </a:rPr>
            </a:br>
            <a:r>
              <a:rPr lang="en-US" altLang="ko-KR" sz="2800" b="1" dirty="0">
                <a:solidFill>
                  <a:srgbClr val="000000"/>
                </a:solidFill>
                <a:latin typeface="+mj-ea"/>
                <a:cs typeface="Open Sans" panose="020B0606030504020204" pitchFamily="34" charset="0"/>
                <a:sym typeface="Calibri"/>
              </a:rPr>
              <a:t>_</a:t>
            </a:r>
            <a:r>
              <a:rPr lang="en-US" altLang="ko-KR" sz="2800" dirty="0">
                <a:solidFill>
                  <a:srgbClr val="000000"/>
                </a:solidFill>
                <a:latin typeface="+mj-ea"/>
                <a:cs typeface="Open Sans" panose="020B0606030504020204" pitchFamily="34" charset="0"/>
                <a:sym typeface="Calibri"/>
              </a:rPr>
              <a:t>WHAT DOES “BEING PERSON CENTERED” MEAN?</a:t>
            </a:r>
            <a:endParaRPr lang="en-US" sz="2800" b="1" dirty="0">
              <a:solidFill>
                <a:srgbClr val="000000"/>
              </a:solidFill>
              <a:latin typeface="+mj-ea"/>
              <a:cs typeface="Open Sans" panose="020B0606030504020204" pitchFamily="34" charset="0"/>
              <a:sym typeface="Calibri"/>
            </a:endParaRPr>
          </a:p>
        </p:txBody>
      </p:sp>
      <p:sp>
        <p:nvSpPr>
          <p:cNvPr id="4" name="Shape 144"/>
          <p:cNvSpPr txBox="1">
            <a:spLocks/>
          </p:cNvSpPr>
          <p:nvPr/>
        </p:nvSpPr>
        <p:spPr>
          <a:xfrm>
            <a:off x="414454" y="1524000"/>
            <a:ext cx="11363092" cy="4379641"/>
          </a:xfrm>
          <a:prstGeom prst="rect">
            <a:avLst/>
          </a:prstGeom>
          <a:solidFill>
            <a:srgbClr val="FFFFFF"/>
          </a:solidFill>
          <a:ln w="9525" cap="flat" cmpd="sng">
            <a:solidFill>
              <a:srgbClr val="FFFFFF"/>
            </a:solidFill>
            <a:prstDash val="solid"/>
            <a:round/>
            <a:headEnd type="none" w="med" len="med"/>
            <a:tailEnd type="none" w="med" len="med"/>
          </a:ln>
        </p:spPr>
        <p:txBody>
          <a:bodyPr vert="horz" lIns="68569" tIns="34275" rIns="68569" bIns="34275" rtlCol="0" anchor="t" anchorCtr="0">
            <a:noAutofit/>
          </a:bodyPr>
          <a:lstStyle>
            <a:lvl1pPr marL="257175" indent="-257175" algn="l" defTabSz="342900" rtl="0" eaLnBrk="1" latinLnBrk="0" hangingPunct="1">
              <a:spcBef>
                <a:spcPct val="20000"/>
              </a:spcBef>
              <a:buFont typeface="Arial"/>
              <a:buChar char="•"/>
              <a:defRPr sz="2100" kern="1200">
                <a:solidFill>
                  <a:schemeClr val="tx1"/>
                </a:solidFill>
                <a:latin typeface="Open Sans"/>
                <a:ea typeface="+mn-ea"/>
                <a:cs typeface="Open Sans"/>
              </a:defRPr>
            </a:lvl1pPr>
            <a:lvl2pPr marL="557213" indent="-214313" algn="l" defTabSz="342900" rtl="0" eaLnBrk="1" latinLnBrk="0" hangingPunct="1">
              <a:spcBef>
                <a:spcPct val="20000"/>
              </a:spcBef>
              <a:buFont typeface="Arial"/>
              <a:buChar char="–"/>
              <a:defRPr sz="2100" kern="1200">
                <a:solidFill>
                  <a:schemeClr val="tx1"/>
                </a:solidFill>
                <a:latin typeface="Open Sans"/>
                <a:ea typeface="+mn-ea"/>
                <a:cs typeface="Open Sans"/>
              </a:defRPr>
            </a:lvl2pPr>
            <a:lvl3pPr marL="857250" indent="-171450" algn="l" defTabSz="342900" rtl="0" eaLnBrk="1" latinLnBrk="0" hangingPunct="1">
              <a:spcBef>
                <a:spcPct val="20000"/>
              </a:spcBef>
              <a:buFont typeface="Arial"/>
              <a:buChar char="•"/>
              <a:defRPr sz="2100" kern="1200">
                <a:solidFill>
                  <a:schemeClr val="tx1"/>
                </a:solidFill>
                <a:latin typeface="Open Sans"/>
                <a:ea typeface="+mn-ea"/>
                <a:cs typeface="Open Sans"/>
              </a:defRPr>
            </a:lvl3pPr>
            <a:lvl4pPr marL="1200150" indent="-171450" algn="l" defTabSz="342900" rtl="0" eaLnBrk="1" latinLnBrk="0" hangingPunct="1">
              <a:spcBef>
                <a:spcPct val="20000"/>
              </a:spcBef>
              <a:buFont typeface="Arial"/>
              <a:buChar char="–"/>
              <a:defRPr sz="2100" kern="1200">
                <a:solidFill>
                  <a:schemeClr val="tx1"/>
                </a:solidFill>
                <a:latin typeface="Open Sans"/>
                <a:ea typeface="+mn-ea"/>
                <a:cs typeface="Open Sans"/>
              </a:defRPr>
            </a:lvl4pPr>
            <a:lvl5pPr marL="1543050" indent="-171450" algn="l" defTabSz="342900" rtl="0" eaLnBrk="1" latinLnBrk="0" hangingPunct="1">
              <a:spcBef>
                <a:spcPct val="20000"/>
              </a:spcBef>
              <a:buFont typeface="Arial"/>
              <a:buChar char="»"/>
              <a:defRPr sz="2100" kern="1200">
                <a:solidFill>
                  <a:schemeClr val="tx1"/>
                </a:solidFill>
                <a:latin typeface="Open Sans"/>
                <a:ea typeface="+mn-ea"/>
                <a:cs typeface="Open San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171450" indent="-171450">
              <a:lnSpc>
                <a:spcPts val="3000"/>
              </a:lnSpc>
              <a:spcBef>
                <a:spcPts val="750"/>
              </a:spcBef>
              <a:buClr>
                <a:schemeClr val="dk1"/>
              </a:buClr>
              <a:buSzPct val="100000"/>
            </a:pPr>
            <a:r>
              <a:rPr lang="ko-KR" altLang="en-US" sz="2000" dirty="0">
                <a:latin typeface="+mj-ea"/>
                <a:ea typeface="+mj-ea"/>
                <a:cs typeface="Open Sans" panose="020B0606030504020204" pitchFamily="34" charset="0"/>
              </a:rPr>
              <a:t>개개인을 </a:t>
            </a:r>
            <a:r>
              <a:rPr lang="ko-KR" altLang="en-US" sz="2000">
                <a:latin typeface="+mj-ea"/>
                <a:ea typeface="+mj-ea"/>
                <a:cs typeface="Open Sans" panose="020B0606030504020204" pitchFamily="34" charset="0"/>
              </a:rPr>
              <a:t>존엄성과 존중하는 마음으로 </a:t>
            </a:r>
            <a:r>
              <a:rPr lang="ko-KR" altLang="en-US" sz="2000" dirty="0">
                <a:latin typeface="+mj-ea"/>
                <a:ea typeface="+mj-ea"/>
                <a:cs typeface="Open Sans" panose="020B0606030504020204" pitchFamily="34" charset="0"/>
              </a:rPr>
              <a:t>대한다</a:t>
            </a:r>
            <a:r>
              <a:rPr lang="en-US" altLang="ko-KR" sz="2000" dirty="0">
                <a:latin typeface="+mj-ea"/>
                <a:ea typeface="+mj-ea"/>
                <a:cs typeface="Open Sans" panose="020B0606030504020204" pitchFamily="34" charset="0"/>
              </a:rPr>
              <a:t>.</a:t>
            </a:r>
            <a:r>
              <a:rPr lang="en-US" altLang="ko-KR" sz="2000" dirty="0">
                <a:latin typeface="+mj-ea"/>
                <a:ea typeface="+mj-ea"/>
                <a:cs typeface="Open Sans" panose="020B0606030504020204" pitchFamily="34" charset="0"/>
                <a:sym typeface="Calibri"/>
              </a:rPr>
              <a:t>_Treat each person with dignity and respect</a:t>
            </a:r>
            <a:endParaRPr lang="en-US" altLang="ko-KR" sz="2000" dirty="0">
              <a:latin typeface="+mj-ea"/>
              <a:ea typeface="+mj-ea"/>
              <a:cs typeface="Open Sans" panose="020B0606030504020204" pitchFamily="34" charset="0"/>
            </a:endParaRPr>
          </a:p>
          <a:p>
            <a:pPr marL="171450" indent="-171450">
              <a:lnSpc>
                <a:spcPts val="3000"/>
              </a:lnSpc>
              <a:spcBef>
                <a:spcPts val="750"/>
              </a:spcBef>
              <a:buClr>
                <a:schemeClr val="dk1"/>
              </a:buClr>
              <a:buSzPct val="100000"/>
            </a:pPr>
            <a:r>
              <a:rPr lang="ko-KR" altLang="en-US" sz="2000" dirty="0">
                <a:latin typeface="+mj-ea"/>
                <a:ea typeface="+mj-ea"/>
                <a:cs typeface="Open Sans" panose="020B0606030504020204" pitchFamily="34" charset="0"/>
              </a:rPr>
              <a:t>개인의 강점과 재능을 기반으로 한다</a:t>
            </a:r>
            <a:r>
              <a:rPr lang="en-US" altLang="ko-KR" sz="2000" dirty="0">
                <a:latin typeface="+mj-ea"/>
                <a:ea typeface="+mj-ea"/>
                <a:cs typeface="Open Sans" panose="020B0606030504020204" pitchFamily="34" charset="0"/>
              </a:rPr>
              <a:t>._</a:t>
            </a:r>
            <a:r>
              <a:rPr lang="en-US" altLang="ko-KR" sz="2000" dirty="0">
                <a:latin typeface="+mj-ea"/>
                <a:ea typeface="+mj-ea"/>
                <a:cs typeface="Open Sans" panose="020B0606030504020204" pitchFamily="34" charset="0"/>
                <a:sym typeface="Calibri"/>
              </a:rPr>
              <a:t>Build on person’s strengths and talents</a:t>
            </a:r>
            <a:endParaRPr lang="en-US" altLang="ko-KR" sz="2000" dirty="0">
              <a:latin typeface="+mj-ea"/>
              <a:ea typeface="+mj-ea"/>
              <a:cs typeface="Open Sans" panose="020B0606030504020204" pitchFamily="34" charset="0"/>
            </a:endParaRPr>
          </a:p>
          <a:p>
            <a:pPr marL="171450" indent="-171450">
              <a:lnSpc>
                <a:spcPts val="3000"/>
              </a:lnSpc>
              <a:spcBef>
                <a:spcPts val="750"/>
              </a:spcBef>
              <a:buClr>
                <a:schemeClr val="dk1"/>
              </a:buClr>
              <a:buSzPct val="100000"/>
            </a:pPr>
            <a:r>
              <a:rPr lang="ko-KR" altLang="en-US" sz="2000" dirty="0">
                <a:latin typeface="+mj-ea"/>
                <a:ea typeface="+mj-ea"/>
                <a:cs typeface="Open Sans" panose="020B0606030504020204" pitchFamily="34" charset="0"/>
              </a:rPr>
              <a:t>사람들을 자기가 속한 지역사회와 연결시켜주는 것과 관계를 형성하는 것을 돕는다</a:t>
            </a:r>
            <a:r>
              <a:rPr lang="en-US" altLang="ko-KR" sz="2000" dirty="0">
                <a:latin typeface="+mj-ea"/>
                <a:ea typeface="+mj-ea"/>
                <a:cs typeface="Open Sans" panose="020B0606030504020204" pitchFamily="34" charset="0"/>
              </a:rPr>
              <a:t>.</a:t>
            </a:r>
          </a:p>
          <a:p>
            <a:pPr marL="0" indent="0">
              <a:lnSpc>
                <a:spcPts val="3000"/>
              </a:lnSpc>
              <a:spcBef>
                <a:spcPts val="750"/>
              </a:spcBef>
              <a:buClr>
                <a:schemeClr val="dk1"/>
              </a:buClr>
              <a:buSzPct val="100000"/>
              <a:buNone/>
            </a:pPr>
            <a:r>
              <a:rPr lang="en-US" altLang="ko-KR" sz="2000" dirty="0">
                <a:latin typeface="+mj-ea"/>
                <a:ea typeface="+mj-ea"/>
                <a:cs typeface="Open Sans" panose="020B0606030504020204" pitchFamily="34" charset="0"/>
                <a:sym typeface="Calibri"/>
              </a:rPr>
              <a:t>  _Help people connect with their community and develop relationships</a:t>
            </a:r>
            <a:endParaRPr lang="en-US" altLang="ko-KR" sz="2000" dirty="0">
              <a:latin typeface="+mj-ea"/>
              <a:ea typeface="+mj-ea"/>
              <a:cs typeface="Open Sans" panose="020B0606030504020204" pitchFamily="34" charset="0"/>
            </a:endParaRPr>
          </a:p>
          <a:p>
            <a:pPr marL="171450" indent="-171450">
              <a:lnSpc>
                <a:spcPts val="3000"/>
              </a:lnSpc>
              <a:spcBef>
                <a:spcPts val="750"/>
              </a:spcBef>
              <a:buClr>
                <a:schemeClr val="dk1"/>
              </a:buClr>
              <a:buSzPct val="100000"/>
            </a:pPr>
            <a:r>
              <a:rPr lang="ko-KR" altLang="en-US" sz="2000" dirty="0">
                <a:latin typeface="+mj-ea"/>
                <a:ea typeface="+mj-ea"/>
                <a:cs typeface="Open Sans" panose="020B0606030504020204" pitchFamily="34" charset="0"/>
              </a:rPr>
              <a:t>개개인의 의견을 듣고 그들의 선호도에 맞춰 행동한다</a:t>
            </a:r>
            <a:r>
              <a:rPr lang="en-US" altLang="ko-KR" sz="2000" dirty="0">
                <a:latin typeface="+mj-ea"/>
                <a:ea typeface="+mj-ea"/>
                <a:cs typeface="Open Sans" panose="020B0606030504020204" pitchFamily="34" charset="0"/>
              </a:rPr>
              <a:t>.</a:t>
            </a:r>
          </a:p>
          <a:p>
            <a:pPr marL="0" indent="0">
              <a:lnSpc>
                <a:spcPts val="3000"/>
              </a:lnSpc>
              <a:spcBef>
                <a:spcPts val="750"/>
              </a:spcBef>
              <a:buClr>
                <a:schemeClr val="dk1"/>
              </a:buClr>
              <a:buSzPct val="100000"/>
              <a:buNone/>
            </a:pPr>
            <a:r>
              <a:rPr lang="en-US" altLang="ko-KR" sz="2000" dirty="0">
                <a:latin typeface="+mj-ea"/>
                <a:ea typeface="+mj-ea"/>
                <a:cs typeface="Open Sans" panose="020B0606030504020204" pitchFamily="34" charset="0"/>
                <a:sym typeface="Calibri"/>
              </a:rPr>
              <a:t>  _Listen to and act on each person’s preferences</a:t>
            </a:r>
            <a:endParaRPr lang="en-US" altLang="ko-KR" sz="2000" dirty="0">
              <a:latin typeface="+mj-ea"/>
              <a:ea typeface="+mj-ea"/>
              <a:cs typeface="Open Sans" panose="020B0606030504020204" pitchFamily="34" charset="0"/>
            </a:endParaRPr>
          </a:p>
          <a:p>
            <a:pPr marL="171450" indent="-171450">
              <a:lnSpc>
                <a:spcPts val="3000"/>
              </a:lnSpc>
              <a:spcBef>
                <a:spcPts val="750"/>
              </a:spcBef>
              <a:buClr>
                <a:schemeClr val="dk1"/>
              </a:buClr>
              <a:buSzPct val="100000"/>
            </a:pPr>
            <a:r>
              <a:rPr lang="ko-KR" altLang="en-US" sz="2000" dirty="0">
                <a:latin typeface="+mj-ea"/>
                <a:ea typeface="+mj-ea"/>
                <a:cs typeface="Open Sans" panose="020B0606030504020204" pitchFamily="34" charset="0"/>
              </a:rPr>
              <a:t>사람들이 소통하고 자신을 표현하는 모든 방식에 귀 기울인다</a:t>
            </a:r>
            <a:r>
              <a:rPr lang="en-US" altLang="ko-KR" sz="2000" dirty="0">
                <a:latin typeface="+mj-ea"/>
                <a:ea typeface="+mj-ea"/>
                <a:cs typeface="Open Sans" panose="020B0606030504020204" pitchFamily="34" charset="0"/>
              </a:rPr>
              <a:t>.</a:t>
            </a:r>
            <a:endParaRPr lang="en-US" altLang="ko-KR" sz="2000" dirty="0">
              <a:latin typeface="+mj-ea"/>
              <a:ea typeface="+mj-ea"/>
              <a:cs typeface="Open Sans" panose="020B0606030504020204" pitchFamily="34" charset="0"/>
              <a:sym typeface="Calibri"/>
            </a:endParaRPr>
          </a:p>
          <a:p>
            <a:pPr marL="0" indent="0">
              <a:lnSpc>
                <a:spcPts val="3000"/>
              </a:lnSpc>
              <a:spcBef>
                <a:spcPts val="750"/>
              </a:spcBef>
              <a:buClr>
                <a:schemeClr val="dk1"/>
              </a:buClr>
              <a:buSzPct val="100000"/>
              <a:buNone/>
            </a:pPr>
            <a:r>
              <a:rPr lang="en-US" altLang="ko-KR" sz="2000" dirty="0">
                <a:latin typeface="+mj-ea"/>
                <a:ea typeface="+mj-ea"/>
                <a:cs typeface="Open Sans" panose="020B0606030504020204" pitchFamily="34" charset="0"/>
                <a:sym typeface="Calibri"/>
              </a:rPr>
              <a:t>  _Listening to all the ways people communicate and express themselves</a:t>
            </a:r>
            <a:endParaRPr lang="en-US" altLang="ko-KR" sz="2000" dirty="0">
              <a:latin typeface="+mj-ea"/>
              <a:ea typeface="+mj-ea"/>
              <a:cs typeface="Open Sans" panose="020B0606030504020204" pitchFamily="34" charset="0"/>
            </a:endParaRPr>
          </a:p>
          <a:p>
            <a:pPr marL="171450" indent="-171450">
              <a:lnSpc>
                <a:spcPts val="3000"/>
              </a:lnSpc>
              <a:spcBef>
                <a:spcPts val="750"/>
              </a:spcBef>
              <a:buClr>
                <a:schemeClr val="dk1"/>
              </a:buClr>
              <a:buSzPct val="100000"/>
            </a:pPr>
            <a:r>
              <a:rPr lang="ko-KR" altLang="en-US" sz="2000" dirty="0">
                <a:latin typeface="+mj-ea"/>
                <a:ea typeface="+mj-ea"/>
                <a:cs typeface="Open Sans" panose="020B0606030504020204" pitchFamily="34" charset="0"/>
              </a:rPr>
              <a:t>문화적 겸손과 그에 대한 민감성을 실천한다</a:t>
            </a:r>
            <a:r>
              <a:rPr lang="en-US" altLang="ko-KR" sz="2000" dirty="0">
                <a:latin typeface="+mj-ea"/>
                <a:ea typeface="+mj-ea"/>
                <a:cs typeface="Open Sans" panose="020B0606030504020204" pitchFamily="34" charset="0"/>
              </a:rPr>
              <a:t>._Practice cultural humility and responsiveness</a:t>
            </a:r>
          </a:p>
        </p:txBody>
      </p:sp>
    </p:spTree>
    <p:extLst>
      <p:ext uri="{BB962C8B-B14F-4D97-AF65-F5344CB8AC3E}">
        <p14:creationId xmlns:p14="http://schemas.microsoft.com/office/powerpoint/2010/main" val="21890419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FCB19F4-4585-BB4E-AEEE-257327AD4B7D}"/>
              </a:ext>
            </a:extLst>
          </p:cNvPr>
          <p:cNvSpPr txBox="1">
            <a:spLocks/>
          </p:cNvSpPr>
          <p:nvPr/>
        </p:nvSpPr>
        <p:spPr>
          <a:xfrm>
            <a:off x="968896" y="3810000"/>
            <a:ext cx="10254206" cy="1810657"/>
          </a:xfrm>
          <a:prstGeom prst="rect">
            <a:avLst/>
          </a:prstGeom>
        </p:spPr>
        <p:txBody>
          <a:bodyPr>
            <a:noAutofit/>
          </a:bodyPr>
          <a:lstStyle>
            <a:lvl1pPr marL="257175" indent="-257175" algn="l" defTabSz="342900" rtl="0" eaLnBrk="1" latinLnBrk="0" hangingPunct="1">
              <a:spcBef>
                <a:spcPct val="20000"/>
              </a:spcBef>
              <a:buFont typeface="Arial"/>
              <a:buChar char="•"/>
              <a:defRPr sz="2100" kern="1200">
                <a:solidFill>
                  <a:schemeClr val="tx1"/>
                </a:solidFill>
                <a:latin typeface="Open Sans"/>
                <a:ea typeface="+mn-ea"/>
                <a:cs typeface="Open Sans"/>
              </a:defRPr>
            </a:lvl1pPr>
            <a:lvl2pPr marL="557213" indent="-214313" algn="l" defTabSz="342900" rtl="0" eaLnBrk="1" latinLnBrk="0" hangingPunct="1">
              <a:spcBef>
                <a:spcPct val="20000"/>
              </a:spcBef>
              <a:buFont typeface="Arial"/>
              <a:buChar char="–"/>
              <a:defRPr sz="2100" kern="1200">
                <a:solidFill>
                  <a:schemeClr val="tx1"/>
                </a:solidFill>
                <a:latin typeface="Open Sans"/>
                <a:ea typeface="+mn-ea"/>
                <a:cs typeface="Open Sans"/>
              </a:defRPr>
            </a:lvl2pPr>
            <a:lvl3pPr marL="857250" indent="-171450" algn="l" defTabSz="342900" rtl="0" eaLnBrk="1" latinLnBrk="0" hangingPunct="1">
              <a:spcBef>
                <a:spcPct val="20000"/>
              </a:spcBef>
              <a:buFont typeface="Arial"/>
              <a:buChar char="•"/>
              <a:defRPr sz="2100" kern="1200">
                <a:solidFill>
                  <a:schemeClr val="tx1"/>
                </a:solidFill>
                <a:latin typeface="Open Sans"/>
                <a:ea typeface="+mn-ea"/>
                <a:cs typeface="Open Sans"/>
              </a:defRPr>
            </a:lvl3pPr>
            <a:lvl4pPr marL="1200150" indent="-171450" algn="l" defTabSz="342900" rtl="0" eaLnBrk="1" latinLnBrk="0" hangingPunct="1">
              <a:spcBef>
                <a:spcPct val="20000"/>
              </a:spcBef>
              <a:buFont typeface="Arial"/>
              <a:buChar char="–"/>
              <a:defRPr sz="2100" kern="1200">
                <a:solidFill>
                  <a:schemeClr val="tx1"/>
                </a:solidFill>
                <a:latin typeface="Open Sans"/>
                <a:ea typeface="+mn-ea"/>
                <a:cs typeface="Open Sans"/>
              </a:defRPr>
            </a:lvl4pPr>
            <a:lvl5pPr marL="1543050" indent="-171450" algn="l" defTabSz="342900" rtl="0" eaLnBrk="1" latinLnBrk="0" hangingPunct="1">
              <a:spcBef>
                <a:spcPct val="20000"/>
              </a:spcBef>
              <a:buFont typeface="Arial"/>
              <a:buChar char="»"/>
              <a:defRPr sz="2100" kern="1200">
                <a:solidFill>
                  <a:schemeClr val="tx1"/>
                </a:solidFill>
                <a:latin typeface="Open Sans"/>
                <a:ea typeface="+mn-ea"/>
                <a:cs typeface="Open San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r>
              <a:rPr lang="ko-KR" altLang="en-US" sz="2000" dirty="0">
                <a:latin typeface="+mn-ea"/>
              </a:rPr>
              <a:t>지적 및 발달장애인들을 지원하는 조직</a:t>
            </a:r>
            <a:endParaRPr lang="en-US" altLang="ko-KR" sz="2000" dirty="0">
              <a:latin typeface="+mn-ea"/>
            </a:endParaRPr>
          </a:p>
          <a:p>
            <a:pPr marL="0" indent="0">
              <a:buNone/>
            </a:pPr>
            <a:r>
              <a:rPr lang="en-US" altLang="ko-KR" sz="2000" dirty="0">
                <a:latin typeface="+mn-ea"/>
              </a:rPr>
              <a:t>   _Organizations supporting people with intellectual and developmental disabilities</a:t>
            </a:r>
          </a:p>
          <a:p>
            <a:r>
              <a:rPr lang="ko-KR" altLang="en-US" sz="2000" dirty="0">
                <a:latin typeface="+mn-ea"/>
              </a:rPr>
              <a:t>병원과 의료계</a:t>
            </a:r>
            <a:r>
              <a:rPr lang="en-US" altLang="ko-KR" sz="2000" dirty="0">
                <a:latin typeface="+mn-ea"/>
              </a:rPr>
              <a:t>_Hospitals and the medical community</a:t>
            </a:r>
          </a:p>
          <a:p>
            <a:r>
              <a:rPr lang="ko-KR" altLang="en-US" sz="2000" dirty="0">
                <a:latin typeface="+mn-ea"/>
              </a:rPr>
              <a:t>특수교육</a:t>
            </a:r>
            <a:r>
              <a:rPr lang="en-US" altLang="ko-KR" sz="2000" dirty="0">
                <a:latin typeface="+mn-ea"/>
              </a:rPr>
              <a:t>_Special education</a:t>
            </a:r>
          </a:p>
          <a:p>
            <a:r>
              <a:rPr lang="ko-KR" altLang="en-US" sz="2000" dirty="0">
                <a:latin typeface="+mn-ea"/>
              </a:rPr>
              <a:t>유아기</a:t>
            </a:r>
            <a:r>
              <a:rPr lang="en-US" altLang="ko-KR" sz="2000" dirty="0">
                <a:latin typeface="+mn-ea"/>
              </a:rPr>
              <a:t>_Early childhood</a:t>
            </a:r>
          </a:p>
          <a:p>
            <a:r>
              <a:rPr lang="ko-KR" altLang="en-US" sz="2000" dirty="0">
                <a:latin typeface="+mn-ea"/>
              </a:rPr>
              <a:t>정신건강 및 집 밖 배치 설정</a:t>
            </a:r>
            <a:r>
              <a:rPr lang="en-US" altLang="ko-KR" sz="2000" dirty="0">
                <a:latin typeface="+mn-ea"/>
              </a:rPr>
              <a:t>_Mental health and out-of-home placement settings</a:t>
            </a:r>
            <a:endParaRPr lang="en-US" sz="2000" dirty="0">
              <a:latin typeface="+mn-ea"/>
            </a:endParaRPr>
          </a:p>
        </p:txBody>
      </p:sp>
      <p:pic>
        <p:nvPicPr>
          <p:cNvPr id="4" name="Content Placeholder 4">
            <a:extLst>
              <a:ext uri="{FF2B5EF4-FFF2-40B4-BE49-F238E27FC236}">
                <a16:creationId xmlns:a16="http://schemas.microsoft.com/office/drawing/2014/main" id="{0AD30C80-F6B5-BC47-8ECA-4FBB15A51B0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31357" y="1698869"/>
            <a:ext cx="8129285" cy="1730131"/>
          </a:xfrm>
          <a:prstGeom prst="rect">
            <a:avLst/>
          </a:prstGeom>
        </p:spPr>
      </p:pic>
      <p:sp>
        <p:nvSpPr>
          <p:cNvPr id="5" name="Title 1">
            <a:extLst>
              <a:ext uri="{FF2B5EF4-FFF2-40B4-BE49-F238E27FC236}">
                <a16:creationId xmlns:a16="http://schemas.microsoft.com/office/drawing/2014/main" id="{D1704E71-84F9-6F46-9F4B-83CD046E4819}"/>
              </a:ext>
            </a:extLst>
          </p:cNvPr>
          <p:cNvSpPr>
            <a:spLocks noGrp="1"/>
          </p:cNvSpPr>
          <p:nvPr>
            <p:ph type="title"/>
          </p:nvPr>
        </p:nvSpPr>
        <p:spPr>
          <a:xfrm>
            <a:off x="609599" y="251145"/>
            <a:ext cx="10972800" cy="838124"/>
          </a:xfrm>
        </p:spPr>
        <p:txBody>
          <a:bodyPr anchor="ctr">
            <a:noAutofit/>
          </a:bodyPr>
          <a:lstStyle/>
          <a:p>
            <a:pPr algn="ctr"/>
            <a:r>
              <a:rPr lang="ko-KR" altLang="en-US" sz="3200" dirty="0">
                <a:latin typeface="+mn-ea"/>
                <a:ea typeface="+mn-ea"/>
              </a:rPr>
              <a:t>오늘날 사람중심실천은 어디에 사용되나요</a:t>
            </a:r>
            <a:r>
              <a:rPr lang="en-US" altLang="ko-KR" sz="3200" dirty="0">
                <a:latin typeface="+mn-ea"/>
                <a:ea typeface="+mn-ea"/>
              </a:rPr>
              <a:t>?</a:t>
            </a:r>
            <a:br>
              <a:rPr lang="en-US" altLang="ko-KR" sz="3200" dirty="0">
                <a:latin typeface="+mn-ea"/>
                <a:ea typeface="+mn-ea"/>
              </a:rPr>
            </a:br>
            <a:r>
              <a:rPr lang="en-US" altLang="ko-KR" sz="2400" dirty="0">
                <a:latin typeface="+mn-ea"/>
                <a:ea typeface="+mn-ea"/>
              </a:rPr>
              <a:t>_</a:t>
            </a:r>
            <a:r>
              <a:rPr lang="en-US" sz="2400" dirty="0">
                <a:latin typeface="+mn-ea"/>
                <a:ea typeface="+mn-ea"/>
              </a:rPr>
              <a:t>Where are Person-Centered Practices Used Today?</a:t>
            </a:r>
          </a:p>
        </p:txBody>
      </p:sp>
    </p:spTree>
    <p:extLst>
      <p:ext uri="{BB962C8B-B14F-4D97-AF65-F5344CB8AC3E}">
        <p14:creationId xmlns:p14="http://schemas.microsoft.com/office/powerpoint/2010/main" val="36715142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5414CCD-5A71-1442-81DD-08C85C8F1D12}"/>
              </a:ext>
            </a:extLst>
          </p:cNvPr>
          <p:cNvSpPr>
            <a:spLocks noGrp="1"/>
          </p:cNvSpPr>
          <p:nvPr>
            <p:ph type="title"/>
          </p:nvPr>
        </p:nvSpPr>
        <p:spPr>
          <a:xfrm>
            <a:off x="609600" y="274638"/>
            <a:ext cx="10972800" cy="838124"/>
          </a:xfrm>
        </p:spPr>
        <p:txBody>
          <a:bodyPr>
            <a:noAutofit/>
          </a:bodyPr>
          <a:lstStyle/>
          <a:p>
            <a:pPr algn="ctr"/>
            <a:r>
              <a:rPr lang="ko-KR" altLang="en-US" sz="3500" dirty="0">
                <a:latin typeface="+mn-ea"/>
                <a:ea typeface="+mn-ea"/>
              </a:rPr>
              <a:t>장애의 정의와 우리 사회의 변화</a:t>
            </a:r>
            <a:br>
              <a:rPr lang="en-US" altLang="ko-KR" sz="2800" dirty="0">
                <a:latin typeface="+mn-ea"/>
                <a:ea typeface="+mn-ea"/>
              </a:rPr>
            </a:br>
            <a:r>
              <a:rPr lang="en-US" altLang="ko-KR" sz="2800" dirty="0">
                <a:latin typeface="+mn-ea"/>
                <a:ea typeface="+mn-ea"/>
              </a:rPr>
              <a:t>_</a:t>
            </a:r>
            <a:r>
              <a:rPr lang="en-US" sz="2800" dirty="0">
                <a:latin typeface="+mn-ea"/>
                <a:ea typeface="+mn-ea"/>
              </a:rPr>
              <a:t>Disability Justice and Changing Our Society</a:t>
            </a:r>
          </a:p>
        </p:txBody>
      </p:sp>
      <p:sp>
        <p:nvSpPr>
          <p:cNvPr id="5" name="Content Placeholder 2">
            <a:extLst>
              <a:ext uri="{FF2B5EF4-FFF2-40B4-BE49-F238E27FC236}">
                <a16:creationId xmlns:a16="http://schemas.microsoft.com/office/drawing/2014/main" id="{EE879EAC-319C-1C45-AA58-607C3FB0EA36}"/>
              </a:ext>
            </a:extLst>
          </p:cNvPr>
          <p:cNvSpPr txBox="1">
            <a:spLocks/>
          </p:cNvSpPr>
          <p:nvPr/>
        </p:nvSpPr>
        <p:spPr>
          <a:xfrm>
            <a:off x="381000" y="1735534"/>
            <a:ext cx="11430000" cy="33869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F3F59"/>
                </a:solidFill>
                <a:latin typeface="Open Sans"/>
                <a:ea typeface="+mn-ea"/>
                <a:cs typeface="Open San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F3F59"/>
                </a:solidFill>
                <a:latin typeface="Open Sans"/>
                <a:ea typeface="+mn-ea"/>
                <a:cs typeface="Open San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F3F59"/>
                </a:solidFill>
                <a:latin typeface="Open Sans"/>
                <a:ea typeface="+mn-ea"/>
                <a:cs typeface="Open San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F3F59"/>
                </a:solidFill>
                <a:latin typeface="Open Sans"/>
                <a:ea typeface="+mn-ea"/>
                <a:cs typeface="Open San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F3F59"/>
                </a:solidFill>
                <a:latin typeface="Open Sans"/>
                <a:ea typeface="+mn-ea"/>
                <a:cs typeface="Open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ko-KR" altLang="en-US" sz="1800" dirty="0">
                <a:solidFill>
                  <a:schemeClr val="tx1"/>
                </a:solidFill>
                <a:latin typeface="+mn-ea"/>
              </a:rPr>
              <a:t>미국에서는 오래된 습관을 바꾸기 위해 노력하고 있음</a:t>
            </a:r>
            <a:r>
              <a:rPr lang="en-US" altLang="ko-KR" sz="1800" dirty="0">
                <a:solidFill>
                  <a:schemeClr val="tx1"/>
                </a:solidFill>
                <a:latin typeface="+mn-ea"/>
              </a:rPr>
              <a:t>…</a:t>
            </a:r>
            <a:endParaRPr lang="en-US" sz="1800" dirty="0">
              <a:solidFill>
                <a:schemeClr val="tx1"/>
              </a:solidFill>
              <a:latin typeface="+mn-ea"/>
            </a:endParaRPr>
          </a:p>
          <a:p>
            <a:pPr marL="0" indent="0">
              <a:buNone/>
            </a:pPr>
            <a:r>
              <a:rPr lang="en-US" altLang="ko-KR" sz="1800" dirty="0">
                <a:solidFill>
                  <a:schemeClr val="tx1"/>
                </a:solidFill>
                <a:latin typeface="+mn-ea"/>
              </a:rPr>
              <a:t>_In America, we are trying to change old habits….</a:t>
            </a:r>
          </a:p>
          <a:p>
            <a:pPr marL="0" indent="0">
              <a:buNone/>
            </a:pPr>
            <a:endParaRPr lang="en-US" sz="1800" dirty="0">
              <a:solidFill>
                <a:schemeClr val="tx1"/>
              </a:solidFill>
              <a:latin typeface="+mn-ea"/>
            </a:endParaRPr>
          </a:p>
          <a:p>
            <a:r>
              <a:rPr lang="ko-KR" altLang="en-US" sz="1800" dirty="0">
                <a:solidFill>
                  <a:schemeClr val="tx1"/>
                </a:solidFill>
                <a:latin typeface="+mn-ea"/>
              </a:rPr>
              <a:t>우리는 때론 모든 사람들이 같은 의견을 내야 한다고 생각합니다</a:t>
            </a:r>
            <a:r>
              <a:rPr lang="en-US" altLang="ko-KR" sz="1800" dirty="0">
                <a:solidFill>
                  <a:schemeClr val="tx1"/>
                </a:solidFill>
                <a:latin typeface="+mn-ea"/>
              </a:rPr>
              <a:t>.</a:t>
            </a:r>
          </a:p>
          <a:p>
            <a:pPr marL="0" indent="0">
              <a:buNone/>
            </a:pPr>
            <a:r>
              <a:rPr lang="en-US" altLang="ko-KR" sz="1800" dirty="0">
                <a:solidFill>
                  <a:schemeClr val="tx1"/>
                </a:solidFill>
                <a:latin typeface="+mn-ea"/>
              </a:rPr>
              <a:t>  _We sometimes think everyone should have the same opinion</a:t>
            </a:r>
          </a:p>
          <a:p>
            <a:r>
              <a:rPr lang="ko-KR" altLang="en-US" sz="1800" dirty="0">
                <a:solidFill>
                  <a:schemeClr val="tx1"/>
                </a:solidFill>
                <a:latin typeface="+mn-ea"/>
              </a:rPr>
              <a:t>어떤 사람이 장애를 가지고 있을 때 그들을 다르게 여깁니다</a:t>
            </a:r>
            <a:r>
              <a:rPr lang="en-US" altLang="ko-KR" sz="1800" dirty="0">
                <a:solidFill>
                  <a:schemeClr val="tx1"/>
                </a:solidFill>
                <a:latin typeface="+mn-ea"/>
              </a:rPr>
              <a:t>.</a:t>
            </a:r>
          </a:p>
          <a:p>
            <a:pPr marL="0" indent="0">
              <a:buNone/>
            </a:pPr>
            <a:r>
              <a:rPr lang="en-US" altLang="ko-KR" sz="1800" dirty="0">
                <a:solidFill>
                  <a:schemeClr val="tx1"/>
                </a:solidFill>
                <a:latin typeface="+mn-ea"/>
              </a:rPr>
              <a:t>  _When someone has a disability, they are considered different </a:t>
            </a:r>
          </a:p>
          <a:p>
            <a:r>
              <a:rPr lang="ko-KR" altLang="en-US" sz="1800" dirty="0">
                <a:solidFill>
                  <a:schemeClr val="tx1"/>
                </a:solidFill>
                <a:latin typeface="+mn-ea"/>
              </a:rPr>
              <a:t>우리 중 일부는 다른 인종과 민족 출신의 사람들을 마치 미국에 속하지 않은 것처럼 대하려 합니다</a:t>
            </a:r>
            <a:r>
              <a:rPr lang="en-US" altLang="ko-KR" sz="1800" dirty="0">
                <a:solidFill>
                  <a:schemeClr val="tx1"/>
                </a:solidFill>
                <a:latin typeface="+mn-ea"/>
              </a:rPr>
              <a:t>.</a:t>
            </a:r>
          </a:p>
          <a:p>
            <a:pPr marL="0" indent="0">
              <a:buNone/>
            </a:pPr>
            <a:r>
              <a:rPr lang="en-US" altLang="ko-KR" sz="1800" dirty="0">
                <a:solidFill>
                  <a:schemeClr val="tx1"/>
                </a:solidFill>
                <a:latin typeface="+mn-ea"/>
              </a:rPr>
              <a:t>  _Some of us struggle to treat people from other races and ethnicities as if they don’t belong in the US </a:t>
            </a:r>
          </a:p>
        </p:txBody>
      </p:sp>
    </p:spTree>
    <p:extLst>
      <p:ext uri="{BB962C8B-B14F-4D97-AF65-F5344CB8AC3E}">
        <p14:creationId xmlns:p14="http://schemas.microsoft.com/office/powerpoint/2010/main" val="16330489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46956"/>
            <a:ext cx="10515600" cy="1325563"/>
          </a:xfrm>
        </p:spPr>
        <p:txBody>
          <a:bodyPr>
            <a:normAutofit/>
          </a:bodyPr>
          <a:lstStyle/>
          <a:p>
            <a:pPr algn="ctr"/>
            <a:r>
              <a:rPr lang="ko-KR" altLang="en-US" sz="3500" b="1" dirty="0">
                <a:latin typeface="+mn-ea"/>
                <a:ea typeface="+mn-ea"/>
                <a:cs typeface="Calibri" charset="0"/>
              </a:rPr>
              <a:t>상상해보기</a:t>
            </a:r>
            <a:r>
              <a:rPr lang="en-US" altLang="ko-KR" sz="3500" b="1" dirty="0">
                <a:latin typeface="+mn-ea"/>
                <a:ea typeface="+mn-ea"/>
                <a:cs typeface="Calibri" charset="0"/>
              </a:rPr>
              <a:t>_</a:t>
            </a:r>
            <a:r>
              <a:rPr lang="en-US" sz="2800" b="1" dirty="0">
                <a:latin typeface="+mn-ea"/>
                <a:ea typeface="+mn-ea"/>
                <a:cs typeface="Calibri" charset="0"/>
              </a:rPr>
              <a:t>Let’s imagine</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48017" y="1752600"/>
            <a:ext cx="4351172" cy="4153946"/>
          </a:xfrm>
          <a:prstGeom prst="rect">
            <a:avLst/>
          </a:prstGeom>
        </p:spPr>
      </p:pic>
      <p:sp>
        <p:nvSpPr>
          <p:cNvPr id="6" name="Content Placeholder 3"/>
          <p:cNvSpPr txBox="1">
            <a:spLocks/>
          </p:cNvSpPr>
          <p:nvPr/>
        </p:nvSpPr>
        <p:spPr>
          <a:xfrm>
            <a:off x="76200" y="1600200"/>
            <a:ext cx="12039600" cy="338051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ko-KR" altLang="en-US" sz="2000" dirty="0">
                <a:latin typeface="+mn-ea"/>
              </a:rPr>
              <a:t>만약 우리가 한 사람의 결핍이나 욕구 보다는 그들의 재능과 재주를 먼저 본다면 어떨까요</a:t>
            </a:r>
            <a:r>
              <a:rPr lang="en-US" altLang="ko-KR" sz="2000" dirty="0">
                <a:latin typeface="+mn-ea"/>
              </a:rPr>
              <a:t>?</a:t>
            </a:r>
          </a:p>
          <a:p>
            <a:pPr marL="0" indent="0">
              <a:buNone/>
            </a:pPr>
            <a:r>
              <a:rPr lang="en-US" altLang="ko-KR" sz="1500" dirty="0">
                <a:latin typeface="+mn-ea"/>
              </a:rPr>
              <a:t>  _What if we saw a person’s gifts and talents first, rather than their deficits or needs?</a:t>
            </a:r>
          </a:p>
          <a:p>
            <a:endParaRPr lang="en-US" altLang="ko-KR" sz="1500" dirty="0">
              <a:latin typeface="+mn-ea"/>
            </a:endParaRPr>
          </a:p>
          <a:p>
            <a:pPr>
              <a:lnSpc>
                <a:spcPts val="1200"/>
              </a:lnSpc>
            </a:pPr>
            <a:r>
              <a:rPr lang="ko-KR" altLang="en-US" sz="2000" dirty="0">
                <a:latin typeface="+mn-ea"/>
              </a:rPr>
              <a:t>만약 지원하는 사람들을 포함하고</a:t>
            </a:r>
            <a:endParaRPr lang="en-US" altLang="ko-KR" sz="2000" dirty="0">
              <a:latin typeface="+mn-ea"/>
            </a:endParaRPr>
          </a:p>
          <a:p>
            <a:pPr marL="0" indent="0">
              <a:lnSpc>
                <a:spcPts val="1200"/>
              </a:lnSpc>
              <a:buNone/>
            </a:pPr>
            <a:r>
              <a:rPr lang="en-US" altLang="ko-KR" sz="2000" dirty="0">
                <a:latin typeface="+mn-ea"/>
              </a:rPr>
              <a:t>  </a:t>
            </a:r>
            <a:r>
              <a:rPr lang="ko-KR" altLang="en-US" sz="2000" dirty="0">
                <a:latin typeface="+mn-ea"/>
              </a:rPr>
              <a:t>가치 있는 사회적 역할을 하는데 도움이 되는 서비스와 지원을</a:t>
            </a:r>
            <a:endParaRPr lang="en-US" altLang="ko-KR" sz="2000" dirty="0">
              <a:latin typeface="+mn-ea"/>
            </a:endParaRPr>
          </a:p>
          <a:p>
            <a:pPr marL="0" indent="0">
              <a:lnSpc>
                <a:spcPts val="1200"/>
              </a:lnSpc>
              <a:buNone/>
            </a:pPr>
            <a:r>
              <a:rPr lang="en-US" altLang="ko-KR" sz="2000" dirty="0">
                <a:latin typeface="+mn-ea"/>
              </a:rPr>
              <a:t>  </a:t>
            </a:r>
            <a:r>
              <a:rPr lang="ko-KR" altLang="en-US" sz="2000" dirty="0">
                <a:latin typeface="+mn-ea"/>
              </a:rPr>
              <a:t>기반으로 한다면 어떤 모습일까요</a:t>
            </a:r>
            <a:r>
              <a:rPr lang="en-US" altLang="ko-KR" sz="2000" dirty="0">
                <a:latin typeface="+mn-ea"/>
              </a:rPr>
              <a:t>?</a:t>
            </a:r>
            <a:endParaRPr lang="en-US" sz="2000" dirty="0">
              <a:latin typeface="+mn-ea"/>
            </a:endParaRPr>
          </a:p>
          <a:p>
            <a:pPr marL="0" indent="0">
              <a:lnSpc>
                <a:spcPts val="900"/>
              </a:lnSpc>
              <a:buNone/>
            </a:pPr>
            <a:r>
              <a:rPr lang="en-US" altLang="ko-KR" sz="1500" dirty="0">
                <a:latin typeface="+mn-ea"/>
              </a:rPr>
              <a:t>  _If we based our services and supports helping people be included and have valued social                               </a:t>
            </a:r>
          </a:p>
          <a:p>
            <a:pPr marL="0" indent="0">
              <a:lnSpc>
                <a:spcPts val="900"/>
              </a:lnSpc>
              <a:buNone/>
            </a:pPr>
            <a:r>
              <a:rPr lang="en-US" altLang="ko-KR" sz="1500" dirty="0">
                <a:latin typeface="+mn-ea"/>
              </a:rPr>
              <a:t>   roles—what would your job look like.</a:t>
            </a:r>
          </a:p>
          <a:p>
            <a:endParaRPr lang="en-US" sz="2000" dirty="0">
              <a:latin typeface="+mn-ea"/>
            </a:endParaRPr>
          </a:p>
          <a:p>
            <a:pPr marL="0" indent="0">
              <a:buNone/>
            </a:pPr>
            <a:r>
              <a:rPr lang="is-IS" sz="2000" b="1" i="1" dirty="0">
                <a:latin typeface="+mn-ea"/>
              </a:rPr>
              <a:t>…...</a:t>
            </a:r>
            <a:r>
              <a:rPr lang="ko-KR" altLang="en-US" sz="2000" b="1" i="1" dirty="0">
                <a:latin typeface="+mn-ea"/>
              </a:rPr>
              <a:t>이 공간에서 사람중심사고가  확장되게 됩니다</a:t>
            </a:r>
            <a:r>
              <a:rPr lang="en-US" altLang="ko-KR" sz="2000" b="1" i="1" dirty="0">
                <a:latin typeface="+mn-ea"/>
              </a:rPr>
              <a:t>.</a:t>
            </a:r>
          </a:p>
          <a:p>
            <a:pPr marL="0" indent="0">
              <a:buNone/>
            </a:pPr>
            <a:r>
              <a:rPr lang="is-IS" altLang="ko-KR" sz="2000" b="1" i="1" dirty="0">
                <a:latin typeface="+mn-ea"/>
              </a:rPr>
              <a:t>_…...It is in this space that  person centered thinking can flourish</a:t>
            </a:r>
            <a:endParaRPr lang="en-US" sz="2000" b="1" i="1" dirty="0">
              <a:latin typeface="+mn-ea"/>
            </a:endParaRPr>
          </a:p>
        </p:txBody>
      </p:sp>
    </p:spTree>
    <p:extLst>
      <p:ext uri="{BB962C8B-B14F-4D97-AF65-F5344CB8AC3E}">
        <p14:creationId xmlns:p14="http://schemas.microsoft.com/office/powerpoint/2010/main" val="26661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2667000" y="181195"/>
            <a:ext cx="6858000" cy="768350"/>
          </a:xfrm>
        </p:spPr>
        <p:txBody>
          <a:bodyPr>
            <a:normAutofit/>
          </a:bodyPr>
          <a:lstStyle/>
          <a:p>
            <a:r>
              <a:rPr lang="en-US" altLang="en-US" sz="3500" b="1" dirty="0">
                <a:latin typeface="+mn-ea"/>
                <a:ea typeface="+mn-ea"/>
              </a:rPr>
              <a:t>~</a:t>
            </a:r>
            <a:r>
              <a:rPr lang="ko-KR" altLang="en-US" sz="3500" b="1" dirty="0">
                <a:latin typeface="+mn-ea"/>
                <a:ea typeface="+mn-ea"/>
              </a:rPr>
              <a:t>에게 중요한</a:t>
            </a:r>
            <a:r>
              <a:rPr lang="en-US" altLang="ko-KR" sz="3500" b="1" dirty="0">
                <a:latin typeface="+mn-ea"/>
                <a:ea typeface="+mn-ea"/>
              </a:rPr>
              <a:t>_</a:t>
            </a:r>
            <a:r>
              <a:rPr lang="en-US" altLang="en-US" sz="2800" b="1" dirty="0">
                <a:latin typeface="+mn-ea"/>
                <a:ea typeface="+mn-ea"/>
              </a:rPr>
              <a:t>Important </a:t>
            </a:r>
            <a:r>
              <a:rPr lang="en-US" altLang="en-US" sz="2800" b="1" i="1" dirty="0">
                <a:latin typeface="+mn-ea"/>
                <a:ea typeface="+mn-ea"/>
              </a:rPr>
              <a:t>TO</a:t>
            </a:r>
            <a:endParaRPr lang="en-US" altLang="en-US" sz="2800" b="1" dirty="0">
              <a:latin typeface="+mn-ea"/>
              <a:ea typeface="+mn-ea"/>
            </a:endParaRPr>
          </a:p>
        </p:txBody>
      </p:sp>
      <p:sp>
        <p:nvSpPr>
          <p:cNvPr id="4" name="Text Box 2"/>
          <p:cNvSpPr txBox="1">
            <a:spLocks noChangeArrowheads="1"/>
          </p:cNvSpPr>
          <p:nvPr/>
        </p:nvSpPr>
        <p:spPr bwMode="auto">
          <a:xfrm>
            <a:off x="571500" y="1460385"/>
            <a:ext cx="11049000" cy="1400325"/>
          </a:xfrm>
          <a:prstGeom prst="rect">
            <a:avLst/>
          </a:prstGeom>
          <a:solidFill>
            <a:schemeClr val="bg1">
              <a:alpha val="58823"/>
            </a:schemeClr>
          </a:solidFill>
          <a:ln w="19050">
            <a:noFill/>
            <a:miter lim="800000"/>
            <a:headEnd/>
            <a:tailEnd/>
          </a:ln>
        </p:spPr>
        <p:txBody>
          <a:bodyPr wrap="square" lIns="91382" tIns="45691" rIns="91382" bIns="45691">
            <a:spAutoFit/>
          </a:bodyPr>
          <a:lstStyle/>
          <a:p>
            <a:pPr>
              <a:spcBef>
                <a:spcPct val="50000"/>
              </a:spcBef>
              <a:defRPr/>
            </a:pPr>
            <a:r>
              <a:rPr lang="ko-KR" altLang="en-US" sz="2000" dirty="0">
                <a:latin typeface="+mn-ea"/>
              </a:rPr>
              <a:t>한 사람의 삶에 있어 만족을 느끼고 자족하고 위안을 받고 성취감을 느끼며 행복하게 하는 중요한 것들은 다음과 같다</a:t>
            </a:r>
            <a:r>
              <a:rPr lang="en-US" altLang="ko-KR" sz="2000" dirty="0">
                <a:latin typeface="+mn-ea"/>
              </a:rPr>
              <a:t>:</a:t>
            </a:r>
            <a:endParaRPr lang="en-US" sz="2000" dirty="0">
              <a:latin typeface="+mn-ea"/>
            </a:endParaRPr>
          </a:p>
          <a:p>
            <a:pPr>
              <a:spcBef>
                <a:spcPct val="50000"/>
              </a:spcBef>
              <a:defRPr/>
            </a:pPr>
            <a:r>
              <a:rPr lang="en-US" sz="1500" dirty="0">
                <a:latin typeface="+mn-ea"/>
              </a:rPr>
              <a:t>_What is Important to a Person Includes Those Things in Life Which Help Us to Be </a:t>
            </a:r>
            <a:r>
              <a:rPr lang="en-US" sz="1500" i="1" dirty="0">
                <a:latin typeface="+mn-ea"/>
              </a:rPr>
              <a:t>Satisfied, Content, Comforted, Fulfilled, and    </a:t>
            </a:r>
          </a:p>
          <a:p>
            <a:pPr>
              <a:spcBef>
                <a:spcPct val="50000"/>
              </a:spcBef>
              <a:defRPr/>
            </a:pPr>
            <a:r>
              <a:rPr lang="en-US" sz="1500" i="1" dirty="0">
                <a:latin typeface="+mn-ea"/>
              </a:rPr>
              <a:t>   Happy</a:t>
            </a:r>
            <a:r>
              <a:rPr lang="en-US" sz="1500" dirty="0">
                <a:latin typeface="+mn-ea"/>
              </a:rPr>
              <a:t>.  It Includes: </a:t>
            </a:r>
          </a:p>
        </p:txBody>
      </p:sp>
      <p:sp>
        <p:nvSpPr>
          <p:cNvPr id="5" name="TextBox 4"/>
          <p:cNvSpPr txBox="1"/>
          <p:nvPr/>
        </p:nvSpPr>
        <p:spPr>
          <a:xfrm>
            <a:off x="8728075" y="6477001"/>
            <a:ext cx="1035050" cy="288925"/>
          </a:xfrm>
          <a:prstGeom prst="rect">
            <a:avLst/>
          </a:prstGeom>
          <a:noFill/>
        </p:spPr>
        <p:txBody>
          <a:bodyPr wrap="none" lIns="86462" tIns="43231" rIns="86462" bIns="43231">
            <a:spAutoFit/>
          </a:bodyPr>
          <a:lstStyle/>
          <a:p>
            <a:pPr>
              <a:defRPr/>
            </a:pPr>
            <a:r>
              <a:rPr lang="en-US" sz="1300" dirty="0">
                <a:solidFill>
                  <a:schemeClr val="bg1">
                    <a:lumMod val="50000"/>
                  </a:schemeClr>
                </a:solidFill>
                <a:latin typeface="Arial" pitchFamily="34" charset="0"/>
                <a:cs typeface="Arial" pitchFamily="34" charset="0"/>
              </a:rPr>
              <a:t>Wrkbk pg 5</a:t>
            </a:r>
          </a:p>
        </p:txBody>
      </p:sp>
      <p:sp>
        <p:nvSpPr>
          <p:cNvPr id="6" name="직사각형 5"/>
          <p:cNvSpPr/>
          <p:nvPr/>
        </p:nvSpPr>
        <p:spPr>
          <a:xfrm>
            <a:off x="342900" y="3124200"/>
            <a:ext cx="9144000" cy="2708434"/>
          </a:xfrm>
          <a:prstGeom prst="rect">
            <a:avLst/>
          </a:prstGeom>
        </p:spPr>
        <p:txBody>
          <a:bodyPr wrap="square">
            <a:spAutoFit/>
          </a:bodyPr>
          <a:lstStyle/>
          <a:p>
            <a:pPr marL="541938" lvl="2" indent="-310753">
              <a:spcBef>
                <a:spcPct val="50000"/>
              </a:spcBef>
              <a:buFont typeface="Arial" pitchFamily="34" charset="0"/>
              <a:buChar char="•"/>
              <a:defRPr/>
            </a:pPr>
            <a:r>
              <a:rPr lang="ko-KR" altLang="en-US" sz="2000" dirty="0">
                <a:latin typeface="+mn-ea"/>
              </a:rPr>
              <a:t>함께 할 사람들</a:t>
            </a:r>
            <a:r>
              <a:rPr lang="en-US" altLang="ko-KR" sz="2000" dirty="0">
                <a:latin typeface="+mn-ea"/>
              </a:rPr>
              <a:t>/</a:t>
            </a:r>
            <a:r>
              <a:rPr lang="ko-KR" altLang="en-US" sz="2000" dirty="0">
                <a:latin typeface="+mn-ea"/>
              </a:rPr>
              <a:t>관계들</a:t>
            </a:r>
            <a:r>
              <a:rPr lang="en-US" altLang="ko-KR" sz="2000" dirty="0">
                <a:latin typeface="+mn-ea"/>
              </a:rPr>
              <a:t>_People to Be with/Relationships</a:t>
            </a:r>
          </a:p>
          <a:p>
            <a:pPr marL="541938" lvl="2" indent="-310753">
              <a:spcBef>
                <a:spcPct val="50000"/>
              </a:spcBef>
              <a:buFont typeface="Arial" pitchFamily="34" charset="0"/>
              <a:buChar char="•"/>
              <a:defRPr/>
            </a:pPr>
            <a:r>
              <a:rPr lang="ko-KR" altLang="en-US" sz="2000" dirty="0">
                <a:latin typeface="+mn-ea"/>
              </a:rPr>
              <a:t>지위와 </a:t>
            </a:r>
            <a:r>
              <a:rPr lang="ko-KR" altLang="en-US" sz="2000" dirty="0" err="1">
                <a:latin typeface="+mn-ea"/>
              </a:rPr>
              <a:t>주도성</a:t>
            </a:r>
            <a:r>
              <a:rPr lang="en-US" altLang="ko-KR" sz="2000" dirty="0">
                <a:latin typeface="+mn-ea"/>
              </a:rPr>
              <a:t>_Status and Control</a:t>
            </a:r>
          </a:p>
          <a:p>
            <a:pPr marL="541938" lvl="2" indent="-310753">
              <a:spcBef>
                <a:spcPct val="50000"/>
              </a:spcBef>
              <a:buFont typeface="Arial" pitchFamily="34" charset="0"/>
              <a:buChar char="•"/>
              <a:defRPr/>
            </a:pPr>
            <a:r>
              <a:rPr lang="ko-KR" altLang="en-US" sz="2000" dirty="0">
                <a:latin typeface="+mn-ea"/>
              </a:rPr>
              <a:t>할 것이 있다는 것과 갈 곳이 있다는 것</a:t>
            </a:r>
            <a:r>
              <a:rPr lang="en-US" altLang="ko-KR" sz="2000" dirty="0">
                <a:latin typeface="+mn-ea"/>
              </a:rPr>
              <a:t>_Things to Do and Places to Go</a:t>
            </a:r>
          </a:p>
          <a:p>
            <a:pPr marL="541938" lvl="2" indent="-310753">
              <a:spcBef>
                <a:spcPct val="50000"/>
              </a:spcBef>
              <a:buFont typeface="Arial" pitchFamily="34" charset="0"/>
              <a:buChar char="•"/>
              <a:defRPr/>
            </a:pPr>
            <a:r>
              <a:rPr lang="ko-KR" altLang="en-US" sz="2000" dirty="0">
                <a:latin typeface="+mn-ea"/>
              </a:rPr>
              <a:t>의례적인 것과 또는 일상</a:t>
            </a:r>
            <a:r>
              <a:rPr lang="en-US" altLang="ko-KR" sz="2000" dirty="0">
                <a:latin typeface="+mn-ea"/>
              </a:rPr>
              <a:t>_Rituals or Routines</a:t>
            </a:r>
          </a:p>
          <a:p>
            <a:pPr marL="541938" lvl="2" indent="-310753">
              <a:spcBef>
                <a:spcPct val="50000"/>
              </a:spcBef>
              <a:buFont typeface="Arial" pitchFamily="34" charset="0"/>
              <a:buChar char="•"/>
              <a:defRPr/>
            </a:pPr>
            <a:r>
              <a:rPr lang="ko-KR" altLang="en-US" sz="2000" dirty="0">
                <a:latin typeface="+mn-ea"/>
              </a:rPr>
              <a:t>리듬 혹은 삶의 진행</a:t>
            </a:r>
            <a:r>
              <a:rPr lang="en-US" altLang="ko-KR" sz="2000" dirty="0">
                <a:latin typeface="+mn-ea"/>
              </a:rPr>
              <a:t>_Rhythm or Pace of Life</a:t>
            </a:r>
          </a:p>
          <a:p>
            <a:pPr marL="541938" lvl="2" indent="-310753">
              <a:spcBef>
                <a:spcPct val="50000"/>
              </a:spcBef>
              <a:buFont typeface="Arial" pitchFamily="34" charset="0"/>
              <a:buChar char="•"/>
              <a:defRPr/>
            </a:pPr>
            <a:r>
              <a:rPr lang="ko-KR" altLang="en-US" sz="2000" dirty="0">
                <a:latin typeface="+mn-ea"/>
                <a:cs typeface="Arial" charset="0"/>
              </a:rPr>
              <a:t>물건을 가진다는 것</a:t>
            </a:r>
            <a:r>
              <a:rPr lang="en-US" altLang="ko-KR" sz="2000" dirty="0">
                <a:latin typeface="+mn-ea"/>
                <a:cs typeface="Arial" charset="0"/>
              </a:rPr>
              <a:t>_Things to Have</a:t>
            </a:r>
            <a:endParaRPr lang="en-US" altLang="ko-KR" sz="2000" dirty="0">
              <a:latin typeface="+mn-ea"/>
            </a:endParaRPr>
          </a:p>
        </p:txBody>
      </p:sp>
    </p:spTree>
    <p:extLst>
      <p:ext uri="{BB962C8B-B14F-4D97-AF65-F5344CB8AC3E}">
        <p14:creationId xmlns:p14="http://schemas.microsoft.com/office/powerpoint/2010/main" val="32660562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461628" y="228600"/>
            <a:ext cx="7205662" cy="769938"/>
          </a:xfrm>
          <a:prstGeom prst="rect">
            <a:avLst/>
          </a:prstGeom>
        </p:spPr>
        <p:txBody>
          <a:bodyPr vert="horz" lIns="91440" tIns="45720" rIns="91440" bIns="45720" rtlCol="0" anchor="ctr">
            <a:normAutofit/>
          </a:bodyPr>
          <a:lstStyle>
            <a:lvl1pPr algn="l" defTabSz="342900" rtl="0" eaLnBrk="1" latinLnBrk="0" hangingPunct="1">
              <a:spcBef>
                <a:spcPct val="0"/>
              </a:spcBef>
              <a:buNone/>
              <a:defRPr sz="2100" b="1" kern="1200">
                <a:solidFill>
                  <a:srgbClr val="0F3F59"/>
                </a:solidFill>
                <a:latin typeface="Open Sans"/>
                <a:ea typeface="+mj-ea"/>
                <a:cs typeface="Open Sans"/>
              </a:defRPr>
            </a:lvl1pPr>
          </a:lstStyle>
          <a:p>
            <a:r>
              <a:rPr lang="en-US" altLang="en-US" sz="3500" dirty="0">
                <a:latin typeface="+mn-ea"/>
                <a:ea typeface="+mn-ea"/>
              </a:rPr>
              <a:t>~</a:t>
            </a:r>
            <a:r>
              <a:rPr lang="ko-KR" altLang="en-US" sz="3500" dirty="0">
                <a:latin typeface="+mn-ea"/>
                <a:ea typeface="+mn-ea"/>
              </a:rPr>
              <a:t>를 위해 중요한</a:t>
            </a:r>
            <a:r>
              <a:rPr lang="en-US" altLang="ko-KR" sz="3500" dirty="0">
                <a:latin typeface="+mn-ea"/>
                <a:ea typeface="+mn-ea"/>
              </a:rPr>
              <a:t>_</a:t>
            </a:r>
            <a:r>
              <a:rPr lang="en-US" altLang="en-US" sz="2800" dirty="0">
                <a:latin typeface="+mn-ea"/>
                <a:ea typeface="+mn-ea"/>
              </a:rPr>
              <a:t>Important </a:t>
            </a:r>
            <a:r>
              <a:rPr lang="en-US" altLang="en-US" sz="2800" i="1" dirty="0">
                <a:latin typeface="+mn-ea"/>
                <a:ea typeface="+mn-ea"/>
              </a:rPr>
              <a:t>FOR</a:t>
            </a:r>
            <a:endParaRPr lang="en-US" altLang="en-US" sz="2800" dirty="0">
              <a:latin typeface="+mn-ea"/>
              <a:ea typeface="+mn-ea"/>
            </a:endParaRPr>
          </a:p>
        </p:txBody>
      </p:sp>
      <p:sp>
        <p:nvSpPr>
          <p:cNvPr id="4" name="Rectangle 3"/>
          <p:cNvSpPr txBox="1">
            <a:spLocks noChangeArrowheads="1"/>
          </p:cNvSpPr>
          <p:nvPr/>
        </p:nvSpPr>
        <p:spPr bwMode="auto">
          <a:xfrm>
            <a:off x="255791" y="1371600"/>
            <a:ext cx="11680417" cy="4767263"/>
          </a:xfrm>
          <a:prstGeom prst="rect">
            <a:avLst/>
          </a:prstGeom>
          <a:noFill/>
          <a:ln w="9525">
            <a:noFill/>
            <a:miter lim="800000"/>
            <a:headEnd/>
            <a:tailEnd/>
          </a:ln>
        </p:spPr>
        <p:txBody>
          <a:bodyPr lIns="91391" tIns="45695" rIns="91391" bIns="45695"/>
          <a:lstStyle/>
          <a:p>
            <a:pPr>
              <a:spcBef>
                <a:spcPct val="50000"/>
              </a:spcBef>
              <a:buClr>
                <a:schemeClr val="tx1"/>
              </a:buClr>
              <a:buSzPct val="75000"/>
              <a:defRPr/>
            </a:pPr>
            <a:r>
              <a:rPr lang="ko-KR" altLang="en-US" sz="2000" dirty="0">
                <a:latin typeface="+mn-ea"/>
              </a:rPr>
              <a:t>건강과 관련된 일</a:t>
            </a:r>
            <a:r>
              <a:rPr lang="en-US" altLang="ko-KR" sz="2000" dirty="0">
                <a:latin typeface="+mn-ea"/>
              </a:rPr>
              <a:t>_</a:t>
            </a:r>
            <a:r>
              <a:rPr lang="en-US" sz="2000" dirty="0">
                <a:latin typeface="+mn-ea"/>
              </a:rPr>
              <a:t>Issues of Health  </a:t>
            </a:r>
          </a:p>
          <a:p>
            <a:pPr marL="799610" lvl="1" indent="-342900">
              <a:spcBef>
                <a:spcPct val="50000"/>
              </a:spcBef>
              <a:buClr>
                <a:schemeClr val="tx1"/>
              </a:buClr>
              <a:buSzPct val="75000"/>
              <a:buFont typeface="Arial" panose="020B0604020202020204" pitchFamily="34" charset="0"/>
              <a:buChar char="•"/>
              <a:defRPr/>
            </a:pPr>
            <a:r>
              <a:rPr lang="ko-KR" altLang="en-US" sz="1500" dirty="0">
                <a:latin typeface="+mn-ea"/>
              </a:rPr>
              <a:t>질병 예방</a:t>
            </a:r>
            <a:r>
              <a:rPr lang="en-US" altLang="ko-KR" sz="1500" dirty="0">
                <a:latin typeface="+mn-ea"/>
              </a:rPr>
              <a:t>_P</a:t>
            </a:r>
            <a:r>
              <a:rPr lang="en-US" sz="1500" dirty="0">
                <a:latin typeface="+mn-ea"/>
              </a:rPr>
              <a:t>revention of Illness</a:t>
            </a:r>
          </a:p>
          <a:p>
            <a:pPr marL="799610" lvl="1" indent="-342900">
              <a:spcBef>
                <a:spcPct val="50000"/>
              </a:spcBef>
              <a:buClr>
                <a:schemeClr val="tx1"/>
              </a:buClr>
              <a:buSzPct val="75000"/>
              <a:buFont typeface="Arial" panose="020B0604020202020204" pitchFamily="34" charset="0"/>
              <a:buChar char="•"/>
              <a:defRPr/>
            </a:pPr>
            <a:r>
              <a:rPr lang="ko-KR" altLang="en-US" sz="1500" dirty="0">
                <a:latin typeface="+mn-ea"/>
              </a:rPr>
              <a:t>질병</a:t>
            </a:r>
            <a:r>
              <a:rPr lang="en-US" altLang="ko-KR" sz="1500" dirty="0">
                <a:latin typeface="+mn-ea"/>
              </a:rPr>
              <a:t>/</a:t>
            </a:r>
            <a:r>
              <a:rPr lang="ko-KR" altLang="en-US" sz="1500" dirty="0">
                <a:latin typeface="+mn-ea"/>
              </a:rPr>
              <a:t>의료상의 문제 치료</a:t>
            </a:r>
            <a:r>
              <a:rPr lang="en-US" altLang="ko-KR" sz="1500" dirty="0">
                <a:latin typeface="+mn-ea"/>
              </a:rPr>
              <a:t>_</a:t>
            </a:r>
            <a:r>
              <a:rPr lang="en-US" sz="1500" dirty="0">
                <a:latin typeface="+mn-ea"/>
              </a:rPr>
              <a:t>Treatment of Illness / Medical Conditions </a:t>
            </a:r>
          </a:p>
          <a:p>
            <a:pPr marL="799610" lvl="1" indent="-342900">
              <a:spcBef>
                <a:spcPct val="50000"/>
              </a:spcBef>
              <a:buClr>
                <a:schemeClr val="tx1"/>
              </a:buClr>
              <a:buSzPct val="75000"/>
              <a:buFont typeface="Arial" panose="020B0604020202020204" pitchFamily="34" charset="0"/>
              <a:buChar char="•"/>
              <a:defRPr/>
            </a:pPr>
            <a:r>
              <a:rPr lang="ko-KR" altLang="en-US" sz="1500" dirty="0">
                <a:latin typeface="+mn-ea"/>
              </a:rPr>
              <a:t>건강 증진</a:t>
            </a:r>
            <a:r>
              <a:rPr lang="en-US" altLang="ko-KR" sz="1500" dirty="0">
                <a:latin typeface="+mn-ea"/>
              </a:rPr>
              <a:t>_</a:t>
            </a:r>
            <a:r>
              <a:rPr lang="ko-KR" altLang="en-US" sz="1500" dirty="0">
                <a:latin typeface="+mn-ea"/>
              </a:rPr>
              <a:t>예</a:t>
            </a:r>
            <a:r>
              <a:rPr lang="en-US" altLang="ko-KR" sz="1500" dirty="0">
                <a:latin typeface="+mn-ea"/>
              </a:rPr>
              <a:t>: </a:t>
            </a:r>
            <a:r>
              <a:rPr lang="ko-KR" altLang="en-US" sz="1500" dirty="0">
                <a:latin typeface="+mn-ea"/>
              </a:rPr>
              <a:t>식습관 운동</a:t>
            </a:r>
            <a:r>
              <a:rPr lang="en-US" altLang="ko-KR" sz="1500" dirty="0">
                <a:latin typeface="+mn-ea"/>
              </a:rPr>
              <a:t>_</a:t>
            </a:r>
            <a:r>
              <a:rPr lang="en-US" sz="1500" dirty="0">
                <a:latin typeface="+mn-ea"/>
              </a:rPr>
              <a:t>Promotion of </a:t>
            </a:r>
            <a:r>
              <a:rPr lang="en-US" sz="1500" dirty="0" err="1">
                <a:latin typeface="+mn-ea"/>
              </a:rPr>
              <a:t>Wellness_e.g</a:t>
            </a:r>
            <a:r>
              <a:rPr lang="en-US" sz="1500" dirty="0">
                <a:latin typeface="+mn-ea"/>
              </a:rPr>
              <a:t>. Diet, Exercise</a:t>
            </a:r>
          </a:p>
          <a:p>
            <a:pPr marL="799610" lvl="1" indent="-342900">
              <a:spcBef>
                <a:spcPct val="50000"/>
              </a:spcBef>
              <a:buClr>
                <a:schemeClr val="tx1"/>
              </a:buClr>
              <a:buSzPct val="75000"/>
              <a:buFont typeface="Arial" panose="020B0604020202020204" pitchFamily="34" charset="0"/>
              <a:buChar char="•"/>
              <a:defRPr/>
            </a:pPr>
            <a:endParaRPr lang="en-US" sz="1500" dirty="0">
              <a:latin typeface="+mn-ea"/>
            </a:endParaRPr>
          </a:p>
          <a:p>
            <a:pPr indent="-490">
              <a:spcBef>
                <a:spcPct val="50000"/>
              </a:spcBef>
              <a:buClr>
                <a:schemeClr val="tx1"/>
              </a:buClr>
              <a:buSzPct val="75000"/>
              <a:defRPr/>
            </a:pPr>
            <a:r>
              <a:rPr lang="ko-KR" altLang="en-US" sz="2000" dirty="0">
                <a:latin typeface="+mn-ea"/>
              </a:rPr>
              <a:t>안전과 관련된 일</a:t>
            </a:r>
            <a:r>
              <a:rPr lang="en-US" altLang="ko-KR" sz="2000" dirty="0">
                <a:latin typeface="+mn-ea"/>
              </a:rPr>
              <a:t>_</a:t>
            </a:r>
            <a:r>
              <a:rPr lang="en-US" sz="2000" dirty="0">
                <a:latin typeface="+mn-ea"/>
              </a:rPr>
              <a:t>Issues of Safety</a:t>
            </a:r>
          </a:p>
          <a:p>
            <a:pPr marL="799610" lvl="1" indent="-342900">
              <a:spcBef>
                <a:spcPct val="50000"/>
              </a:spcBef>
              <a:buClr>
                <a:schemeClr val="tx1"/>
              </a:buClr>
              <a:buSzPct val="75000"/>
              <a:buFont typeface="Arial" panose="020B0604020202020204" pitchFamily="34" charset="0"/>
              <a:buChar char="•"/>
              <a:defRPr/>
            </a:pPr>
            <a:r>
              <a:rPr lang="ko-KR" altLang="en-US" sz="1500" dirty="0">
                <a:latin typeface="+mn-ea"/>
              </a:rPr>
              <a:t>환경</a:t>
            </a:r>
            <a:r>
              <a:rPr lang="en-US" altLang="ko-KR" sz="1500" dirty="0">
                <a:latin typeface="+mn-ea"/>
              </a:rPr>
              <a:t>_E</a:t>
            </a:r>
            <a:r>
              <a:rPr lang="en-US" sz="1500" dirty="0">
                <a:latin typeface="+mn-ea"/>
              </a:rPr>
              <a:t>nvironment</a:t>
            </a:r>
          </a:p>
          <a:p>
            <a:pPr marL="799610" lvl="1" indent="-342900">
              <a:spcBef>
                <a:spcPct val="50000"/>
              </a:spcBef>
              <a:buClr>
                <a:schemeClr val="tx1"/>
              </a:buClr>
              <a:buSzPct val="75000"/>
              <a:buFont typeface="Arial" panose="020B0604020202020204" pitchFamily="34" charset="0"/>
              <a:buChar char="•"/>
              <a:defRPr/>
            </a:pPr>
            <a:r>
              <a:rPr lang="ko-KR" altLang="en-US" sz="1500" dirty="0">
                <a:latin typeface="+mn-ea"/>
              </a:rPr>
              <a:t>복지</a:t>
            </a:r>
            <a:r>
              <a:rPr lang="en-US" altLang="ko-KR" sz="1500" dirty="0">
                <a:latin typeface="+mn-ea"/>
              </a:rPr>
              <a:t>----</a:t>
            </a:r>
            <a:r>
              <a:rPr lang="ko-KR" altLang="en-US" sz="1500" dirty="0">
                <a:latin typeface="+mn-ea"/>
              </a:rPr>
              <a:t>육체적이고 정신적인 복지</a:t>
            </a:r>
            <a:r>
              <a:rPr lang="en-US" altLang="ko-KR" sz="1500" dirty="0">
                <a:latin typeface="+mn-ea"/>
              </a:rPr>
              <a:t>_</a:t>
            </a:r>
            <a:r>
              <a:rPr lang="en-US" sz="1500" dirty="0">
                <a:latin typeface="+mn-ea"/>
              </a:rPr>
              <a:t>Well Being ---- Physical and Emotional</a:t>
            </a:r>
          </a:p>
          <a:p>
            <a:pPr marL="799610" lvl="1" indent="-342900">
              <a:spcBef>
                <a:spcPct val="50000"/>
              </a:spcBef>
              <a:buClr>
                <a:schemeClr val="tx1"/>
              </a:buClr>
              <a:buSzPct val="75000"/>
              <a:buFont typeface="Arial" panose="020B0604020202020204" pitchFamily="34" charset="0"/>
              <a:buChar char="•"/>
              <a:defRPr/>
            </a:pPr>
            <a:r>
              <a:rPr lang="ko-KR" altLang="en-US" sz="1500" dirty="0">
                <a:latin typeface="+mn-ea"/>
              </a:rPr>
              <a:t>두려움이 없는 것</a:t>
            </a:r>
            <a:r>
              <a:rPr lang="en-US" altLang="ko-KR" sz="1500" dirty="0">
                <a:latin typeface="+mn-ea"/>
              </a:rPr>
              <a:t>_</a:t>
            </a:r>
            <a:r>
              <a:rPr lang="en-US" sz="1500" dirty="0">
                <a:latin typeface="+mn-ea"/>
              </a:rPr>
              <a:t>Freedom from Fear</a:t>
            </a:r>
          </a:p>
          <a:p>
            <a:pPr marL="456710" lvl="1">
              <a:spcBef>
                <a:spcPct val="50000"/>
              </a:spcBef>
              <a:buClr>
                <a:schemeClr val="tx1"/>
              </a:buClr>
              <a:buSzPct val="75000"/>
              <a:defRPr/>
            </a:pPr>
            <a:endParaRPr lang="en-US" sz="2000" dirty="0">
              <a:latin typeface="+mn-ea"/>
            </a:endParaRPr>
          </a:p>
          <a:p>
            <a:pPr indent="-490">
              <a:spcBef>
                <a:spcPct val="50000"/>
              </a:spcBef>
              <a:buClr>
                <a:schemeClr val="tx1"/>
              </a:buClr>
              <a:buSzPct val="75000"/>
              <a:defRPr/>
            </a:pPr>
            <a:r>
              <a:rPr lang="ko-KR" altLang="en-US" sz="2000" dirty="0">
                <a:latin typeface="+mn-ea"/>
              </a:rPr>
              <a:t>그리고</a:t>
            </a:r>
            <a:r>
              <a:rPr lang="en-US" altLang="ko-KR" sz="2000" dirty="0">
                <a:latin typeface="+mn-ea"/>
              </a:rPr>
              <a:t>…</a:t>
            </a:r>
            <a:r>
              <a:rPr lang="ko-KR" altLang="en-US" sz="2000" dirty="0">
                <a:latin typeface="+mn-ea"/>
              </a:rPr>
              <a:t>다른 사람들이 그 사람을 가치 있게 여기고 지역사회에 기여하는 구성원이 되도록 돕는데 필요하다고 생각하는 것</a:t>
            </a:r>
            <a:endParaRPr lang="en-US" altLang="ko-KR" sz="2000" dirty="0">
              <a:latin typeface="+mn-ea"/>
            </a:endParaRPr>
          </a:p>
          <a:p>
            <a:pPr indent="-490">
              <a:spcBef>
                <a:spcPct val="50000"/>
              </a:spcBef>
              <a:buClr>
                <a:schemeClr val="tx1"/>
              </a:buClr>
              <a:buSzPct val="75000"/>
              <a:defRPr/>
            </a:pPr>
            <a:r>
              <a:rPr lang="en-US" sz="1500" dirty="0">
                <a:latin typeface="+mn-ea"/>
              </a:rPr>
              <a:t>And…what Others See as Necessary to Help the Person be Valued and be a Contributing Member of Their Community</a:t>
            </a:r>
          </a:p>
        </p:txBody>
      </p:sp>
    </p:spTree>
    <p:extLst>
      <p:ext uri="{BB962C8B-B14F-4D97-AF65-F5344CB8AC3E}">
        <p14:creationId xmlns:p14="http://schemas.microsoft.com/office/powerpoint/2010/main" val="11397238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a:spLocks noGrp="1"/>
          </p:cNvSpPr>
          <p:nvPr/>
        </p:nvSpPr>
        <p:spPr>
          <a:xfrm>
            <a:off x="1294891" y="152400"/>
            <a:ext cx="9602218" cy="1066800"/>
          </a:xfrm>
          <a:prstGeom prst="rect">
            <a:avLst/>
          </a:prstGeom>
        </p:spPr>
        <p:txBody>
          <a:bodyPr lIns="91391" tIns="45695" rIns="91391" bIns="45695"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3500" b="1" dirty="0">
                <a:solidFill>
                  <a:srgbClr val="000000"/>
                </a:solidFill>
                <a:latin typeface="+mn-ea"/>
                <a:ea typeface="+mn-ea"/>
              </a:rPr>
              <a:t>~</a:t>
            </a:r>
            <a:r>
              <a:rPr lang="ko-KR" altLang="en-US" sz="3500" b="1" dirty="0">
                <a:solidFill>
                  <a:srgbClr val="000000"/>
                </a:solidFill>
                <a:latin typeface="+mn-ea"/>
                <a:ea typeface="+mn-ea"/>
              </a:rPr>
              <a:t>에게 중요한 것과 </a:t>
            </a:r>
            <a:r>
              <a:rPr lang="en-US" altLang="ko-KR" sz="3500" b="1" dirty="0">
                <a:solidFill>
                  <a:srgbClr val="000000"/>
                </a:solidFill>
                <a:latin typeface="+mn-ea"/>
                <a:ea typeface="+mn-ea"/>
              </a:rPr>
              <a:t>~</a:t>
            </a:r>
            <a:r>
              <a:rPr lang="ko-KR" altLang="en-US" sz="3500" b="1" dirty="0">
                <a:solidFill>
                  <a:srgbClr val="000000"/>
                </a:solidFill>
                <a:latin typeface="+mn-ea"/>
                <a:ea typeface="+mn-ea"/>
              </a:rPr>
              <a:t>을 위해 중요한 것의 연결</a:t>
            </a:r>
            <a:endParaRPr lang="en-US" altLang="ko-KR" sz="3500" b="1" dirty="0">
              <a:solidFill>
                <a:srgbClr val="000000"/>
              </a:solidFill>
              <a:latin typeface="+mn-ea"/>
              <a:ea typeface="+mn-ea"/>
            </a:endParaRPr>
          </a:p>
          <a:p>
            <a:pPr>
              <a:defRPr/>
            </a:pPr>
            <a:r>
              <a:rPr lang="en-US" sz="2800" b="1" dirty="0">
                <a:solidFill>
                  <a:srgbClr val="000000"/>
                </a:solidFill>
                <a:latin typeface="+mn-ea"/>
                <a:ea typeface="+mn-ea"/>
              </a:rPr>
              <a:t>_Important </a:t>
            </a:r>
            <a:r>
              <a:rPr lang="en-US" sz="2800" b="1" i="1" dirty="0">
                <a:solidFill>
                  <a:srgbClr val="000000"/>
                </a:solidFill>
                <a:latin typeface="+mn-ea"/>
                <a:ea typeface="+mn-ea"/>
              </a:rPr>
              <a:t>To</a:t>
            </a:r>
            <a:r>
              <a:rPr lang="en-US" sz="2800" b="1" dirty="0">
                <a:solidFill>
                  <a:srgbClr val="000000"/>
                </a:solidFill>
                <a:latin typeface="+mn-ea"/>
                <a:ea typeface="+mn-ea"/>
              </a:rPr>
              <a:t> and </a:t>
            </a:r>
            <a:r>
              <a:rPr lang="en-US" sz="2800" b="1" i="1" dirty="0">
                <a:solidFill>
                  <a:srgbClr val="000000"/>
                </a:solidFill>
                <a:latin typeface="+mn-ea"/>
                <a:ea typeface="+mn-ea"/>
              </a:rPr>
              <a:t>For</a:t>
            </a:r>
            <a:r>
              <a:rPr lang="en-US" sz="2800" b="1" dirty="0">
                <a:solidFill>
                  <a:srgbClr val="000000"/>
                </a:solidFill>
                <a:latin typeface="+mn-ea"/>
                <a:ea typeface="+mn-ea"/>
              </a:rPr>
              <a:t> Are Connected</a:t>
            </a:r>
          </a:p>
        </p:txBody>
      </p:sp>
      <p:sp>
        <p:nvSpPr>
          <p:cNvPr id="4" name="Content Placeholder 4"/>
          <p:cNvSpPr>
            <a:spLocks noGrp="1"/>
          </p:cNvSpPr>
          <p:nvPr/>
        </p:nvSpPr>
        <p:spPr bwMode="auto">
          <a:xfrm>
            <a:off x="538316" y="1828800"/>
            <a:ext cx="11115368"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91" tIns="45695" rIns="91391" bIns="45695"/>
          <a:lstStyle>
            <a:lvl1pPr marL="341313" indent="-341313">
              <a:defRPr>
                <a:solidFill>
                  <a:schemeClr val="tx1"/>
                </a:solidFill>
                <a:latin typeface="Tahoma" pitchFamily="34" charset="0"/>
                <a:ea typeface="ＭＳ Ｐゴシック" pitchFamily="34" charset="-128"/>
              </a:defRPr>
            </a:lvl1pPr>
            <a:lvl2pPr marL="742950" indent="-285750">
              <a:defRPr>
                <a:solidFill>
                  <a:schemeClr val="tx1"/>
                </a:solidFill>
                <a:latin typeface="Tahoma" pitchFamily="34" charset="0"/>
                <a:ea typeface="ＭＳ Ｐゴシック" pitchFamily="34" charset="-128"/>
              </a:defRPr>
            </a:lvl2pPr>
            <a:lvl3pPr marL="1143000" indent="-228600">
              <a:defRPr>
                <a:solidFill>
                  <a:schemeClr val="tx1"/>
                </a:solidFill>
                <a:latin typeface="Tahoma" pitchFamily="34" charset="0"/>
                <a:ea typeface="ＭＳ Ｐゴシック" pitchFamily="34" charset="-128"/>
              </a:defRPr>
            </a:lvl3pPr>
            <a:lvl4pPr marL="1600200" indent="-228600">
              <a:defRPr>
                <a:solidFill>
                  <a:schemeClr val="tx1"/>
                </a:solidFill>
                <a:latin typeface="Tahoma" pitchFamily="34" charset="0"/>
                <a:ea typeface="ＭＳ Ｐゴシック" pitchFamily="34" charset="-128"/>
              </a:defRPr>
            </a:lvl4pPr>
            <a:lvl5pPr marL="2057400" indent="-228600">
              <a:defRPr>
                <a:solidFill>
                  <a:schemeClr val="tx1"/>
                </a:solidFill>
                <a:latin typeface="Tahoma"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Tahoma"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Tahoma"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Tahoma"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Tahoma" pitchFamily="34" charset="0"/>
                <a:ea typeface="ＭＳ Ｐゴシック" pitchFamily="34" charset="-128"/>
              </a:defRPr>
            </a:lvl9pPr>
          </a:lstStyle>
          <a:p>
            <a:pPr>
              <a:spcBef>
                <a:spcPct val="20000"/>
              </a:spcBef>
              <a:buFont typeface="Arial" pitchFamily="34" charset="0"/>
              <a:buChar char="•"/>
            </a:pPr>
            <a:r>
              <a:rPr lang="ko-KR" altLang="en-US" sz="2000" dirty="0">
                <a:latin typeface="+mn-ea"/>
                <a:ea typeface="+mn-ea"/>
              </a:rPr>
              <a:t>그들은 서로에게 영향을 미침</a:t>
            </a:r>
            <a:r>
              <a:rPr lang="en-US" altLang="ko-KR" sz="2000" dirty="0">
                <a:latin typeface="+mn-ea"/>
                <a:ea typeface="+mn-ea"/>
              </a:rPr>
              <a:t>_</a:t>
            </a:r>
            <a:r>
              <a:rPr lang="en-US" altLang="en-US" sz="1500" dirty="0">
                <a:latin typeface="+mn-ea"/>
                <a:ea typeface="+mn-ea"/>
              </a:rPr>
              <a:t>They Influence Each Other</a:t>
            </a:r>
          </a:p>
          <a:p>
            <a:pPr>
              <a:spcBef>
                <a:spcPct val="20000"/>
              </a:spcBef>
              <a:buFont typeface="Arial" pitchFamily="34" charset="0"/>
              <a:buChar char="•"/>
            </a:pPr>
            <a:r>
              <a:rPr lang="ko-KR" altLang="en-US" sz="2000" dirty="0">
                <a:latin typeface="+mn-ea"/>
                <a:ea typeface="+mn-ea"/>
              </a:rPr>
              <a:t>그들에게 </a:t>
            </a:r>
            <a:r>
              <a:rPr lang="en-US" altLang="ko-KR" sz="2000" dirty="0">
                <a:latin typeface="+mn-ea"/>
                <a:ea typeface="+mn-ea"/>
              </a:rPr>
              <a:t>“</a:t>
            </a:r>
            <a:r>
              <a:rPr lang="ko-KR" altLang="en-US" sz="2000" dirty="0">
                <a:latin typeface="+mn-ea"/>
                <a:ea typeface="+mn-ea"/>
              </a:rPr>
              <a:t>중요</a:t>
            </a:r>
            <a:r>
              <a:rPr lang="en-US" altLang="ko-KR" sz="2000" dirty="0">
                <a:latin typeface="+mn-ea"/>
                <a:ea typeface="+mn-ea"/>
              </a:rPr>
              <a:t>”</a:t>
            </a:r>
            <a:r>
              <a:rPr lang="ko-KR" altLang="en-US" sz="2000" dirty="0">
                <a:latin typeface="+mn-ea"/>
                <a:ea typeface="+mn-ea"/>
              </a:rPr>
              <a:t>하지 않는 한</a:t>
            </a:r>
            <a:r>
              <a:rPr lang="en-US" altLang="ko-KR" sz="2000" dirty="0">
                <a:latin typeface="+mn-ea"/>
                <a:ea typeface="+mn-ea"/>
              </a:rPr>
              <a:t>(</a:t>
            </a:r>
            <a:r>
              <a:rPr lang="ko-KR" altLang="en-US" sz="2000" dirty="0">
                <a:latin typeface="+mn-ea"/>
                <a:ea typeface="+mn-ea"/>
              </a:rPr>
              <a:t>의도적으로</a:t>
            </a:r>
            <a:r>
              <a:rPr lang="en-US" altLang="ko-KR" sz="2000" dirty="0">
                <a:latin typeface="+mn-ea"/>
                <a:ea typeface="+mn-ea"/>
              </a:rPr>
              <a:t>) “~</a:t>
            </a:r>
            <a:r>
              <a:rPr lang="ko-KR" altLang="en-US" sz="2000" dirty="0">
                <a:latin typeface="+mn-ea"/>
                <a:ea typeface="+mn-ea"/>
              </a:rPr>
              <a:t>를 위해 중요한</a:t>
            </a:r>
            <a:r>
              <a:rPr lang="en-US" altLang="ko-KR" sz="2000" dirty="0">
                <a:latin typeface="+mn-ea"/>
                <a:ea typeface="+mn-ea"/>
              </a:rPr>
              <a:t>“ </a:t>
            </a:r>
            <a:r>
              <a:rPr lang="ko-KR" altLang="en-US" sz="2000" dirty="0">
                <a:latin typeface="+mn-ea"/>
                <a:ea typeface="+mn-ea"/>
              </a:rPr>
              <a:t>것이 되는 일을 하지 않습니다</a:t>
            </a:r>
            <a:r>
              <a:rPr lang="en-US" altLang="ko-KR" sz="2000" dirty="0">
                <a:latin typeface="+mn-ea"/>
                <a:ea typeface="+mn-ea"/>
              </a:rPr>
              <a:t>.</a:t>
            </a:r>
          </a:p>
          <a:p>
            <a:pPr marL="0" indent="0">
              <a:spcBef>
                <a:spcPct val="20000"/>
              </a:spcBef>
            </a:pPr>
            <a:r>
              <a:rPr lang="en-US" altLang="en-US" sz="1500" dirty="0">
                <a:latin typeface="+mn-ea"/>
                <a:ea typeface="+mn-ea"/>
              </a:rPr>
              <a:t>      _No One Does Anything that Is “Important For” Them (Willingly) Unless a Piece of It Is “Important” to Them</a:t>
            </a:r>
          </a:p>
        </p:txBody>
      </p:sp>
      <p:sp>
        <p:nvSpPr>
          <p:cNvPr id="5" name="TextBox 4"/>
          <p:cNvSpPr txBox="1">
            <a:spLocks noChangeArrowheads="1"/>
          </p:cNvSpPr>
          <p:nvPr/>
        </p:nvSpPr>
        <p:spPr bwMode="auto">
          <a:xfrm>
            <a:off x="152400" y="3352800"/>
            <a:ext cx="12052300" cy="1780069"/>
          </a:xfrm>
          <a:prstGeom prst="rect">
            <a:avLst/>
          </a:prstGeom>
          <a:noFill/>
          <a:ln>
            <a:noFill/>
          </a:ln>
        </p:spPr>
        <p:txBody>
          <a:bodyPr wrap="square" lIns="86454" tIns="43227" rIns="86454" bIns="43227">
            <a:spAutoFit/>
          </a:bodyPr>
          <a:lstStyle>
            <a:lvl1pPr marL="341313" indent="-341313">
              <a:defRPr>
                <a:solidFill>
                  <a:schemeClr val="tx1"/>
                </a:solidFill>
                <a:latin typeface="Tahoma" pitchFamily="34" charset="0"/>
                <a:ea typeface="ＭＳ Ｐゴシック" pitchFamily="34" charset="-128"/>
              </a:defRPr>
            </a:lvl1pPr>
            <a:lvl2pPr marL="741363" indent="-284163">
              <a:defRPr>
                <a:solidFill>
                  <a:schemeClr val="tx1"/>
                </a:solidFill>
                <a:latin typeface="Tahoma" pitchFamily="34" charset="0"/>
                <a:ea typeface="ＭＳ Ｐゴシック" pitchFamily="34" charset="-128"/>
              </a:defRPr>
            </a:lvl2pPr>
            <a:lvl3pPr marL="1143000" indent="-228600">
              <a:defRPr>
                <a:solidFill>
                  <a:schemeClr val="tx1"/>
                </a:solidFill>
                <a:latin typeface="Tahoma" pitchFamily="34" charset="0"/>
                <a:ea typeface="ＭＳ Ｐゴシック" pitchFamily="34" charset="-128"/>
              </a:defRPr>
            </a:lvl3pPr>
            <a:lvl4pPr marL="1600200" indent="-228600">
              <a:defRPr>
                <a:solidFill>
                  <a:schemeClr val="tx1"/>
                </a:solidFill>
                <a:latin typeface="Tahoma" pitchFamily="34" charset="0"/>
                <a:ea typeface="ＭＳ Ｐゴシック" pitchFamily="34" charset="-128"/>
              </a:defRPr>
            </a:lvl4pPr>
            <a:lvl5pPr marL="2057400" indent="-228600">
              <a:defRPr>
                <a:solidFill>
                  <a:schemeClr val="tx1"/>
                </a:solidFill>
                <a:latin typeface="Tahoma"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Tahoma"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Tahoma"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Tahoma"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Tahoma" pitchFamily="34" charset="0"/>
                <a:ea typeface="ＭＳ Ｐゴシック" pitchFamily="34" charset="-128"/>
              </a:defRPr>
            </a:lvl9pPr>
          </a:lstStyle>
          <a:p>
            <a:pPr indent="0">
              <a:spcBef>
                <a:spcPct val="20000"/>
              </a:spcBef>
            </a:pPr>
            <a:r>
              <a:rPr lang="ko-KR" altLang="en-US" sz="2000" i="1" dirty="0">
                <a:latin typeface="+mn-ea"/>
                <a:ea typeface="+mn-ea"/>
              </a:rPr>
              <a:t>균형은 </a:t>
            </a:r>
            <a:r>
              <a:rPr lang="ko-KR" altLang="en-US" sz="2000" i="1" dirty="0" err="1">
                <a:latin typeface="+mn-ea"/>
                <a:ea typeface="+mn-ea"/>
              </a:rPr>
              <a:t>다이나믹</a:t>
            </a:r>
            <a:r>
              <a:rPr lang="en-US" altLang="ko-KR" sz="2000" i="1" dirty="0">
                <a:latin typeface="+mn-ea"/>
                <a:ea typeface="+mn-ea"/>
              </a:rPr>
              <a:t>(</a:t>
            </a:r>
            <a:r>
              <a:rPr lang="ko-KR" altLang="en-US" sz="2000" i="1" dirty="0">
                <a:latin typeface="+mn-ea"/>
                <a:ea typeface="+mn-ea"/>
              </a:rPr>
              <a:t>변화</a:t>
            </a:r>
            <a:r>
              <a:rPr lang="en-US" altLang="ko-KR" sz="2000" i="1" dirty="0">
                <a:latin typeface="+mn-ea"/>
                <a:ea typeface="+mn-ea"/>
              </a:rPr>
              <a:t>)</a:t>
            </a:r>
            <a:r>
              <a:rPr lang="ko-KR" altLang="en-US" sz="2000" i="1" dirty="0">
                <a:latin typeface="+mn-ea"/>
                <a:ea typeface="+mn-ea"/>
              </a:rPr>
              <a:t>하고 항상 다음과 같은 균형을 이룸</a:t>
            </a:r>
            <a:r>
              <a:rPr lang="en-US" altLang="ko-KR" sz="2000" i="1" dirty="0">
                <a:latin typeface="+mn-ea"/>
                <a:ea typeface="+mn-ea"/>
              </a:rPr>
              <a:t>:</a:t>
            </a:r>
          </a:p>
          <a:p>
            <a:pPr indent="0">
              <a:spcBef>
                <a:spcPct val="20000"/>
              </a:spcBef>
            </a:pPr>
            <a:r>
              <a:rPr lang="en-US" altLang="en-US" sz="1500" i="1" dirty="0">
                <a:latin typeface="+mn-ea"/>
                <a:ea typeface="+mn-ea"/>
              </a:rPr>
              <a:t>_Balance Is Dynamic (Changing) and Always Involves Tradeoffs among: </a:t>
            </a:r>
          </a:p>
          <a:p>
            <a:pPr indent="0">
              <a:spcBef>
                <a:spcPct val="20000"/>
              </a:spcBef>
            </a:pPr>
            <a:endParaRPr lang="en-US" altLang="en-US" sz="2000" i="1" dirty="0">
              <a:latin typeface="+mn-ea"/>
              <a:ea typeface="+mn-ea"/>
            </a:endParaRPr>
          </a:p>
          <a:p>
            <a:pPr marL="798513" indent="-457200">
              <a:spcBef>
                <a:spcPct val="20000"/>
              </a:spcBef>
              <a:buFont typeface="Arial" panose="020B0604020202020204" pitchFamily="34" charset="0"/>
              <a:buChar char="•"/>
            </a:pPr>
            <a:r>
              <a:rPr lang="en-US" altLang="en-US" sz="2000" i="1" dirty="0">
                <a:latin typeface="+mn-ea"/>
                <a:ea typeface="+mn-ea"/>
              </a:rPr>
              <a:t>“~</a:t>
            </a:r>
            <a:r>
              <a:rPr lang="ko-KR" altLang="en-US" sz="2000" i="1" dirty="0">
                <a:latin typeface="+mn-ea"/>
                <a:ea typeface="+mn-ea"/>
              </a:rPr>
              <a:t>에게 중요한</a:t>
            </a:r>
            <a:r>
              <a:rPr lang="en-US" altLang="ko-KR" sz="2000" i="1" dirty="0">
                <a:latin typeface="+mn-ea"/>
                <a:ea typeface="+mn-ea"/>
              </a:rPr>
              <a:t>”</a:t>
            </a:r>
            <a:r>
              <a:rPr lang="ko-KR" altLang="en-US" sz="2000" i="1" dirty="0">
                <a:latin typeface="+mn-ea"/>
                <a:ea typeface="+mn-ea"/>
              </a:rPr>
              <a:t>이라고 불리는 것들</a:t>
            </a:r>
            <a:r>
              <a:rPr lang="en-US" altLang="ko-KR" sz="2000" i="1" dirty="0">
                <a:latin typeface="+mn-ea"/>
                <a:ea typeface="+mn-ea"/>
              </a:rPr>
              <a:t>_</a:t>
            </a:r>
            <a:r>
              <a:rPr lang="en-US" altLang="ko-KR" sz="1500" i="1" dirty="0">
                <a:latin typeface="+mn-ea"/>
                <a:ea typeface="+mn-ea"/>
              </a:rPr>
              <a:t>T</a:t>
            </a:r>
            <a:r>
              <a:rPr lang="en-US" altLang="en-US" sz="1500" i="1" dirty="0">
                <a:latin typeface="+mn-ea"/>
                <a:ea typeface="+mn-ea"/>
              </a:rPr>
              <a:t>he Things that are “Important To” </a:t>
            </a:r>
          </a:p>
          <a:p>
            <a:pPr marL="798513" indent="-457200">
              <a:spcBef>
                <a:spcPct val="20000"/>
              </a:spcBef>
              <a:buFont typeface="Arial" panose="020B0604020202020204" pitchFamily="34" charset="0"/>
              <a:buChar char="•"/>
            </a:pPr>
            <a:r>
              <a:rPr lang="ko-KR" altLang="en-US" sz="2000" i="1" dirty="0">
                <a:latin typeface="+mn-ea"/>
                <a:ea typeface="+mn-ea"/>
              </a:rPr>
              <a:t>그리고 </a:t>
            </a:r>
            <a:r>
              <a:rPr lang="en-US" altLang="ko-KR" sz="2000" i="1" dirty="0">
                <a:latin typeface="+mn-ea"/>
                <a:ea typeface="+mn-ea"/>
              </a:rPr>
              <a:t>“~</a:t>
            </a:r>
            <a:r>
              <a:rPr lang="ko-KR" altLang="en-US" sz="2000" i="1" dirty="0">
                <a:latin typeface="+mn-ea"/>
                <a:ea typeface="+mn-ea"/>
              </a:rPr>
              <a:t>에게 중요한 것</a:t>
            </a:r>
            <a:r>
              <a:rPr lang="en-US" altLang="ko-KR" sz="2000" i="1" dirty="0">
                <a:latin typeface="+mn-ea"/>
                <a:ea typeface="+mn-ea"/>
              </a:rPr>
              <a:t>＂</a:t>
            </a:r>
            <a:r>
              <a:rPr lang="ko-KR" altLang="en-US" sz="2000" i="1" dirty="0">
                <a:latin typeface="+mn-ea"/>
                <a:ea typeface="+mn-ea"/>
              </a:rPr>
              <a:t>과 </a:t>
            </a:r>
            <a:r>
              <a:rPr lang="en-US" altLang="ko-KR" sz="2000" i="1" dirty="0">
                <a:latin typeface="+mn-ea"/>
                <a:ea typeface="+mn-ea"/>
              </a:rPr>
              <a:t>“</a:t>
            </a:r>
            <a:r>
              <a:rPr lang="ko-KR" altLang="en-US" sz="2000" i="1" dirty="0">
                <a:latin typeface="+mn-ea"/>
                <a:ea typeface="+mn-ea"/>
              </a:rPr>
              <a:t>를 위해 중요한 것</a:t>
            </a:r>
            <a:r>
              <a:rPr lang="en-US" altLang="ko-KR" sz="2000" i="1" dirty="0">
                <a:latin typeface="+mn-ea"/>
                <a:ea typeface="+mn-ea"/>
              </a:rPr>
              <a:t>”</a:t>
            </a:r>
            <a:r>
              <a:rPr lang="ko-KR" altLang="en-US" sz="2000" i="1" dirty="0">
                <a:latin typeface="+mn-ea"/>
                <a:ea typeface="+mn-ea"/>
              </a:rPr>
              <a:t>과의 사이</a:t>
            </a:r>
            <a:r>
              <a:rPr lang="en-US" altLang="ko-KR" sz="2000" i="1" dirty="0">
                <a:latin typeface="+mn-ea"/>
                <a:ea typeface="+mn-ea"/>
              </a:rPr>
              <a:t>_</a:t>
            </a:r>
            <a:r>
              <a:rPr lang="en-US" altLang="en-US" sz="1500" i="1" dirty="0">
                <a:latin typeface="+mn-ea"/>
                <a:ea typeface="+mn-ea"/>
              </a:rPr>
              <a:t>and Between Important “To” &amp; “For”</a:t>
            </a:r>
          </a:p>
        </p:txBody>
      </p:sp>
    </p:spTree>
    <p:extLst>
      <p:ext uri="{BB962C8B-B14F-4D97-AF65-F5344CB8AC3E}">
        <p14:creationId xmlns:p14="http://schemas.microsoft.com/office/powerpoint/2010/main" val="2420437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fade">
                                      <p:cBhvr>
                                        <p:cTn id="22" dur="500"/>
                                        <p:tgtEl>
                                          <p:spTgt spid="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Effect transition="in" filter="fade">
                                      <p:cBhvr>
                                        <p:cTn id="27" dur="500"/>
                                        <p:tgtEl>
                                          <p:spTgt spid="5">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Effect transition="in" filter="fade">
                                      <p:cBhvr>
                                        <p:cTn id="32" dur="500"/>
                                        <p:tgtEl>
                                          <p:spTgt spid="5">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
                                            <p:txEl>
                                              <p:pRg st="4" end="4"/>
                                            </p:txEl>
                                          </p:spTgt>
                                        </p:tgtEl>
                                        <p:attrNameLst>
                                          <p:attrName>style.visibility</p:attrName>
                                        </p:attrNameLst>
                                      </p:cBhvr>
                                      <p:to>
                                        <p:strVal val="visible"/>
                                      </p:to>
                                    </p:set>
                                    <p:animEffect transition="in" filter="fade">
                                      <p:cBhvr>
                                        <p:cTn id="3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838200" y="-152400"/>
            <a:ext cx="10515600" cy="1325563"/>
          </a:xfrm>
          <a:prstGeom prst="rect">
            <a:avLst/>
          </a:prstGeom>
        </p:spPr>
        <p:txBody>
          <a:bodyPr vert="horz" lIns="91440" tIns="45720" rIns="91440" bIns="45720" rtlCol="0" anchor="ctr">
            <a:normAutofit fontScale="92500" lnSpcReduction="20000"/>
          </a:bodyPr>
          <a:lstStyle>
            <a:lvl1pPr algn="l" defTabSz="342900" rtl="0" eaLnBrk="1" latinLnBrk="0" hangingPunct="1">
              <a:spcBef>
                <a:spcPct val="0"/>
              </a:spcBef>
              <a:buNone/>
              <a:defRPr sz="2100" b="1" kern="1200">
                <a:solidFill>
                  <a:srgbClr val="0F3F59"/>
                </a:solidFill>
                <a:latin typeface="Open Sans"/>
                <a:ea typeface="+mj-ea"/>
                <a:cs typeface="Open Sans"/>
              </a:defRPr>
            </a:lvl1pPr>
          </a:lstStyle>
          <a:p>
            <a:pPr algn="ctr"/>
            <a:br>
              <a:rPr lang="en-US" sz="3200" dirty="0">
                <a:latin typeface="+mn-ea"/>
                <a:ea typeface="+mn-ea"/>
                <a:cs typeface="Calibri" charset="0"/>
              </a:rPr>
            </a:br>
            <a:r>
              <a:rPr lang="ko-KR" altLang="en-US" sz="3800" dirty="0">
                <a:latin typeface="+mn-ea"/>
                <a:ea typeface="+mn-ea"/>
                <a:cs typeface="Calibri" charset="0"/>
              </a:rPr>
              <a:t>꿈을 상자 속에 가두지 마세요</a:t>
            </a:r>
            <a:endParaRPr lang="en-US" altLang="ko-KR" sz="3800" dirty="0">
              <a:latin typeface="+mn-ea"/>
              <a:ea typeface="+mn-ea"/>
              <a:cs typeface="Calibri" charset="0"/>
            </a:endParaRPr>
          </a:p>
          <a:p>
            <a:pPr algn="ctr"/>
            <a:r>
              <a:rPr lang="en-US" altLang="ko-KR" sz="3200" dirty="0">
                <a:latin typeface="+mn-ea"/>
                <a:ea typeface="+mn-ea"/>
                <a:cs typeface="Calibri" charset="0"/>
              </a:rPr>
              <a:t>_Don’t Box in Dreams</a:t>
            </a:r>
            <a:endParaRPr lang="en-US" sz="3200" dirty="0">
              <a:latin typeface="+mn-ea"/>
              <a:ea typeface="+mn-ea"/>
              <a:cs typeface="Calibri" charset="0"/>
            </a:endParaRPr>
          </a:p>
        </p:txBody>
      </p:sp>
      <p:pic>
        <p:nvPicPr>
          <p:cNvPr id="5"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3600" y="1447800"/>
            <a:ext cx="7924800" cy="4455321"/>
          </a:xfrm>
          <a:prstGeom prst="rect">
            <a:avLst/>
          </a:prstGeom>
        </p:spPr>
      </p:pic>
    </p:spTree>
    <p:extLst>
      <p:ext uri="{BB962C8B-B14F-4D97-AF65-F5344CB8AC3E}">
        <p14:creationId xmlns:p14="http://schemas.microsoft.com/office/powerpoint/2010/main" val="34398861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2F4F733C-E4F5-C84D-B94D-D693C986BE8F}"/>
              </a:ext>
            </a:extLst>
          </p:cNvPr>
          <p:cNvSpPr txBox="1">
            <a:spLocks/>
          </p:cNvSpPr>
          <p:nvPr/>
        </p:nvSpPr>
        <p:spPr>
          <a:xfrm>
            <a:off x="1610032" y="0"/>
            <a:ext cx="8971935" cy="1325563"/>
          </a:xfrm>
          <a:prstGeom prst="rect">
            <a:avLst/>
          </a:prstGeom>
        </p:spPr>
        <p:txBody>
          <a:bodyPr vert="horz" lIns="91440" tIns="45720" rIns="91440" bIns="45720" rtlCol="0" anchor="ctr">
            <a:noAutofit/>
          </a:bodyPr>
          <a:lstStyle>
            <a:lvl1pPr algn="l" defTabSz="342900" rtl="0" eaLnBrk="1" latinLnBrk="0" hangingPunct="1">
              <a:spcBef>
                <a:spcPct val="0"/>
              </a:spcBef>
              <a:buNone/>
              <a:defRPr sz="2100" b="1" kern="1200">
                <a:solidFill>
                  <a:srgbClr val="0F3F59"/>
                </a:solidFill>
                <a:latin typeface="Open Sans"/>
                <a:ea typeface="+mj-ea"/>
                <a:cs typeface="Open Sans"/>
              </a:defRPr>
            </a:lvl1pPr>
          </a:lstStyle>
          <a:p>
            <a:pPr algn="ctr"/>
            <a:r>
              <a:rPr lang="ko-KR" altLang="en-US" sz="3500" dirty="0">
                <a:solidFill>
                  <a:schemeClr val="tx1"/>
                </a:solidFill>
                <a:latin typeface="+mn-ea"/>
                <a:ea typeface="+mn-ea"/>
              </a:rPr>
              <a:t>사람중심의 중요한 주제</a:t>
            </a:r>
            <a:endParaRPr lang="en-US" altLang="ko-KR" sz="2800" dirty="0">
              <a:solidFill>
                <a:schemeClr val="tx1"/>
              </a:solidFill>
              <a:latin typeface="+mn-ea"/>
              <a:ea typeface="+mn-ea"/>
            </a:endParaRPr>
          </a:p>
          <a:p>
            <a:pPr algn="ctr"/>
            <a:r>
              <a:rPr lang="en-US" altLang="ko-KR" sz="2800" dirty="0">
                <a:solidFill>
                  <a:schemeClr val="tx1"/>
                </a:solidFill>
                <a:latin typeface="+mn-ea"/>
                <a:ea typeface="+mn-ea"/>
              </a:rPr>
              <a:t>_</a:t>
            </a:r>
            <a:r>
              <a:rPr lang="en-US" sz="2800" dirty="0">
                <a:solidFill>
                  <a:schemeClr val="tx1"/>
                </a:solidFill>
                <a:latin typeface="+mn-ea"/>
                <a:ea typeface="+mn-ea"/>
              </a:rPr>
              <a:t>Important Person-Centered Themes</a:t>
            </a:r>
          </a:p>
        </p:txBody>
      </p:sp>
      <p:sp>
        <p:nvSpPr>
          <p:cNvPr id="4" name="Content Placeholder 5">
            <a:extLst>
              <a:ext uri="{FF2B5EF4-FFF2-40B4-BE49-F238E27FC236}">
                <a16:creationId xmlns:a16="http://schemas.microsoft.com/office/drawing/2014/main" id="{CE7A42C2-0AED-0640-9665-0F816CA05F59}"/>
              </a:ext>
            </a:extLst>
          </p:cNvPr>
          <p:cNvSpPr txBox="1">
            <a:spLocks/>
          </p:cNvSpPr>
          <p:nvPr/>
        </p:nvSpPr>
        <p:spPr>
          <a:xfrm>
            <a:off x="571500" y="4419600"/>
            <a:ext cx="11049000" cy="1143000"/>
          </a:xfrm>
          <a:prstGeom prst="rect">
            <a:avLst/>
          </a:prstGeom>
        </p:spPr>
        <p:txBody>
          <a:bodyPr>
            <a:noAutofit/>
          </a:bodyPr>
          <a:lstStyle>
            <a:lvl1pPr marL="257175" indent="-257175" algn="l" defTabSz="342900" rtl="0" eaLnBrk="1" latinLnBrk="0" hangingPunct="1">
              <a:spcBef>
                <a:spcPct val="20000"/>
              </a:spcBef>
              <a:buFont typeface="Arial"/>
              <a:buChar char="•"/>
              <a:defRPr sz="2100" kern="1200">
                <a:solidFill>
                  <a:schemeClr val="tx1"/>
                </a:solidFill>
                <a:latin typeface="Open Sans"/>
                <a:ea typeface="+mn-ea"/>
                <a:cs typeface="Open Sans"/>
              </a:defRPr>
            </a:lvl1pPr>
            <a:lvl2pPr marL="557213" indent="-214313" algn="l" defTabSz="342900" rtl="0" eaLnBrk="1" latinLnBrk="0" hangingPunct="1">
              <a:spcBef>
                <a:spcPct val="20000"/>
              </a:spcBef>
              <a:buFont typeface="Arial"/>
              <a:buChar char="–"/>
              <a:defRPr sz="2100" kern="1200">
                <a:solidFill>
                  <a:schemeClr val="tx1"/>
                </a:solidFill>
                <a:latin typeface="Open Sans"/>
                <a:ea typeface="+mn-ea"/>
                <a:cs typeface="Open Sans"/>
              </a:defRPr>
            </a:lvl2pPr>
            <a:lvl3pPr marL="857250" indent="-171450" algn="l" defTabSz="342900" rtl="0" eaLnBrk="1" latinLnBrk="0" hangingPunct="1">
              <a:spcBef>
                <a:spcPct val="20000"/>
              </a:spcBef>
              <a:buFont typeface="Arial"/>
              <a:buChar char="•"/>
              <a:defRPr sz="2100" kern="1200">
                <a:solidFill>
                  <a:schemeClr val="tx1"/>
                </a:solidFill>
                <a:latin typeface="Open Sans"/>
                <a:ea typeface="+mn-ea"/>
                <a:cs typeface="Open Sans"/>
              </a:defRPr>
            </a:lvl3pPr>
            <a:lvl4pPr marL="1200150" indent="-171450" algn="l" defTabSz="342900" rtl="0" eaLnBrk="1" latinLnBrk="0" hangingPunct="1">
              <a:spcBef>
                <a:spcPct val="20000"/>
              </a:spcBef>
              <a:buFont typeface="Arial"/>
              <a:buChar char="–"/>
              <a:defRPr sz="2100" kern="1200">
                <a:solidFill>
                  <a:schemeClr val="tx1"/>
                </a:solidFill>
                <a:latin typeface="Open Sans"/>
                <a:ea typeface="+mn-ea"/>
                <a:cs typeface="Open Sans"/>
              </a:defRPr>
            </a:lvl4pPr>
            <a:lvl5pPr marL="1543050" indent="-171450" algn="l" defTabSz="342900" rtl="0" eaLnBrk="1" latinLnBrk="0" hangingPunct="1">
              <a:spcBef>
                <a:spcPct val="20000"/>
              </a:spcBef>
              <a:buFont typeface="Arial"/>
              <a:buChar char="»"/>
              <a:defRPr sz="2100" kern="1200">
                <a:solidFill>
                  <a:schemeClr val="tx1"/>
                </a:solidFill>
                <a:latin typeface="Open Sans"/>
                <a:ea typeface="+mn-ea"/>
                <a:cs typeface="Open San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r>
              <a:rPr lang="en-US" sz="2000" b="1" dirty="0">
                <a:solidFill>
                  <a:srgbClr val="800000"/>
                </a:solidFill>
                <a:latin typeface="+mn-ea"/>
              </a:rPr>
              <a:t>~</a:t>
            </a:r>
            <a:r>
              <a:rPr lang="ko-KR" altLang="en-US" sz="2000" b="1" dirty="0">
                <a:solidFill>
                  <a:srgbClr val="800000"/>
                </a:solidFill>
                <a:latin typeface="+mn-ea"/>
              </a:rPr>
              <a:t>에게 중요한 것</a:t>
            </a:r>
            <a:r>
              <a:rPr lang="ko-KR" altLang="en-US" sz="2000" dirty="0">
                <a:latin typeface="+mn-ea"/>
              </a:rPr>
              <a:t>과 </a:t>
            </a:r>
            <a:r>
              <a:rPr lang="en-US" altLang="ko-KR" sz="2000" b="1" dirty="0">
                <a:solidFill>
                  <a:srgbClr val="800000"/>
                </a:solidFill>
                <a:latin typeface="+mn-ea"/>
              </a:rPr>
              <a:t>~</a:t>
            </a:r>
            <a:r>
              <a:rPr lang="ko-KR" altLang="en-US" sz="2000" b="1" dirty="0">
                <a:solidFill>
                  <a:srgbClr val="800000"/>
                </a:solidFill>
                <a:latin typeface="+mn-ea"/>
              </a:rPr>
              <a:t>를 위해 중요한 것</a:t>
            </a:r>
            <a:r>
              <a:rPr lang="ko-KR" altLang="en-US" sz="2000" dirty="0">
                <a:latin typeface="+mn-ea"/>
              </a:rPr>
              <a:t> 간의 균형</a:t>
            </a:r>
            <a:r>
              <a:rPr lang="en-US" altLang="ko-KR" sz="1500" dirty="0">
                <a:latin typeface="+mn-ea"/>
              </a:rPr>
              <a:t>_</a:t>
            </a:r>
            <a:r>
              <a:rPr lang="en-US" sz="1500" dirty="0">
                <a:latin typeface="+mn-ea"/>
              </a:rPr>
              <a:t>Balance what is </a:t>
            </a:r>
            <a:r>
              <a:rPr lang="en-US" sz="1500" b="1" i="1" dirty="0">
                <a:solidFill>
                  <a:srgbClr val="7D0606"/>
                </a:solidFill>
                <a:latin typeface="+mn-ea"/>
              </a:rPr>
              <a:t>Important To</a:t>
            </a:r>
            <a:r>
              <a:rPr lang="en-US" sz="1500" dirty="0">
                <a:solidFill>
                  <a:srgbClr val="7D0606"/>
                </a:solidFill>
                <a:latin typeface="+mn-ea"/>
              </a:rPr>
              <a:t> </a:t>
            </a:r>
            <a:r>
              <a:rPr lang="en-US" sz="1500" dirty="0">
                <a:latin typeface="+mn-ea"/>
              </a:rPr>
              <a:t>and </a:t>
            </a:r>
            <a:r>
              <a:rPr lang="en-US" sz="1500" b="1" dirty="0">
                <a:solidFill>
                  <a:srgbClr val="7D0606"/>
                </a:solidFill>
                <a:latin typeface="+mn-ea"/>
              </a:rPr>
              <a:t>For</a:t>
            </a:r>
            <a:r>
              <a:rPr lang="en-US" sz="1500" dirty="0">
                <a:latin typeface="+mn-ea"/>
              </a:rPr>
              <a:t> a person</a:t>
            </a:r>
          </a:p>
          <a:p>
            <a:r>
              <a:rPr lang="en-US" sz="2000" b="1" dirty="0">
                <a:solidFill>
                  <a:srgbClr val="800000"/>
                </a:solidFill>
                <a:latin typeface="+mn-ea"/>
              </a:rPr>
              <a:t>Power over</a:t>
            </a:r>
            <a:r>
              <a:rPr lang="ko-KR" altLang="en-US" sz="2000" dirty="0">
                <a:latin typeface="+mn-ea"/>
              </a:rPr>
              <a:t>에</a:t>
            </a:r>
            <a:r>
              <a:rPr lang="en-US" sz="2000" dirty="0">
                <a:latin typeface="+mn-ea"/>
              </a:rPr>
              <a:t> </a:t>
            </a:r>
            <a:r>
              <a:rPr lang="ko-KR" altLang="en-US" sz="2000" dirty="0">
                <a:latin typeface="+mn-ea"/>
              </a:rPr>
              <a:t>비해 </a:t>
            </a:r>
            <a:r>
              <a:rPr lang="en-US" altLang="ko-KR" sz="2000" b="1" dirty="0">
                <a:solidFill>
                  <a:srgbClr val="800000"/>
                </a:solidFill>
                <a:latin typeface="+mn-ea"/>
              </a:rPr>
              <a:t>Power With</a:t>
            </a:r>
            <a:r>
              <a:rPr lang="ko-KR" altLang="en-US" sz="2000" dirty="0">
                <a:latin typeface="+mn-ea"/>
              </a:rPr>
              <a:t>에 대한 인식 증가</a:t>
            </a:r>
            <a:r>
              <a:rPr lang="en-US" altLang="ko-KR" sz="1500" dirty="0">
                <a:latin typeface="+mn-ea"/>
              </a:rPr>
              <a:t>_I</a:t>
            </a:r>
            <a:r>
              <a:rPr lang="en-US" sz="1500" dirty="0">
                <a:latin typeface="+mn-ea"/>
              </a:rPr>
              <a:t>ncrease awareness of </a:t>
            </a:r>
            <a:r>
              <a:rPr lang="en-US" sz="1500" b="1" i="1" dirty="0">
                <a:solidFill>
                  <a:srgbClr val="7D0606"/>
                </a:solidFill>
                <a:latin typeface="+mn-ea"/>
              </a:rPr>
              <a:t>Power With </a:t>
            </a:r>
            <a:r>
              <a:rPr lang="en-US" sz="1500" dirty="0">
                <a:latin typeface="+mn-ea"/>
              </a:rPr>
              <a:t>versus </a:t>
            </a:r>
            <a:r>
              <a:rPr lang="en-US" sz="1500" b="1" i="1" dirty="0">
                <a:solidFill>
                  <a:srgbClr val="7D0606"/>
                </a:solidFill>
                <a:latin typeface="+mn-ea"/>
              </a:rPr>
              <a:t>Power Over</a:t>
            </a:r>
            <a:r>
              <a:rPr lang="en-US" sz="1500" dirty="0">
                <a:latin typeface="+mn-ea"/>
              </a:rPr>
              <a:t> </a:t>
            </a:r>
          </a:p>
          <a:p>
            <a:r>
              <a:rPr lang="ko-KR" altLang="en-US" sz="2000" b="1" dirty="0">
                <a:solidFill>
                  <a:srgbClr val="800000"/>
                </a:solidFill>
                <a:latin typeface="+mn-ea"/>
              </a:rPr>
              <a:t>개방성과 문화적 차이</a:t>
            </a:r>
            <a:r>
              <a:rPr lang="ko-KR" altLang="en-US" sz="2000" dirty="0">
                <a:latin typeface="+mn-ea"/>
              </a:rPr>
              <a:t>에</a:t>
            </a:r>
            <a:r>
              <a:rPr lang="ko-KR" altLang="en-US" sz="2000" dirty="0">
                <a:solidFill>
                  <a:srgbClr val="800000"/>
                </a:solidFill>
                <a:latin typeface="+mn-ea"/>
              </a:rPr>
              <a:t> </a:t>
            </a:r>
            <a:r>
              <a:rPr lang="ko-KR" altLang="en-US" sz="2000" dirty="0">
                <a:latin typeface="+mn-ea"/>
              </a:rPr>
              <a:t>대한 관심 증가</a:t>
            </a:r>
            <a:r>
              <a:rPr lang="en-US" altLang="ko-KR" sz="1500" dirty="0">
                <a:latin typeface="+mn-ea"/>
              </a:rPr>
              <a:t>_</a:t>
            </a:r>
            <a:r>
              <a:rPr lang="en-US" sz="1500" dirty="0">
                <a:latin typeface="+mn-ea"/>
              </a:rPr>
              <a:t>Encourage </a:t>
            </a:r>
            <a:r>
              <a:rPr lang="en-US" sz="1500" b="1" i="1" dirty="0">
                <a:solidFill>
                  <a:srgbClr val="800000"/>
                </a:solidFill>
                <a:latin typeface="+mn-ea"/>
              </a:rPr>
              <a:t>Openness &amp; </a:t>
            </a:r>
            <a:r>
              <a:rPr lang="en-US" sz="1500" b="1" i="1" dirty="0">
                <a:solidFill>
                  <a:srgbClr val="7D0606"/>
                </a:solidFill>
                <a:latin typeface="+mn-ea"/>
              </a:rPr>
              <a:t>Interest in Cultural Differences</a:t>
            </a:r>
            <a:endParaRPr lang="en-US" sz="1500" dirty="0">
              <a:latin typeface="+mn-ea"/>
            </a:endParaRPr>
          </a:p>
          <a:p>
            <a:r>
              <a:rPr lang="ko-KR" altLang="en-US" sz="2000" b="1" dirty="0" err="1">
                <a:solidFill>
                  <a:srgbClr val="800000"/>
                </a:solidFill>
                <a:latin typeface="+mn-ea"/>
              </a:rPr>
              <a:t>트라우마가</a:t>
            </a:r>
            <a:r>
              <a:rPr lang="ko-KR" altLang="en-US" sz="2000" b="1" dirty="0">
                <a:solidFill>
                  <a:srgbClr val="800000"/>
                </a:solidFill>
                <a:latin typeface="+mn-ea"/>
              </a:rPr>
              <a:t> 우리의 반응에 미치는 영향 </a:t>
            </a:r>
            <a:r>
              <a:rPr lang="ko-KR" altLang="en-US" sz="2000" dirty="0">
                <a:latin typeface="+mn-ea"/>
              </a:rPr>
              <a:t>이해하기</a:t>
            </a:r>
            <a:r>
              <a:rPr lang="en-US" altLang="ko-KR" sz="1500" dirty="0">
                <a:latin typeface="+mn-ea"/>
              </a:rPr>
              <a:t>_</a:t>
            </a:r>
            <a:r>
              <a:rPr lang="en-US" sz="1500" dirty="0">
                <a:latin typeface="+mn-ea"/>
              </a:rPr>
              <a:t>Understand </a:t>
            </a:r>
            <a:r>
              <a:rPr lang="en-US" sz="1500" b="1" i="1" dirty="0">
                <a:solidFill>
                  <a:srgbClr val="7D0606"/>
                </a:solidFill>
                <a:latin typeface="+mn-ea"/>
              </a:rPr>
              <a:t>How Trauma Impacts Our Responses</a:t>
            </a:r>
            <a:endParaRPr lang="en-US" sz="1500" dirty="0">
              <a:latin typeface="+mn-ea"/>
            </a:endParaRPr>
          </a:p>
        </p:txBody>
      </p:sp>
      <p:pic>
        <p:nvPicPr>
          <p:cNvPr id="5" name="Content Placeholder 4">
            <a:extLst>
              <a:ext uri="{FF2B5EF4-FFF2-40B4-BE49-F238E27FC236}">
                <a16:creationId xmlns:a16="http://schemas.microsoft.com/office/drawing/2014/main" id="{9AC7BE09-9F9F-B64E-83E0-E9C93071D33A}"/>
              </a:ext>
            </a:extLst>
          </p:cNvPr>
          <p:cNvPicPr>
            <a:picLocks noChangeAspect="1"/>
          </p:cNvPicPr>
          <p:nvPr/>
        </p:nvPicPr>
        <p:blipFill>
          <a:blip r:embed="rId2"/>
          <a:stretch>
            <a:fillRect/>
          </a:stretch>
        </p:blipFill>
        <p:spPr>
          <a:xfrm>
            <a:off x="4041168" y="1500981"/>
            <a:ext cx="4109664" cy="2743200"/>
          </a:xfrm>
          <a:prstGeom prst="rect">
            <a:avLst/>
          </a:prstGeom>
        </p:spPr>
      </p:pic>
    </p:spTree>
    <p:extLst>
      <p:ext uri="{BB962C8B-B14F-4D97-AF65-F5344CB8AC3E}">
        <p14:creationId xmlns:p14="http://schemas.microsoft.com/office/powerpoint/2010/main" val="42227631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50"/>
          <p:cNvSpPr txBox="1">
            <a:spLocks noGrp="1"/>
          </p:cNvSpPr>
          <p:nvPr>
            <p:ph type="title"/>
          </p:nvPr>
        </p:nvSpPr>
        <p:spPr>
          <a:xfrm>
            <a:off x="838200" y="0"/>
            <a:ext cx="10515600" cy="1325563"/>
          </a:xfrm>
          <a:prstGeom prst="rect">
            <a:avLst/>
          </a:prstGeom>
          <a:noFill/>
          <a:ln>
            <a:noFill/>
          </a:ln>
        </p:spPr>
        <p:txBody>
          <a:bodyPr vert="horz" lIns="68569" tIns="34275" rIns="68569" bIns="34275" rtlCol="0" anchor="ctr" anchorCtr="0">
            <a:noAutofit/>
          </a:bodyPr>
          <a:lstStyle/>
          <a:p>
            <a:pPr algn="ctr">
              <a:spcBef>
                <a:spcPts val="0"/>
              </a:spcBef>
              <a:buClr>
                <a:schemeClr val="dk1"/>
              </a:buClr>
              <a:buSzPct val="25000"/>
            </a:pPr>
            <a:r>
              <a:rPr lang="ko-KR" altLang="en-US" sz="3500" b="1" dirty="0">
                <a:solidFill>
                  <a:srgbClr val="000000"/>
                </a:solidFill>
                <a:latin typeface="+mn-ea"/>
                <a:ea typeface="+mn-ea"/>
                <a:cs typeface="Open Sans" panose="020B0606030504020204" pitchFamily="34" charset="0"/>
                <a:sym typeface="Calibri"/>
              </a:rPr>
              <a:t>사람들에게 중요한 </a:t>
            </a:r>
            <a:r>
              <a:rPr lang="en-US" altLang="ko-KR" sz="3500" b="1" dirty="0">
                <a:solidFill>
                  <a:srgbClr val="000000"/>
                </a:solidFill>
                <a:latin typeface="+mn-ea"/>
                <a:ea typeface="+mn-ea"/>
                <a:cs typeface="Open Sans" panose="020B0606030504020204" pitchFamily="34" charset="0"/>
                <a:sym typeface="Calibri"/>
              </a:rPr>
              <a:t>5</a:t>
            </a:r>
            <a:r>
              <a:rPr lang="ko-KR" altLang="en-US" sz="3500" b="1" dirty="0">
                <a:solidFill>
                  <a:srgbClr val="000000"/>
                </a:solidFill>
                <a:latin typeface="+mn-ea"/>
                <a:ea typeface="+mn-ea"/>
                <a:cs typeface="Open Sans" panose="020B0606030504020204" pitchFamily="34" charset="0"/>
                <a:sym typeface="Calibri"/>
              </a:rPr>
              <a:t>가지 가치 있는 경험</a:t>
            </a:r>
            <a:br>
              <a:rPr lang="en-US" sz="3500" b="1" dirty="0">
                <a:solidFill>
                  <a:srgbClr val="000000"/>
                </a:solidFill>
                <a:latin typeface="+mn-ea"/>
                <a:ea typeface="+mn-ea"/>
                <a:cs typeface="Open Sans" panose="020B0606030504020204" pitchFamily="34" charset="0"/>
                <a:sym typeface="Calibri"/>
              </a:rPr>
            </a:br>
            <a:r>
              <a:rPr lang="en-US" sz="2800" dirty="0">
                <a:solidFill>
                  <a:srgbClr val="000000"/>
                </a:solidFill>
                <a:latin typeface="+mn-ea"/>
                <a:ea typeface="+mn-ea"/>
                <a:cs typeface="Open Sans" panose="020B0606030504020204" pitchFamily="34" charset="0"/>
                <a:sym typeface="Calibri"/>
              </a:rPr>
              <a:t>_</a:t>
            </a:r>
            <a:r>
              <a:rPr lang="en-US" sz="2800" b="1" dirty="0">
                <a:solidFill>
                  <a:srgbClr val="000000"/>
                </a:solidFill>
                <a:latin typeface="+mn-ea"/>
                <a:ea typeface="+mn-ea"/>
                <a:cs typeface="Open Sans" panose="020B0606030504020204" pitchFamily="34" charset="0"/>
                <a:sym typeface="Calibri"/>
              </a:rPr>
              <a:t>Five Valued Experiences Important to People</a:t>
            </a:r>
          </a:p>
        </p:txBody>
      </p:sp>
      <p:sp>
        <p:nvSpPr>
          <p:cNvPr id="4" name="Shape 151"/>
          <p:cNvSpPr txBox="1">
            <a:spLocks/>
          </p:cNvSpPr>
          <p:nvPr/>
        </p:nvSpPr>
        <p:spPr>
          <a:xfrm>
            <a:off x="304800" y="2046875"/>
            <a:ext cx="10363200" cy="3398309"/>
          </a:xfrm>
          <a:prstGeom prst="rect">
            <a:avLst/>
          </a:prstGeom>
          <a:noFill/>
          <a:ln>
            <a:noFill/>
          </a:ln>
        </p:spPr>
        <p:txBody>
          <a:bodyPr vert="horz" lIns="68569" tIns="34275" rIns="68569" bIns="34275" rtlCol="0" anchor="t" anchorCtr="0">
            <a:noAutofit/>
          </a:bodyPr>
          <a:lstStyle>
            <a:lvl1pPr marL="257175" indent="-257175" algn="l" defTabSz="342900" rtl="0" eaLnBrk="1" latinLnBrk="0" hangingPunct="1">
              <a:spcBef>
                <a:spcPct val="20000"/>
              </a:spcBef>
              <a:buFont typeface="Arial"/>
              <a:buChar char="•"/>
              <a:defRPr sz="2100" kern="1200">
                <a:solidFill>
                  <a:schemeClr val="tx1"/>
                </a:solidFill>
                <a:latin typeface="Open Sans"/>
                <a:ea typeface="+mn-ea"/>
                <a:cs typeface="Open Sans"/>
              </a:defRPr>
            </a:lvl1pPr>
            <a:lvl2pPr marL="557213" indent="-214313" algn="l" defTabSz="342900" rtl="0" eaLnBrk="1" latinLnBrk="0" hangingPunct="1">
              <a:spcBef>
                <a:spcPct val="20000"/>
              </a:spcBef>
              <a:buFont typeface="Arial"/>
              <a:buChar char="–"/>
              <a:defRPr sz="2100" kern="1200">
                <a:solidFill>
                  <a:schemeClr val="tx1"/>
                </a:solidFill>
                <a:latin typeface="Open Sans"/>
                <a:ea typeface="+mn-ea"/>
                <a:cs typeface="Open Sans"/>
              </a:defRPr>
            </a:lvl2pPr>
            <a:lvl3pPr marL="857250" indent="-171450" algn="l" defTabSz="342900" rtl="0" eaLnBrk="1" latinLnBrk="0" hangingPunct="1">
              <a:spcBef>
                <a:spcPct val="20000"/>
              </a:spcBef>
              <a:buFont typeface="Arial"/>
              <a:buChar char="•"/>
              <a:defRPr sz="2100" kern="1200">
                <a:solidFill>
                  <a:schemeClr val="tx1"/>
                </a:solidFill>
                <a:latin typeface="Open Sans"/>
                <a:ea typeface="+mn-ea"/>
                <a:cs typeface="Open Sans"/>
              </a:defRPr>
            </a:lvl3pPr>
            <a:lvl4pPr marL="1200150" indent="-171450" algn="l" defTabSz="342900" rtl="0" eaLnBrk="1" latinLnBrk="0" hangingPunct="1">
              <a:spcBef>
                <a:spcPct val="20000"/>
              </a:spcBef>
              <a:buFont typeface="Arial"/>
              <a:buChar char="–"/>
              <a:defRPr sz="2100" kern="1200">
                <a:solidFill>
                  <a:schemeClr val="tx1"/>
                </a:solidFill>
                <a:latin typeface="Open Sans"/>
                <a:ea typeface="+mn-ea"/>
                <a:cs typeface="Open Sans"/>
              </a:defRPr>
            </a:lvl4pPr>
            <a:lvl5pPr marL="1543050" indent="-171450" algn="l" defTabSz="342900" rtl="0" eaLnBrk="1" latinLnBrk="0" hangingPunct="1">
              <a:spcBef>
                <a:spcPct val="20000"/>
              </a:spcBef>
              <a:buFont typeface="Arial"/>
              <a:buChar char="»"/>
              <a:defRPr sz="2100" kern="1200">
                <a:solidFill>
                  <a:schemeClr val="tx1"/>
                </a:solidFill>
                <a:latin typeface="Open Sans"/>
                <a:ea typeface="+mn-ea"/>
                <a:cs typeface="Open San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a:spcBef>
                <a:spcPts val="0"/>
              </a:spcBef>
              <a:buClr>
                <a:schemeClr val="dk1"/>
              </a:buClr>
              <a:buSzPct val="100000"/>
            </a:pPr>
            <a:r>
              <a:rPr lang="ko-KR" altLang="en-US" sz="2000" dirty="0">
                <a:latin typeface="+mn-ea"/>
                <a:cs typeface="Open Sans" panose="020B0606030504020204" pitchFamily="34" charset="0"/>
                <a:sym typeface="Calibri"/>
              </a:rPr>
              <a:t>일상적인 장소와 활동 공유</a:t>
            </a:r>
            <a:r>
              <a:rPr lang="en-US" altLang="ko-KR" sz="2000" dirty="0">
                <a:latin typeface="+mn-ea"/>
                <a:cs typeface="Open Sans" panose="020B0606030504020204" pitchFamily="34" charset="0"/>
                <a:sym typeface="Calibri"/>
              </a:rPr>
              <a:t>_</a:t>
            </a:r>
            <a:r>
              <a:rPr lang="en-US" sz="2000" dirty="0">
                <a:latin typeface="+mn-ea"/>
                <a:cs typeface="Open Sans" panose="020B0606030504020204" pitchFamily="34" charset="0"/>
                <a:sym typeface="Calibri"/>
              </a:rPr>
              <a:t>Share ordinary places and activities</a:t>
            </a:r>
          </a:p>
          <a:p>
            <a:pPr>
              <a:spcBef>
                <a:spcPts val="750"/>
              </a:spcBef>
              <a:buClr>
                <a:schemeClr val="dk1"/>
              </a:buClr>
              <a:buSzPct val="100000"/>
            </a:pPr>
            <a:r>
              <a:rPr lang="ko-KR" altLang="en-US" sz="2000" dirty="0">
                <a:latin typeface="+mn-ea"/>
                <a:cs typeface="Open Sans" panose="020B0606030504020204" pitchFamily="34" charset="0"/>
                <a:sym typeface="Calibri"/>
              </a:rPr>
              <a:t>선택하기</a:t>
            </a:r>
            <a:r>
              <a:rPr lang="en-US" altLang="ko-KR" sz="2000" dirty="0">
                <a:latin typeface="+mn-ea"/>
                <a:cs typeface="Open Sans" panose="020B0606030504020204" pitchFamily="34" charset="0"/>
                <a:sym typeface="Calibri"/>
              </a:rPr>
              <a:t>_</a:t>
            </a:r>
            <a:r>
              <a:rPr lang="en-US" sz="2000" dirty="0">
                <a:latin typeface="+mn-ea"/>
                <a:cs typeface="Open Sans" panose="020B0606030504020204" pitchFamily="34" charset="0"/>
                <a:sym typeface="Calibri"/>
              </a:rPr>
              <a:t>Make choices</a:t>
            </a:r>
          </a:p>
          <a:p>
            <a:pPr>
              <a:spcBef>
                <a:spcPts val="750"/>
              </a:spcBef>
              <a:buClr>
                <a:schemeClr val="dk1"/>
              </a:buClr>
              <a:buSzPct val="100000"/>
            </a:pPr>
            <a:r>
              <a:rPr lang="ko-KR" altLang="en-US" sz="2000" dirty="0">
                <a:latin typeface="+mn-ea"/>
                <a:cs typeface="Open Sans" panose="020B0606030504020204" pitchFamily="34" charset="0"/>
                <a:sym typeface="Calibri"/>
              </a:rPr>
              <a:t>기여</a:t>
            </a:r>
            <a:r>
              <a:rPr lang="en-US" altLang="ko-KR" sz="2000" dirty="0">
                <a:latin typeface="+mn-ea"/>
                <a:cs typeface="Open Sans" panose="020B0606030504020204" pitchFamily="34" charset="0"/>
                <a:sym typeface="Calibri"/>
              </a:rPr>
              <a:t>_</a:t>
            </a:r>
            <a:r>
              <a:rPr lang="en-US" sz="2000" dirty="0">
                <a:latin typeface="+mn-ea"/>
                <a:cs typeface="Open Sans" panose="020B0606030504020204" pitchFamily="34" charset="0"/>
                <a:sym typeface="Calibri"/>
              </a:rPr>
              <a:t>Contribute</a:t>
            </a:r>
          </a:p>
          <a:p>
            <a:pPr>
              <a:spcBef>
                <a:spcPts val="750"/>
              </a:spcBef>
              <a:buClr>
                <a:schemeClr val="dk1"/>
              </a:buClr>
              <a:buSzPct val="100000"/>
            </a:pPr>
            <a:r>
              <a:rPr lang="ko-KR" altLang="en-US" sz="2000" dirty="0">
                <a:latin typeface="+mn-ea"/>
                <a:cs typeface="Open Sans" panose="020B0606030504020204" pitchFamily="34" charset="0"/>
                <a:sym typeface="Calibri"/>
              </a:rPr>
              <a:t>존중 받고 사회적 역할에 가치 두기</a:t>
            </a:r>
            <a:endParaRPr lang="en-US" altLang="ko-KR" sz="2000" dirty="0">
              <a:latin typeface="+mn-ea"/>
              <a:cs typeface="Open Sans" panose="020B0606030504020204" pitchFamily="34" charset="0"/>
              <a:sym typeface="Calibri"/>
            </a:endParaRPr>
          </a:p>
          <a:p>
            <a:pPr marL="0" indent="0">
              <a:spcBef>
                <a:spcPts val="750"/>
              </a:spcBef>
              <a:buClr>
                <a:schemeClr val="dk1"/>
              </a:buClr>
              <a:buSzPct val="100000"/>
              <a:buNone/>
            </a:pPr>
            <a:r>
              <a:rPr lang="en-US" altLang="ko-KR" sz="2000" dirty="0">
                <a:latin typeface="+mn-ea"/>
                <a:cs typeface="Open Sans" panose="020B0606030504020204" pitchFamily="34" charset="0"/>
                <a:sym typeface="Calibri"/>
              </a:rPr>
              <a:t>   _</a:t>
            </a:r>
            <a:r>
              <a:rPr lang="en-US" sz="2000" dirty="0">
                <a:latin typeface="+mn-ea"/>
                <a:cs typeface="Open Sans" panose="020B0606030504020204" pitchFamily="34" charset="0"/>
                <a:sym typeface="Calibri"/>
              </a:rPr>
              <a:t>Be treated with respect and have valued social roles</a:t>
            </a:r>
          </a:p>
          <a:p>
            <a:pPr>
              <a:spcBef>
                <a:spcPts val="750"/>
              </a:spcBef>
              <a:buClr>
                <a:schemeClr val="dk1"/>
              </a:buClr>
              <a:buSzPct val="100000"/>
            </a:pPr>
            <a:r>
              <a:rPr lang="ko-KR" altLang="en-US" sz="2000" dirty="0">
                <a:latin typeface="+mn-ea"/>
                <a:cs typeface="Open Sans" panose="020B0606030504020204" pitchFamily="34" charset="0"/>
                <a:sym typeface="Calibri"/>
              </a:rPr>
              <a:t>관계에서의 성장</a:t>
            </a:r>
            <a:r>
              <a:rPr lang="en-US" altLang="ko-KR" sz="2000" dirty="0">
                <a:latin typeface="+mn-ea"/>
                <a:cs typeface="Open Sans" panose="020B0606030504020204" pitchFamily="34" charset="0"/>
                <a:sym typeface="Calibri"/>
              </a:rPr>
              <a:t>_</a:t>
            </a:r>
            <a:r>
              <a:rPr lang="en-US" sz="2000" dirty="0">
                <a:latin typeface="+mn-ea"/>
                <a:cs typeface="Open Sans" panose="020B0606030504020204" pitchFamily="34" charset="0"/>
                <a:sym typeface="Calibri"/>
              </a:rPr>
              <a:t>Grow in relationships</a:t>
            </a:r>
          </a:p>
          <a:p>
            <a:pPr marL="0" indent="0">
              <a:spcBef>
                <a:spcPts val="750"/>
              </a:spcBef>
              <a:buClr>
                <a:schemeClr val="dk1"/>
              </a:buClr>
              <a:buSzPct val="100000"/>
              <a:buNone/>
            </a:pPr>
            <a:endParaRPr lang="en-US" sz="1500" dirty="0">
              <a:latin typeface="+mn-ea"/>
              <a:cs typeface="Open Sans" panose="020B0606030504020204" pitchFamily="34" charset="0"/>
              <a:sym typeface="Calibri"/>
            </a:endParaRPr>
          </a:p>
          <a:p>
            <a:pPr marL="0" indent="0">
              <a:spcBef>
                <a:spcPts val="750"/>
              </a:spcBef>
              <a:buClr>
                <a:schemeClr val="dk1"/>
              </a:buClr>
              <a:buSzPct val="25000"/>
              <a:buFont typeface="Arial"/>
              <a:buNone/>
            </a:pPr>
            <a:r>
              <a:rPr lang="en-US" sz="1500" dirty="0">
                <a:latin typeface="+mn-ea"/>
                <a:cs typeface="Open Sans" panose="020B0606030504020204" pitchFamily="34" charset="0"/>
                <a:sym typeface="Calibri"/>
              </a:rPr>
              <a:t>-John and Connie O’Brien</a:t>
            </a:r>
          </a:p>
        </p:txBody>
      </p:sp>
      <p:pic>
        <p:nvPicPr>
          <p:cNvPr id="5" name="Content Placeholder 4" descr="Map&#10;&#10;Description automatically generated">
            <a:extLst>
              <a:ext uri="{FF2B5EF4-FFF2-40B4-BE49-F238E27FC236}">
                <a16:creationId xmlns:a16="http://schemas.microsoft.com/office/drawing/2014/main" id="{BCA0CCD1-580A-6143-A2F7-020352FAE270}"/>
              </a:ext>
            </a:extLst>
          </p:cNvPr>
          <p:cNvPicPr>
            <a:picLocks noChangeAspect="1"/>
          </p:cNvPicPr>
          <p:nvPr/>
        </p:nvPicPr>
        <p:blipFill>
          <a:blip r:embed="rId2"/>
          <a:stretch>
            <a:fillRect/>
          </a:stretch>
        </p:blipFill>
        <p:spPr>
          <a:xfrm>
            <a:off x="8534400" y="1486244"/>
            <a:ext cx="3352800" cy="4519573"/>
          </a:xfrm>
          <a:prstGeom prst="rect">
            <a:avLst/>
          </a:prstGeom>
        </p:spPr>
      </p:pic>
    </p:spTree>
    <p:extLst>
      <p:ext uri="{BB962C8B-B14F-4D97-AF65-F5344CB8AC3E}">
        <p14:creationId xmlns:p14="http://schemas.microsoft.com/office/powerpoint/2010/main" val="38184920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7"/>
          <p:cNvSpPr txBox="1">
            <a:spLocks/>
          </p:cNvSpPr>
          <p:nvPr/>
        </p:nvSpPr>
        <p:spPr>
          <a:xfrm>
            <a:off x="182772" y="35989"/>
            <a:ext cx="6294228" cy="1183211"/>
          </a:xfrm>
          <a:prstGeom prst="rect">
            <a:avLst/>
          </a:prstGeom>
        </p:spPr>
        <p:txBody>
          <a:bodyPr vert="horz" lIns="91440" tIns="45720" rIns="91440" bIns="45720" rtlCol="0" anchor="ctr">
            <a:noAutofit/>
          </a:bodyPr>
          <a:lstStyle>
            <a:lvl1pPr algn="l" defTabSz="342900" rtl="0" eaLnBrk="1" latinLnBrk="0" hangingPunct="1">
              <a:spcBef>
                <a:spcPct val="0"/>
              </a:spcBef>
              <a:buNone/>
              <a:defRPr sz="2100" b="1" kern="1200">
                <a:solidFill>
                  <a:srgbClr val="0F3F59"/>
                </a:solidFill>
                <a:latin typeface="Open Sans"/>
                <a:ea typeface="+mj-ea"/>
                <a:cs typeface="Open Sans"/>
              </a:defRPr>
            </a:lvl1pPr>
          </a:lstStyle>
          <a:p>
            <a:r>
              <a:rPr lang="ko-KR" altLang="en-US" sz="3500" dirty="0">
                <a:solidFill>
                  <a:srgbClr val="000000"/>
                </a:solidFill>
                <a:latin typeface="+mn-ea"/>
                <a:ea typeface="+mn-ea"/>
              </a:rPr>
              <a:t>개요 및 소개</a:t>
            </a:r>
            <a:br>
              <a:rPr lang="en-US" altLang="ko-KR" sz="3500" dirty="0">
                <a:solidFill>
                  <a:srgbClr val="000000"/>
                </a:solidFill>
                <a:latin typeface="+mn-ea"/>
                <a:ea typeface="+mn-ea"/>
              </a:rPr>
            </a:br>
            <a:r>
              <a:rPr lang="en-US" altLang="ko-KR" sz="3500" dirty="0">
                <a:solidFill>
                  <a:srgbClr val="000000"/>
                </a:solidFill>
                <a:latin typeface="+mn-ea"/>
                <a:ea typeface="+mn-ea"/>
              </a:rPr>
              <a:t>_Overview and Introduction</a:t>
            </a:r>
            <a:endParaRPr lang="en-US" sz="3500" dirty="0">
              <a:solidFill>
                <a:srgbClr val="000000"/>
              </a:solidFill>
              <a:latin typeface="+mn-ea"/>
              <a:ea typeface="+mn-ea"/>
            </a:endParaRPr>
          </a:p>
        </p:txBody>
      </p:sp>
      <p:pic>
        <p:nvPicPr>
          <p:cNvPr id="6" name="Picture 3" descr="A group of people sitting around a table looking at papers&#10;&#10;Description automatically generated with low confidence">
            <a:extLst>
              <a:ext uri="{FF2B5EF4-FFF2-40B4-BE49-F238E27FC236}">
                <a16:creationId xmlns:a16="http://schemas.microsoft.com/office/drawing/2014/main" id="{6F35C452-B4E3-C741-87F9-3AAC16F042BC}"/>
              </a:ext>
            </a:extLst>
          </p:cNvPr>
          <p:cNvPicPr>
            <a:picLocks noChangeAspect="1"/>
          </p:cNvPicPr>
          <p:nvPr/>
        </p:nvPicPr>
        <p:blipFill>
          <a:blip r:embed="rId2"/>
          <a:stretch>
            <a:fillRect/>
          </a:stretch>
        </p:blipFill>
        <p:spPr>
          <a:xfrm>
            <a:off x="2320632" y="1859205"/>
            <a:ext cx="7554996" cy="3541425"/>
          </a:xfrm>
          <a:prstGeom prst="rect">
            <a:avLst/>
          </a:prstGeom>
        </p:spPr>
      </p:pic>
    </p:spTree>
    <p:extLst>
      <p:ext uri="{BB962C8B-B14F-4D97-AF65-F5344CB8AC3E}">
        <p14:creationId xmlns:p14="http://schemas.microsoft.com/office/powerpoint/2010/main" val="41036524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A425A9B-9208-6346-8331-021E9E602C1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629081" y="1585669"/>
            <a:ext cx="4562919" cy="3248798"/>
          </a:xfrm>
          <a:prstGeom prst="rect">
            <a:avLst/>
          </a:prstGeom>
        </p:spPr>
      </p:pic>
      <p:sp>
        <p:nvSpPr>
          <p:cNvPr id="3" name="Title 1"/>
          <p:cNvSpPr>
            <a:spLocks noGrp="1"/>
          </p:cNvSpPr>
          <p:nvPr>
            <p:ph type="title"/>
          </p:nvPr>
        </p:nvSpPr>
        <p:spPr>
          <a:xfrm>
            <a:off x="918310" y="93607"/>
            <a:ext cx="10355379" cy="1103983"/>
          </a:xfrm>
        </p:spPr>
        <p:txBody>
          <a:bodyPr anchor="ctr">
            <a:noAutofit/>
          </a:bodyPr>
          <a:lstStyle/>
          <a:p>
            <a:pPr algn="ctr"/>
            <a:r>
              <a:rPr lang="en-US" sz="3500" b="1" dirty="0">
                <a:latin typeface="+mn-ea"/>
                <a:ea typeface="+mn-ea"/>
              </a:rPr>
              <a:t>“</a:t>
            </a:r>
            <a:r>
              <a:rPr lang="ko-KR" altLang="en-US" sz="3500" b="1" dirty="0">
                <a:latin typeface="+mn-ea"/>
                <a:ea typeface="+mn-ea"/>
              </a:rPr>
              <a:t>사람중심</a:t>
            </a:r>
            <a:r>
              <a:rPr lang="en-US" altLang="ko-KR" sz="3500" b="1" dirty="0">
                <a:latin typeface="+mn-ea"/>
                <a:ea typeface="+mn-ea"/>
              </a:rPr>
              <a:t>”</a:t>
            </a:r>
            <a:r>
              <a:rPr lang="ko-KR" altLang="en-US" sz="3500" b="1" dirty="0">
                <a:latin typeface="+mn-ea"/>
                <a:ea typeface="+mn-ea"/>
              </a:rPr>
              <a:t>의 된다는 것은 무엇을 의미할까요</a:t>
            </a:r>
            <a:r>
              <a:rPr lang="en-US" altLang="ko-KR" sz="3500" b="1" dirty="0">
                <a:latin typeface="+mn-ea"/>
                <a:ea typeface="+mn-ea"/>
              </a:rPr>
              <a:t>?</a:t>
            </a:r>
            <a:br>
              <a:rPr lang="en-US" sz="3500" b="1" dirty="0">
                <a:latin typeface="+mn-ea"/>
                <a:ea typeface="+mn-ea"/>
              </a:rPr>
            </a:br>
            <a:r>
              <a:rPr lang="en-US" sz="3500" b="1" dirty="0">
                <a:latin typeface="+mn-ea"/>
                <a:ea typeface="+mn-ea"/>
              </a:rPr>
              <a:t>_</a:t>
            </a:r>
            <a:r>
              <a:rPr lang="en-US" sz="2800" b="1" dirty="0">
                <a:latin typeface="+mn-ea"/>
                <a:ea typeface="+mn-ea"/>
              </a:rPr>
              <a:t>What Does Being “Person Centered” Mean?</a:t>
            </a:r>
          </a:p>
        </p:txBody>
      </p:sp>
      <p:sp>
        <p:nvSpPr>
          <p:cNvPr id="4" name="Content Placeholder 2"/>
          <p:cNvSpPr txBox="1">
            <a:spLocks/>
          </p:cNvSpPr>
          <p:nvPr/>
        </p:nvSpPr>
        <p:spPr>
          <a:xfrm>
            <a:off x="304800" y="1905000"/>
            <a:ext cx="8534400" cy="2929467"/>
          </a:xfrm>
          <a:prstGeom prst="rect">
            <a:avLst/>
          </a:prstGeom>
        </p:spPr>
        <p:txBody>
          <a:bodyPr>
            <a:normAutofit fontScale="92500" lnSpcReduction="10000"/>
          </a:bodyPr>
          <a:lstStyle>
            <a:lvl1pPr marL="257175" indent="-257175" algn="l" defTabSz="342900" rtl="0" eaLnBrk="1" latinLnBrk="0" hangingPunct="1">
              <a:spcBef>
                <a:spcPct val="20000"/>
              </a:spcBef>
              <a:buFont typeface="Arial"/>
              <a:buChar char="•"/>
              <a:defRPr sz="2100" kern="1200">
                <a:solidFill>
                  <a:schemeClr val="tx1"/>
                </a:solidFill>
                <a:latin typeface="Open Sans"/>
                <a:ea typeface="+mn-ea"/>
                <a:cs typeface="Open Sans"/>
              </a:defRPr>
            </a:lvl1pPr>
            <a:lvl2pPr marL="557213" indent="-214313" algn="l" defTabSz="342900" rtl="0" eaLnBrk="1" latinLnBrk="0" hangingPunct="1">
              <a:spcBef>
                <a:spcPct val="20000"/>
              </a:spcBef>
              <a:buFont typeface="Arial"/>
              <a:buChar char="–"/>
              <a:defRPr sz="2100" kern="1200">
                <a:solidFill>
                  <a:schemeClr val="tx1"/>
                </a:solidFill>
                <a:latin typeface="Open Sans"/>
                <a:ea typeface="+mn-ea"/>
                <a:cs typeface="Open Sans"/>
              </a:defRPr>
            </a:lvl2pPr>
            <a:lvl3pPr marL="857250" indent="-171450" algn="l" defTabSz="342900" rtl="0" eaLnBrk="1" latinLnBrk="0" hangingPunct="1">
              <a:spcBef>
                <a:spcPct val="20000"/>
              </a:spcBef>
              <a:buFont typeface="Arial"/>
              <a:buChar char="•"/>
              <a:defRPr sz="2100" kern="1200">
                <a:solidFill>
                  <a:schemeClr val="tx1"/>
                </a:solidFill>
                <a:latin typeface="Open Sans"/>
                <a:ea typeface="+mn-ea"/>
                <a:cs typeface="Open Sans"/>
              </a:defRPr>
            </a:lvl3pPr>
            <a:lvl4pPr marL="1200150" indent="-171450" algn="l" defTabSz="342900" rtl="0" eaLnBrk="1" latinLnBrk="0" hangingPunct="1">
              <a:spcBef>
                <a:spcPct val="20000"/>
              </a:spcBef>
              <a:buFont typeface="Arial"/>
              <a:buChar char="–"/>
              <a:defRPr sz="2100" kern="1200">
                <a:solidFill>
                  <a:schemeClr val="tx1"/>
                </a:solidFill>
                <a:latin typeface="Open Sans"/>
                <a:ea typeface="+mn-ea"/>
                <a:cs typeface="Open Sans"/>
              </a:defRPr>
            </a:lvl4pPr>
            <a:lvl5pPr marL="1543050" indent="-171450" algn="l" defTabSz="342900" rtl="0" eaLnBrk="1" latinLnBrk="0" hangingPunct="1">
              <a:spcBef>
                <a:spcPct val="20000"/>
              </a:spcBef>
              <a:buFont typeface="Arial"/>
              <a:buChar char="»"/>
              <a:defRPr sz="2100" kern="1200">
                <a:solidFill>
                  <a:schemeClr val="tx1"/>
                </a:solidFill>
                <a:latin typeface="Open Sans"/>
                <a:ea typeface="+mn-ea"/>
                <a:cs typeface="Open San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lnSpc>
                <a:spcPct val="90000"/>
              </a:lnSpc>
              <a:buFont typeface="Arial"/>
              <a:buNone/>
            </a:pPr>
            <a:r>
              <a:rPr lang="ko-KR" altLang="en-US" sz="2200" b="1" dirty="0">
                <a:latin typeface="+mn-ea"/>
              </a:rPr>
              <a:t>사람을 돕는 전략</a:t>
            </a:r>
            <a:r>
              <a:rPr lang="en-US" altLang="ko-KR" sz="2200" b="1" dirty="0">
                <a:latin typeface="+mn-ea"/>
              </a:rPr>
              <a:t>_</a:t>
            </a:r>
            <a:r>
              <a:rPr lang="en-US" sz="2200" b="1" dirty="0">
                <a:latin typeface="+mn-ea"/>
              </a:rPr>
              <a:t>Strategies for Helping People…..</a:t>
            </a:r>
          </a:p>
          <a:p>
            <a:pPr marL="0" indent="0">
              <a:lnSpc>
                <a:spcPct val="90000"/>
              </a:lnSpc>
              <a:buFont typeface="Arial"/>
              <a:buNone/>
            </a:pPr>
            <a:endParaRPr lang="en-US" sz="2400" b="1" dirty="0">
              <a:latin typeface="+mn-ea"/>
            </a:endParaRPr>
          </a:p>
          <a:p>
            <a:pPr>
              <a:lnSpc>
                <a:spcPct val="90000"/>
              </a:lnSpc>
            </a:pPr>
            <a:r>
              <a:rPr lang="ko-KR" altLang="en-US" sz="2200" dirty="0">
                <a:latin typeface="+mn-ea"/>
              </a:rPr>
              <a:t>강점과 재능을 기반으로 하는 구축</a:t>
            </a:r>
            <a:r>
              <a:rPr lang="en-US" sz="2200" dirty="0">
                <a:latin typeface="+mn-ea"/>
              </a:rPr>
              <a:t>_</a:t>
            </a:r>
            <a:r>
              <a:rPr lang="en-US" sz="1500" dirty="0">
                <a:latin typeface="+mn-ea"/>
              </a:rPr>
              <a:t>Build on strengths and talents</a:t>
            </a:r>
          </a:p>
          <a:p>
            <a:r>
              <a:rPr lang="ko-KR" altLang="en-US" sz="2400" dirty="0">
                <a:latin typeface="+mn-ea"/>
              </a:rPr>
              <a:t>지역사회와 연결</a:t>
            </a:r>
            <a:r>
              <a:rPr lang="en-US" altLang="ko-KR" sz="1500" dirty="0">
                <a:latin typeface="+mn-ea"/>
              </a:rPr>
              <a:t>_Connect with the community</a:t>
            </a:r>
            <a:endParaRPr lang="en-US" sz="1500" dirty="0">
              <a:latin typeface="+mn-ea"/>
            </a:endParaRPr>
          </a:p>
          <a:p>
            <a:r>
              <a:rPr lang="ko-KR" altLang="en-US" sz="2200" dirty="0">
                <a:latin typeface="+mn-ea"/>
              </a:rPr>
              <a:t>의미  있는 관계 만들기</a:t>
            </a:r>
            <a:r>
              <a:rPr lang="en-US" altLang="ko-KR" sz="1500" dirty="0">
                <a:latin typeface="+mn-ea"/>
              </a:rPr>
              <a:t>_Create meaningful relationships</a:t>
            </a:r>
            <a:endParaRPr lang="en-US" sz="1500" dirty="0">
              <a:latin typeface="+mn-ea"/>
            </a:endParaRPr>
          </a:p>
          <a:p>
            <a:r>
              <a:rPr lang="ko-KR" altLang="en-US" sz="2400" dirty="0">
                <a:latin typeface="+mn-ea"/>
              </a:rPr>
              <a:t>존엄과 존중 받는다고 느낌</a:t>
            </a:r>
            <a:endParaRPr lang="en-US" altLang="ko-KR" sz="2400" dirty="0">
              <a:latin typeface="+mn-ea"/>
            </a:endParaRPr>
          </a:p>
          <a:p>
            <a:pPr marL="0" indent="0">
              <a:buNone/>
            </a:pPr>
            <a:r>
              <a:rPr lang="en-US" altLang="ko-KR" sz="1500" dirty="0">
                <a:latin typeface="+mn-ea"/>
              </a:rPr>
              <a:t>    _</a:t>
            </a:r>
            <a:r>
              <a:rPr lang="en-US" sz="1500" dirty="0">
                <a:latin typeface="+mn-ea"/>
              </a:rPr>
              <a:t>Feel that they are treated with dignity and respect</a:t>
            </a:r>
          </a:p>
          <a:p>
            <a:r>
              <a:rPr lang="ko-KR" altLang="en-US" sz="2000" dirty="0">
                <a:latin typeface="+mn-ea"/>
              </a:rPr>
              <a:t>적극적인 경청 전략 사용</a:t>
            </a:r>
            <a:r>
              <a:rPr lang="en-US" altLang="ko-KR" sz="2000" dirty="0">
                <a:latin typeface="+mn-ea"/>
              </a:rPr>
              <a:t>_</a:t>
            </a:r>
            <a:r>
              <a:rPr lang="en-US" sz="1500" dirty="0">
                <a:latin typeface="+mn-ea"/>
              </a:rPr>
              <a:t>Use active listening strategies</a:t>
            </a:r>
          </a:p>
          <a:p>
            <a:pPr>
              <a:lnSpc>
                <a:spcPct val="90000"/>
              </a:lnSpc>
            </a:pPr>
            <a:r>
              <a:rPr lang="ko-KR" altLang="en-US" sz="2000" dirty="0">
                <a:latin typeface="+mn-ea"/>
              </a:rPr>
              <a:t>각각의 사람으로 이해하려고 노력</a:t>
            </a:r>
            <a:r>
              <a:rPr lang="en-US" altLang="ko-KR" sz="2000" dirty="0">
                <a:latin typeface="+mn-ea"/>
              </a:rPr>
              <a:t>_</a:t>
            </a:r>
            <a:r>
              <a:rPr lang="en-US" sz="1500" dirty="0">
                <a:latin typeface="+mn-ea"/>
              </a:rPr>
              <a:t>By trying to understand each person</a:t>
            </a:r>
          </a:p>
        </p:txBody>
      </p:sp>
    </p:spTree>
    <p:extLst>
      <p:ext uri="{BB962C8B-B14F-4D97-AF65-F5344CB8AC3E}">
        <p14:creationId xmlns:p14="http://schemas.microsoft.com/office/powerpoint/2010/main" val="21967813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CB9273F-2CD5-5E48-8BCB-D5AEE572EF6B}"/>
              </a:ext>
            </a:extLst>
          </p:cNvPr>
          <p:cNvSpPr>
            <a:spLocks noGrp="1"/>
          </p:cNvSpPr>
          <p:nvPr>
            <p:ph type="title"/>
          </p:nvPr>
        </p:nvSpPr>
        <p:spPr>
          <a:xfrm>
            <a:off x="609600" y="228676"/>
            <a:ext cx="10972800" cy="838124"/>
          </a:xfrm>
        </p:spPr>
        <p:txBody>
          <a:bodyPr>
            <a:noAutofit/>
          </a:bodyPr>
          <a:lstStyle/>
          <a:p>
            <a:pPr algn="ctr"/>
            <a:r>
              <a:rPr lang="ko-KR" altLang="en-US" sz="3500" dirty="0">
                <a:latin typeface="+mn-ea"/>
                <a:ea typeface="+mn-ea"/>
              </a:rPr>
              <a:t>모두를 위한 보편적인 전략에 집중하기</a:t>
            </a:r>
            <a:br>
              <a:rPr lang="en-US" altLang="ko-KR" sz="3500" dirty="0">
                <a:latin typeface="+mn-ea"/>
                <a:ea typeface="+mn-ea"/>
              </a:rPr>
            </a:br>
            <a:r>
              <a:rPr lang="en-US" altLang="ko-KR" sz="2800" dirty="0">
                <a:latin typeface="+mn-ea"/>
                <a:ea typeface="+mn-ea"/>
              </a:rPr>
              <a:t>_</a:t>
            </a:r>
            <a:r>
              <a:rPr lang="en-US" sz="2800" dirty="0">
                <a:latin typeface="+mn-ea"/>
                <a:ea typeface="+mn-ea"/>
              </a:rPr>
              <a:t>Focus on Universal Strategies for Everyone</a:t>
            </a:r>
            <a:endParaRPr lang="en-US" sz="3500" dirty="0">
              <a:latin typeface="+mn-ea"/>
              <a:ea typeface="+mn-ea"/>
            </a:endParaRPr>
          </a:p>
        </p:txBody>
      </p:sp>
      <p:pic>
        <p:nvPicPr>
          <p:cNvPr id="4" name="Picture 7" descr="UofM_Driven_whi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399" y="6300159"/>
            <a:ext cx="2743200" cy="466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3"/>
          <p:cNvSpPr/>
          <p:nvPr/>
        </p:nvSpPr>
        <p:spPr>
          <a:xfrm>
            <a:off x="6003635" y="2967335"/>
            <a:ext cx="184731" cy="923330"/>
          </a:xfrm>
          <a:prstGeom prst="rect">
            <a:avLst/>
          </a:prstGeom>
          <a:noFill/>
        </p:spPr>
        <p:txBody>
          <a:bodyPr wrap="none" lIns="91440" tIns="45720" rIns="91440" bIns="45720">
            <a:spAutoFit/>
          </a:bodyPr>
          <a:lstStyle/>
          <a:p>
            <a:pPr algn="ctr"/>
            <a:endParaRPr lang="en-US"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n-ea"/>
            </a:endParaRPr>
          </a:p>
        </p:txBody>
      </p:sp>
      <p:pic>
        <p:nvPicPr>
          <p:cNvPr id="6" name="Content Placeholder 11" descr="This triangle image contains the words All, Some, and Few to represen a continuum of supports needed in an organization.">
            <a:extLst>
              <a:ext uri="{FF2B5EF4-FFF2-40B4-BE49-F238E27FC236}">
                <a16:creationId xmlns:a16="http://schemas.microsoft.com/office/drawing/2014/main" id="{48D8AB89-642A-F849-AF1D-8E5F67B0525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52988" y="1495691"/>
            <a:ext cx="5486024" cy="3884613"/>
          </a:xfrm>
          <a:prstGeom prst="rect">
            <a:avLst/>
          </a:prstGeom>
        </p:spPr>
      </p:pic>
      <p:sp>
        <p:nvSpPr>
          <p:cNvPr id="7" name="Oval 2">
            <a:extLst>
              <a:ext uri="{FF2B5EF4-FFF2-40B4-BE49-F238E27FC236}">
                <a16:creationId xmlns:a16="http://schemas.microsoft.com/office/drawing/2014/main" id="{F7301811-BAF1-DC4B-80A6-E0BF059A2976}"/>
              </a:ext>
            </a:extLst>
          </p:cNvPr>
          <p:cNvSpPr/>
          <p:nvPr/>
        </p:nvSpPr>
        <p:spPr>
          <a:xfrm>
            <a:off x="2756702" y="4181646"/>
            <a:ext cx="6678595" cy="1551395"/>
          </a:xfrm>
          <a:prstGeom prst="ellipse">
            <a:avLst/>
          </a:prstGeom>
          <a:noFill/>
          <a:ln w="63500">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n-ea"/>
            </a:endParaRPr>
          </a:p>
        </p:txBody>
      </p:sp>
    </p:spTree>
    <p:extLst>
      <p:ext uri="{BB962C8B-B14F-4D97-AF65-F5344CB8AC3E}">
        <p14:creationId xmlns:p14="http://schemas.microsoft.com/office/powerpoint/2010/main" val="27798690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8EB0287E-1374-FB4E-B6C0-5C93006CFCEE}"/>
              </a:ext>
            </a:extLst>
          </p:cNvPr>
          <p:cNvSpPr>
            <a:spLocks noGrp="1"/>
          </p:cNvSpPr>
          <p:nvPr>
            <p:ph type="title"/>
          </p:nvPr>
        </p:nvSpPr>
        <p:spPr>
          <a:xfrm>
            <a:off x="-176981" y="25879"/>
            <a:ext cx="12545961" cy="1325563"/>
          </a:xfrm>
        </p:spPr>
        <p:txBody>
          <a:bodyPr>
            <a:noAutofit/>
          </a:bodyPr>
          <a:lstStyle/>
          <a:p>
            <a:pPr algn="ctr"/>
            <a:r>
              <a:rPr lang="ko-KR" altLang="en-US" sz="3500" b="1" dirty="0">
                <a:latin typeface="+mn-ea"/>
                <a:ea typeface="+mn-ea"/>
              </a:rPr>
              <a:t>모두를 위한 보편적인 사람중심 전략 구현</a:t>
            </a:r>
            <a:br>
              <a:rPr lang="en-US" altLang="ko-KR" sz="3500" b="1" dirty="0">
                <a:latin typeface="+mn-ea"/>
                <a:ea typeface="+mn-ea"/>
              </a:rPr>
            </a:br>
            <a:r>
              <a:rPr lang="en-US" altLang="ko-KR" sz="2800" dirty="0">
                <a:latin typeface="+mn-ea"/>
                <a:ea typeface="+mn-ea"/>
              </a:rPr>
              <a:t>_</a:t>
            </a:r>
            <a:r>
              <a:rPr lang="en-US" sz="2800" b="1" dirty="0">
                <a:latin typeface="+mn-ea"/>
                <a:ea typeface="+mn-ea"/>
              </a:rPr>
              <a:t>Implement </a:t>
            </a:r>
            <a:r>
              <a:rPr lang="en-US" sz="2800" b="1" i="1" dirty="0">
                <a:solidFill>
                  <a:srgbClr val="800000"/>
                </a:solidFill>
                <a:latin typeface="+mn-ea"/>
                <a:ea typeface="+mn-ea"/>
              </a:rPr>
              <a:t>Universal</a:t>
            </a:r>
            <a:r>
              <a:rPr lang="en-US" sz="2800" b="1" dirty="0">
                <a:latin typeface="+mn-ea"/>
                <a:ea typeface="+mn-ea"/>
              </a:rPr>
              <a:t> Person-Centered Strategies for All People</a:t>
            </a:r>
          </a:p>
        </p:txBody>
      </p:sp>
      <p:sp>
        <p:nvSpPr>
          <p:cNvPr id="4" name="Content Placeholder 5">
            <a:extLst>
              <a:ext uri="{FF2B5EF4-FFF2-40B4-BE49-F238E27FC236}">
                <a16:creationId xmlns:a16="http://schemas.microsoft.com/office/drawing/2014/main" id="{27C0DFDE-8E3B-2044-863A-6D82BF046384}"/>
              </a:ext>
            </a:extLst>
          </p:cNvPr>
          <p:cNvSpPr txBox="1">
            <a:spLocks/>
          </p:cNvSpPr>
          <p:nvPr/>
        </p:nvSpPr>
        <p:spPr>
          <a:xfrm>
            <a:off x="338137" y="1828800"/>
            <a:ext cx="11515725" cy="4083844"/>
          </a:xfrm>
          <a:prstGeom prst="rect">
            <a:avLst/>
          </a:prstGeom>
        </p:spPr>
        <p:txBody>
          <a:bodyPr>
            <a:noAutofit/>
          </a:bodyPr>
          <a:lstStyle>
            <a:lvl1pPr marL="257175" indent="-257175" algn="l" defTabSz="342900" rtl="0" eaLnBrk="1" latinLnBrk="0" hangingPunct="1">
              <a:spcBef>
                <a:spcPct val="20000"/>
              </a:spcBef>
              <a:buFont typeface="Arial"/>
              <a:buChar char="•"/>
              <a:defRPr sz="2100" kern="1200">
                <a:solidFill>
                  <a:schemeClr val="tx1"/>
                </a:solidFill>
                <a:latin typeface="Open Sans"/>
                <a:ea typeface="+mn-ea"/>
                <a:cs typeface="Open Sans"/>
              </a:defRPr>
            </a:lvl1pPr>
            <a:lvl2pPr marL="557213" indent="-214313" algn="l" defTabSz="342900" rtl="0" eaLnBrk="1" latinLnBrk="0" hangingPunct="1">
              <a:spcBef>
                <a:spcPct val="20000"/>
              </a:spcBef>
              <a:buFont typeface="Arial"/>
              <a:buChar char="–"/>
              <a:defRPr sz="2100" kern="1200">
                <a:solidFill>
                  <a:schemeClr val="tx1"/>
                </a:solidFill>
                <a:latin typeface="Open Sans"/>
                <a:ea typeface="+mn-ea"/>
                <a:cs typeface="Open Sans"/>
              </a:defRPr>
            </a:lvl2pPr>
            <a:lvl3pPr marL="857250" indent="-171450" algn="l" defTabSz="342900" rtl="0" eaLnBrk="1" latinLnBrk="0" hangingPunct="1">
              <a:spcBef>
                <a:spcPct val="20000"/>
              </a:spcBef>
              <a:buFont typeface="Arial"/>
              <a:buChar char="•"/>
              <a:defRPr sz="2100" kern="1200">
                <a:solidFill>
                  <a:schemeClr val="tx1"/>
                </a:solidFill>
                <a:latin typeface="Open Sans"/>
                <a:ea typeface="+mn-ea"/>
                <a:cs typeface="Open Sans"/>
              </a:defRPr>
            </a:lvl3pPr>
            <a:lvl4pPr marL="1200150" indent="-171450" algn="l" defTabSz="342900" rtl="0" eaLnBrk="1" latinLnBrk="0" hangingPunct="1">
              <a:spcBef>
                <a:spcPct val="20000"/>
              </a:spcBef>
              <a:buFont typeface="Arial"/>
              <a:buChar char="–"/>
              <a:defRPr sz="2100" kern="1200">
                <a:solidFill>
                  <a:schemeClr val="tx1"/>
                </a:solidFill>
                <a:latin typeface="Open Sans"/>
                <a:ea typeface="+mn-ea"/>
                <a:cs typeface="Open Sans"/>
              </a:defRPr>
            </a:lvl4pPr>
            <a:lvl5pPr marL="1543050" indent="-171450" algn="l" defTabSz="342900" rtl="0" eaLnBrk="1" latinLnBrk="0" hangingPunct="1">
              <a:spcBef>
                <a:spcPct val="20000"/>
              </a:spcBef>
              <a:buFont typeface="Arial"/>
              <a:buChar char="»"/>
              <a:defRPr sz="2100" kern="1200">
                <a:solidFill>
                  <a:schemeClr val="tx1"/>
                </a:solidFill>
                <a:latin typeface="Open Sans"/>
                <a:ea typeface="+mn-ea"/>
                <a:cs typeface="Open San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514350" indent="-514350">
              <a:buFont typeface="+mj-lt"/>
              <a:buAutoNum type="arabicPeriod"/>
            </a:pPr>
            <a:r>
              <a:rPr lang="ko-KR" altLang="en-US" sz="2000" b="1" dirty="0">
                <a:solidFill>
                  <a:srgbClr val="800000"/>
                </a:solidFill>
                <a:latin typeface="+mn-ea"/>
              </a:rPr>
              <a:t>서로에 대해 자세히 알기 위한 보편적인 도구 사용</a:t>
            </a:r>
            <a:endParaRPr lang="en-US" altLang="ko-KR" sz="2000" b="1" dirty="0">
              <a:solidFill>
                <a:srgbClr val="800000"/>
              </a:solidFill>
              <a:latin typeface="+mn-ea"/>
            </a:endParaRPr>
          </a:p>
          <a:p>
            <a:pPr marL="0" indent="0">
              <a:buFont typeface="Arial"/>
              <a:buNone/>
            </a:pPr>
            <a:r>
              <a:rPr lang="en-US" sz="2000" b="1" dirty="0">
                <a:solidFill>
                  <a:srgbClr val="800000"/>
                </a:solidFill>
                <a:latin typeface="+mn-ea"/>
              </a:rPr>
              <a:t>     _Use universal tools to learn more about each other</a:t>
            </a:r>
          </a:p>
          <a:p>
            <a:pPr marL="0" indent="0">
              <a:buFont typeface="Arial"/>
              <a:buNone/>
            </a:pPr>
            <a:r>
              <a:rPr lang="en-US" sz="2000" dirty="0">
                <a:latin typeface="+mn-ea"/>
              </a:rPr>
              <a:t>2. </a:t>
            </a:r>
            <a:r>
              <a:rPr lang="ko-KR" altLang="en-US" sz="2000" dirty="0">
                <a:latin typeface="+mn-ea"/>
              </a:rPr>
              <a:t>공감하는 법 연습하고 문화적 차이를 학습하기</a:t>
            </a:r>
            <a:endParaRPr lang="en-US" altLang="ko-KR" sz="2000" dirty="0">
              <a:latin typeface="+mn-ea"/>
            </a:endParaRPr>
          </a:p>
          <a:p>
            <a:pPr marL="0" indent="0">
              <a:buFont typeface="Arial"/>
              <a:buNone/>
            </a:pPr>
            <a:r>
              <a:rPr lang="en-US" sz="2000" dirty="0">
                <a:latin typeface="+mn-ea"/>
              </a:rPr>
              <a:t>    _Practice empathy and learn about cultural differences</a:t>
            </a:r>
          </a:p>
          <a:p>
            <a:pPr marL="0" indent="0">
              <a:buFont typeface="Arial"/>
              <a:buNone/>
            </a:pPr>
            <a:r>
              <a:rPr lang="en-US" sz="2000" dirty="0">
                <a:latin typeface="+mn-ea"/>
              </a:rPr>
              <a:t>3. </a:t>
            </a:r>
            <a:r>
              <a:rPr lang="ko-KR" altLang="en-US" sz="2000" dirty="0">
                <a:latin typeface="+mn-ea"/>
              </a:rPr>
              <a:t>다른 사람과 상호 작용하는 방법에 대한 자기인식 높이기</a:t>
            </a:r>
            <a:endParaRPr lang="en-US" altLang="ko-KR" sz="2000" dirty="0">
              <a:latin typeface="+mn-ea"/>
            </a:endParaRPr>
          </a:p>
          <a:p>
            <a:pPr marL="0" indent="0">
              <a:buFont typeface="Arial"/>
              <a:buNone/>
            </a:pPr>
            <a:r>
              <a:rPr lang="en-US" altLang="ko-KR" sz="2000" dirty="0">
                <a:latin typeface="+mn-ea"/>
              </a:rPr>
              <a:t>    _</a:t>
            </a:r>
            <a:r>
              <a:rPr lang="en-US" sz="2000" dirty="0">
                <a:latin typeface="+mn-ea"/>
              </a:rPr>
              <a:t>Increase self-awareness of how we interact with others</a:t>
            </a:r>
          </a:p>
          <a:p>
            <a:pPr marL="0" indent="0">
              <a:buFont typeface="Arial"/>
              <a:buNone/>
            </a:pPr>
            <a:r>
              <a:rPr lang="en-US" sz="2000" dirty="0">
                <a:latin typeface="+mn-ea"/>
              </a:rPr>
              <a:t>4. </a:t>
            </a:r>
            <a:r>
              <a:rPr lang="ko-KR" altLang="en-US" sz="2000" dirty="0">
                <a:latin typeface="+mn-ea"/>
              </a:rPr>
              <a:t>사람중심 언어로 변화하기</a:t>
            </a:r>
            <a:endParaRPr lang="en-US" altLang="ko-KR" sz="2000" dirty="0">
              <a:latin typeface="+mn-ea"/>
            </a:endParaRPr>
          </a:p>
          <a:p>
            <a:pPr marL="0" indent="0">
              <a:buFont typeface="Arial"/>
              <a:buNone/>
            </a:pPr>
            <a:r>
              <a:rPr lang="en-US" altLang="ko-KR" sz="2000" dirty="0">
                <a:latin typeface="+mn-ea"/>
              </a:rPr>
              <a:t>    _Cha</a:t>
            </a:r>
            <a:r>
              <a:rPr lang="en-US" sz="2000" dirty="0">
                <a:latin typeface="+mn-ea"/>
              </a:rPr>
              <a:t>nge our language to be more person-centered</a:t>
            </a:r>
          </a:p>
          <a:p>
            <a:pPr marL="0" indent="0">
              <a:buFont typeface="Arial"/>
              <a:buNone/>
            </a:pPr>
            <a:r>
              <a:rPr lang="en-US" sz="2000" dirty="0">
                <a:latin typeface="+mn-ea"/>
              </a:rPr>
              <a:t>5. </a:t>
            </a:r>
            <a:r>
              <a:rPr lang="ko-KR" altLang="en-US" sz="2000" dirty="0">
                <a:latin typeface="+mn-ea"/>
              </a:rPr>
              <a:t>진행</a:t>
            </a:r>
            <a:r>
              <a:rPr lang="en-US" sz="2000" dirty="0">
                <a:latin typeface="+mn-ea"/>
              </a:rPr>
              <a:t> </a:t>
            </a:r>
            <a:r>
              <a:rPr lang="ko-KR" altLang="en-US" sz="2000" dirty="0">
                <a:latin typeface="+mn-ea"/>
              </a:rPr>
              <a:t>상황을 평가하고 반성하기</a:t>
            </a:r>
            <a:endParaRPr lang="en-US" altLang="ko-KR" sz="2000" dirty="0">
              <a:latin typeface="+mn-ea"/>
            </a:endParaRPr>
          </a:p>
          <a:p>
            <a:pPr marL="0" indent="0">
              <a:buFont typeface="Arial"/>
              <a:buNone/>
            </a:pPr>
            <a:r>
              <a:rPr lang="en-US" sz="2000" dirty="0">
                <a:latin typeface="+mn-ea"/>
              </a:rPr>
              <a:t>    _Assess progress and reflect on our work</a:t>
            </a:r>
          </a:p>
        </p:txBody>
      </p:sp>
    </p:spTree>
    <p:extLst>
      <p:ext uri="{BB962C8B-B14F-4D97-AF65-F5344CB8AC3E}">
        <p14:creationId xmlns:p14="http://schemas.microsoft.com/office/powerpoint/2010/main" val="37229157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570DC5D8-2093-0A4E-B168-EDBD438213BC}"/>
              </a:ext>
            </a:extLst>
          </p:cNvPr>
          <p:cNvSpPr txBox="1">
            <a:spLocks/>
          </p:cNvSpPr>
          <p:nvPr/>
        </p:nvSpPr>
        <p:spPr>
          <a:xfrm>
            <a:off x="1066799" y="152400"/>
            <a:ext cx="10058401" cy="1066800"/>
          </a:xfrm>
          <a:prstGeom prst="rect">
            <a:avLst/>
          </a:prstGeom>
        </p:spPr>
        <p:txBody>
          <a:bodyPr vert="horz" lIns="91440" tIns="45720" rIns="91440" bIns="45720" rtlCol="0" anchor="ctr">
            <a:noAutofit/>
          </a:bodyPr>
          <a:lstStyle>
            <a:lvl1pPr algn="l" defTabSz="342900" rtl="0" eaLnBrk="1" latinLnBrk="0" hangingPunct="1">
              <a:spcBef>
                <a:spcPct val="0"/>
              </a:spcBef>
              <a:buNone/>
              <a:defRPr sz="2100" b="1" kern="1200">
                <a:solidFill>
                  <a:srgbClr val="0F3F59"/>
                </a:solidFill>
                <a:latin typeface="Open Sans"/>
                <a:ea typeface="+mj-ea"/>
                <a:cs typeface="Open Sans"/>
              </a:defRPr>
            </a:lvl1pPr>
          </a:lstStyle>
          <a:p>
            <a:pPr algn="ctr"/>
            <a:r>
              <a:rPr lang="ko-KR" altLang="en-US" sz="3500" dirty="0">
                <a:latin typeface="+mn-ea"/>
                <a:ea typeface="+mn-ea"/>
              </a:rPr>
              <a:t>사람중심도구와 예시</a:t>
            </a:r>
            <a:br>
              <a:rPr lang="en-US" altLang="ko-KR" sz="2800" dirty="0">
                <a:latin typeface="+mn-ea"/>
                <a:ea typeface="+mn-ea"/>
              </a:rPr>
            </a:br>
            <a:r>
              <a:rPr lang="en-US" altLang="ko-KR" sz="2800" dirty="0">
                <a:latin typeface="+mn-ea"/>
                <a:ea typeface="+mn-ea"/>
              </a:rPr>
              <a:t>_</a:t>
            </a:r>
            <a:r>
              <a:rPr lang="en-US" sz="2800" dirty="0">
                <a:latin typeface="+mn-ea"/>
                <a:ea typeface="+mn-ea"/>
              </a:rPr>
              <a:t>Person-Centered Tools and Examples</a:t>
            </a:r>
          </a:p>
        </p:txBody>
      </p:sp>
      <p:pic>
        <p:nvPicPr>
          <p:cNvPr id="4" name="Picture 5" descr="A group of people sitting around a table with papers and laptops&#10;&#10;Description automatically generated with medium confidence">
            <a:extLst>
              <a:ext uri="{FF2B5EF4-FFF2-40B4-BE49-F238E27FC236}">
                <a16:creationId xmlns:a16="http://schemas.microsoft.com/office/drawing/2014/main" id="{FE6E4D13-854F-3A40-AB60-8E19B5A24F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6327" y="1600200"/>
            <a:ext cx="6239343" cy="4164761"/>
          </a:xfrm>
          <a:prstGeom prst="rect">
            <a:avLst/>
          </a:prstGeom>
        </p:spPr>
      </p:pic>
    </p:spTree>
    <p:extLst>
      <p:ext uri="{BB962C8B-B14F-4D97-AF65-F5344CB8AC3E}">
        <p14:creationId xmlns:p14="http://schemas.microsoft.com/office/powerpoint/2010/main" val="9628316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1981200" y="12940"/>
            <a:ext cx="8229600" cy="1143000"/>
          </a:xfrm>
        </p:spPr>
        <p:txBody>
          <a:bodyPr>
            <a:normAutofit/>
          </a:bodyPr>
          <a:lstStyle/>
          <a:p>
            <a:pPr algn="ctr"/>
            <a:r>
              <a:rPr lang="ko-KR" altLang="en-US" sz="3500" b="1" dirty="0">
                <a:latin typeface="+mn-ea"/>
                <a:ea typeface="+mn-ea"/>
              </a:rPr>
              <a:t>학습전략</a:t>
            </a:r>
            <a:r>
              <a:rPr lang="en-US" altLang="ko-KR" sz="2800" dirty="0">
                <a:latin typeface="+mn-ea"/>
                <a:ea typeface="+mn-ea"/>
              </a:rPr>
              <a:t>_</a:t>
            </a:r>
            <a:r>
              <a:rPr lang="en-US" sz="2800" b="1" dirty="0">
                <a:latin typeface="+mn-ea"/>
                <a:ea typeface="+mn-ea"/>
              </a:rPr>
              <a:t>Strategies for Learning</a:t>
            </a:r>
            <a:endParaRPr lang="en-US" sz="3500" b="1" dirty="0">
              <a:latin typeface="+mn-ea"/>
              <a:ea typeface="+mn-ea"/>
            </a:endParaRPr>
          </a:p>
        </p:txBody>
      </p:sp>
      <p:sp>
        <p:nvSpPr>
          <p:cNvPr id="4" name="Content Placeholder 2"/>
          <p:cNvSpPr txBox="1">
            <a:spLocks/>
          </p:cNvSpPr>
          <p:nvPr/>
        </p:nvSpPr>
        <p:spPr>
          <a:xfrm>
            <a:off x="631722" y="1371600"/>
            <a:ext cx="10928555" cy="3467110"/>
          </a:xfrm>
          <a:prstGeom prst="rect">
            <a:avLst/>
          </a:prstGeom>
        </p:spPr>
        <p:txBody>
          <a:bodyPr>
            <a:noAutofit/>
          </a:bodyPr>
          <a:lstStyle>
            <a:lvl1pPr marL="257175" indent="-257175" algn="l" defTabSz="342900" rtl="0" eaLnBrk="1" latinLnBrk="0" hangingPunct="1">
              <a:spcBef>
                <a:spcPct val="20000"/>
              </a:spcBef>
              <a:buFont typeface="Arial"/>
              <a:buChar char="•"/>
              <a:defRPr sz="2100" kern="1200">
                <a:solidFill>
                  <a:schemeClr val="tx1"/>
                </a:solidFill>
                <a:latin typeface="Open Sans"/>
                <a:ea typeface="+mn-ea"/>
                <a:cs typeface="Open Sans"/>
              </a:defRPr>
            </a:lvl1pPr>
            <a:lvl2pPr marL="557213" indent="-214313" algn="l" defTabSz="342900" rtl="0" eaLnBrk="1" latinLnBrk="0" hangingPunct="1">
              <a:spcBef>
                <a:spcPct val="20000"/>
              </a:spcBef>
              <a:buFont typeface="Arial"/>
              <a:buChar char="–"/>
              <a:defRPr sz="2100" kern="1200">
                <a:solidFill>
                  <a:schemeClr val="tx1"/>
                </a:solidFill>
                <a:latin typeface="Open Sans"/>
                <a:ea typeface="+mn-ea"/>
                <a:cs typeface="Open Sans"/>
              </a:defRPr>
            </a:lvl2pPr>
            <a:lvl3pPr marL="857250" indent="-171450" algn="l" defTabSz="342900" rtl="0" eaLnBrk="1" latinLnBrk="0" hangingPunct="1">
              <a:spcBef>
                <a:spcPct val="20000"/>
              </a:spcBef>
              <a:buFont typeface="Arial"/>
              <a:buChar char="•"/>
              <a:defRPr sz="2100" kern="1200">
                <a:solidFill>
                  <a:schemeClr val="tx1"/>
                </a:solidFill>
                <a:latin typeface="Open Sans"/>
                <a:ea typeface="+mn-ea"/>
                <a:cs typeface="Open Sans"/>
              </a:defRPr>
            </a:lvl3pPr>
            <a:lvl4pPr marL="1200150" indent="-171450" algn="l" defTabSz="342900" rtl="0" eaLnBrk="1" latinLnBrk="0" hangingPunct="1">
              <a:spcBef>
                <a:spcPct val="20000"/>
              </a:spcBef>
              <a:buFont typeface="Arial"/>
              <a:buChar char="–"/>
              <a:defRPr sz="2100" kern="1200">
                <a:solidFill>
                  <a:schemeClr val="tx1"/>
                </a:solidFill>
                <a:latin typeface="Open Sans"/>
                <a:ea typeface="+mn-ea"/>
                <a:cs typeface="Open Sans"/>
              </a:defRPr>
            </a:lvl4pPr>
            <a:lvl5pPr marL="1543050" indent="-171450" algn="l" defTabSz="342900" rtl="0" eaLnBrk="1" latinLnBrk="0" hangingPunct="1">
              <a:spcBef>
                <a:spcPct val="20000"/>
              </a:spcBef>
              <a:buFont typeface="Arial"/>
              <a:buChar char="»"/>
              <a:defRPr sz="2100" kern="1200">
                <a:solidFill>
                  <a:schemeClr val="tx1"/>
                </a:solidFill>
                <a:latin typeface="Open Sans"/>
                <a:ea typeface="+mn-ea"/>
                <a:cs typeface="Open San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buFont typeface="Arial"/>
              <a:buNone/>
            </a:pPr>
            <a:r>
              <a:rPr lang="ko-KR" altLang="en-US" sz="2000" b="1" dirty="0">
                <a:latin typeface="+mn-ea"/>
              </a:rPr>
              <a:t>당사자에게 중요한 것이 무엇인지 탐색</a:t>
            </a:r>
            <a:r>
              <a:rPr lang="en-US" altLang="ko-KR" sz="2000" b="1" dirty="0">
                <a:latin typeface="+mn-ea"/>
              </a:rPr>
              <a:t>_</a:t>
            </a:r>
            <a:r>
              <a:rPr lang="en-US" sz="2000" b="1" dirty="0">
                <a:latin typeface="+mn-ea"/>
              </a:rPr>
              <a:t>Exploring What is Important To People</a:t>
            </a:r>
          </a:p>
          <a:p>
            <a:pPr marL="0" indent="0">
              <a:buFont typeface="Arial"/>
              <a:buNone/>
            </a:pPr>
            <a:endParaRPr lang="en-US" sz="2000" b="1" dirty="0">
              <a:latin typeface="+mn-ea"/>
            </a:endParaRPr>
          </a:p>
          <a:p>
            <a:r>
              <a:rPr lang="ko-KR" altLang="en-US" sz="2000" dirty="0">
                <a:latin typeface="+mn-ea"/>
              </a:rPr>
              <a:t>일상과 의식</a:t>
            </a:r>
            <a:r>
              <a:rPr lang="en-US" altLang="ko-KR" sz="2000" dirty="0">
                <a:latin typeface="+mn-ea"/>
              </a:rPr>
              <a:t>_</a:t>
            </a:r>
            <a:r>
              <a:rPr lang="en-US" sz="2000" dirty="0">
                <a:latin typeface="+mn-ea"/>
              </a:rPr>
              <a:t>Routines &amp; Rituals</a:t>
            </a:r>
          </a:p>
          <a:p>
            <a:r>
              <a:rPr lang="ko-KR" altLang="en-US" sz="2000" dirty="0">
                <a:latin typeface="+mn-ea"/>
              </a:rPr>
              <a:t>역사</a:t>
            </a:r>
            <a:r>
              <a:rPr lang="en-US" altLang="ko-KR" sz="2000" dirty="0">
                <a:latin typeface="+mn-ea"/>
              </a:rPr>
              <a:t>_</a:t>
            </a:r>
            <a:r>
              <a:rPr lang="en-US" sz="2000" dirty="0">
                <a:latin typeface="+mn-ea"/>
              </a:rPr>
              <a:t>History</a:t>
            </a:r>
          </a:p>
          <a:p>
            <a:r>
              <a:rPr lang="ko-KR" altLang="en-US" sz="2000" dirty="0">
                <a:latin typeface="+mn-ea"/>
              </a:rPr>
              <a:t>희망과 두려움</a:t>
            </a:r>
            <a:r>
              <a:rPr lang="en-US" altLang="ko-KR" sz="2000" dirty="0">
                <a:latin typeface="+mn-ea"/>
              </a:rPr>
              <a:t>_</a:t>
            </a:r>
            <a:r>
              <a:rPr lang="en-US" sz="2000" dirty="0">
                <a:latin typeface="+mn-ea"/>
              </a:rPr>
              <a:t>Hopes and Fears</a:t>
            </a:r>
          </a:p>
          <a:p>
            <a:r>
              <a:rPr lang="ko-KR" altLang="en-US" sz="2000" dirty="0">
                <a:latin typeface="+mn-ea"/>
              </a:rPr>
              <a:t>중요한 장소와 사람</a:t>
            </a:r>
            <a:r>
              <a:rPr lang="en-US" altLang="ko-KR" sz="2000" dirty="0">
                <a:latin typeface="+mn-ea"/>
              </a:rPr>
              <a:t>_</a:t>
            </a:r>
            <a:r>
              <a:rPr lang="en-US" sz="2000" dirty="0">
                <a:latin typeface="+mn-ea"/>
              </a:rPr>
              <a:t>Important Places People</a:t>
            </a:r>
          </a:p>
          <a:p>
            <a:r>
              <a:rPr lang="ko-KR" altLang="en-US" sz="2000" dirty="0">
                <a:latin typeface="+mn-ea"/>
              </a:rPr>
              <a:t>강점과 노력해야 하는 분야</a:t>
            </a:r>
            <a:r>
              <a:rPr lang="en-US" altLang="ko-KR" sz="2000" dirty="0">
                <a:latin typeface="+mn-ea"/>
              </a:rPr>
              <a:t>_</a:t>
            </a:r>
            <a:r>
              <a:rPr lang="en-US" sz="2000" dirty="0">
                <a:latin typeface="+mn-ea"/>
              </a:rPr>
              <a:t>Strengths and Areas to Work On</a:t>
            </a:r>
          </a:p>
          <a:p>
            <a:r>
              <a:rPr lang="ko-KR" altLang="en-US" sz="2000" dirty="0">
                <a:latin typeface="+mn-ea"/>
              </a:rPr>
              <a:t>취미와 관심사</a:t>
            </a:r>
            <a:r>
              <a:rPr lang="en-US" altLang="ko-KR" sz="2000" dirty="0">
                <a:latin typeface="+mn-ea"/>
              </a:rPr>
              <a:t>_</a:t>
            </a:r>
            <a:r>
              <a:rPr lang="en-US" sz="2000" dirty="0">
                <a:latin typeface="+mn-ea"/>
              </a:rPr>
              <a:t>Hobbies and Interests</a:t>
            </a:r>
          </a:p>
          <a:p>
            <a:r>
              <a:rPr lang="ko-KR" altLang="en-US" sz="2000" dirty="0">
                <a:latin typeface="+mn-ea"/>
              </a:rPr>
              <a:t>건강과 </a:t>
            </a:r>
            <a:r>
              <a:rPr lang="ko-KR" altLang="en-US" sz="2000" dirty="0" err="1">
                <a:latin typeface="+mn-ea"/>
              </a:rPr>
              <a:t>웰빙</a:t>
            </a:r>
            <a:r>
              <a:rPr lang="en-US" altLang="ko-KR" sz="2000" dirty="0">
                <a:latin typeface="+mn-ea"/>
              </a:rPr>
              <a:t>_</a:t>
            </a:r>
            <a:r>
              <a:rPr lang="en-US" sz="2000" dirty="0">
                <a:latin typeface="+mn-ea"/>
              </a:rPr>
              <a:t>Health and Wellness</a:t>
            </a:r>
          </a:p>
          <a:p>
            <a:r>
              <a:rPr lang="ko-KR" altLang="en-US" sz="2000" dirty="0">
                <a:latin typeface="+mn-ea"/>
              </a:rPr>
              <a:t>사회적 강점</a:t>
            </a:r>
            <a:r>
              <a:rPr lang="en-US" altLang="ko-KR" sz="2000" dirty="0">
                <a:latin typeface="+mn-ea"/>
              </a:rPr>
              <a:t>_</a:t>
            </a:r>
            <a:r>
              <a:rPr lang="en-US" sz="2000" dirty="0">
                <a:latin typeface="+mn-ea"/>
              </a:rPr>
              <a:t>Social Strengths</a:t>
            </a:r>
          </a:p>
          <a:p>
            <a:r>
              <a:rPr lang="ko-KR" altLang="en-US" sz="2000" dirty="0">
                <a:latin typeface="+mn-ea"/>
              </a:rPr>
              <a:t>작동되는 것과</a:t>
            </a:r>
            <a:r>
              <a:rPr lang="en-US" altLang="ko-KR" sz="2000" dirty="0">
                <a:latin typeface="+mn-ea"/>
              </a:rPr>
              <a:t>/</a:t>
            </a:r>
            <a:r>
              <a:rPr lang="ko-KR" altLang="en-US" sz="2000" dirty="0">
                <a:latin typeface="+mn-ea"/>
              </a:rPr>
              <a:t>작동하지 않는 것</a:t>
            </a:r>
            <a:r>
              <a:rPr lang="en-US" altLang="ko-KR" sz="2000" dirty="0">
                <a:latin typeface="+mn-ea"/>
              </a:rPr>
              <a:t>_</a:t>
            </a:r>
            <a:r>
              <a:rPr lang="en-US" sz="2000" dirty="0">
                <a:latin typeface="+mn-ea"/>
              </a:rPr>
              <a:t>What works/Doesn’t Work</a:t>
            </a:r>
          </a:p>
          <a:p>
            <a:r>
              <a:rPr lang="ko-KR" altLang="en-US" sz="2000" dirty="0">
                <a:latin typeface="+mn-ea"/>
              </a:rPr>
              <a:t>장애물과 기회</a:t>
            </a:r>
            <a:r>
              <a:rPr lang="en-US" altLang="ko-KR" sz="2000" dirty="0">
                <a:latin typeface="+mn-ea"/>
              </a:rPr>
              <a:t>_</a:t>
            </a:r>
            <a:r>
              <a:rPr lang="en-US" sz="2000" dirty="0">
                <a:latin typeface="+mn-ea"/>
              </a:rPr>
              <a:t>Barriers &amp; Opportunities</a:t>
            </a:r>
          </a:p>
          <a:p>
            <a:r>
              <a:rPr lang="en-US" sz="2000" dirty="0">
                <a:latin typeface="+mn-ea"/>
              </a:rPr>
              <a:t>~</a:t>
            </a:r>
            <a:r>
              <a:rPr lang="ko-KR" altLang="en-US" sz="2000" dirty="0">
                <a:latin typeface="+mn-ea"/>
              </a:rPr>
              <a:t>에게 중요한 것과 </a:t>
            </a:r>
            <a:r>
              <a:rPr lang="en-US" altLang="ko-KR" sz="2000" dirty="0">
                <a:latin typeface="+mn-ea"/>
              </a:rPr>
              <a:t>~</a:t>
            </a:r>
            <a:r>
              <a:rPr lang="ko-KR" altLang="en-US" sz="2000" dirty="0">
                <a:latin typeface="+mn-ea"/>
              </a:rPr>
              <a:t>를 위해 중요한 것</a:t>
            </a:r>
            <a:r>
              <a:rPr lang="en-US" altLang="ko-KR" sz="2000" dirty="0">
                <a:latin typeface="+mn-ea"/>
              </a:rPr>
              <a:t>-</a:t>
            </a:r>
            <a:r>
              <a:rPr lang="en-US" sz="2000" dirty="0">
                <a:latin typeface="+mn-ea"/>
              </a:rPr>
              <a:t>Important To and For</a:t>
            </a:r>
          </a:p>
        </p:txBody>
      </p:sp>
    </p:spTree>
    <p:extLst>
      <p:ext uri="{BB962C8B-B14F-4D97-AF65-F5344CB8AC3E}">
        <p14:creationId xmlns:p14="http://schemas.microsoft.com/office/powerpoint/2010/main" val="8706866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8"/>
          <p:cNvSpPr>
            <a:spLocks noChangeArrowheads="1"/>
          </p:cNvSpPr>
          <p:nvPr/>
        </p:nvSpPr>
        <p:spPr bwMode="auto">
          <a:xfrm>
            <a:off x="135988" y="157998"/>
            <a:ext cx="11887200" cy="5725086"/>
          </a:xfrm>
          <a:prstGeom prst="rect">
            <a:avLst/>
          </a:prstGeom>
          <a:solidFill>
            <a:schemeClr val="bg1"/>
          </a:solidFill>
          <a:ln w="381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endParaRPr lang="en-US" altLang="en-US" dirty="0">
              <a:latin typeface="+mn-ea"/>
            </a:endParaRPr>
          </a:p>
        </p:txBody>
      </p:sp>
      <p:sp>
        <p:nvSpPr>
          <p:cNvPr id="4" name="Text Box 6"/>
          <p:cNvSpPr txBox="1">
            <a:spLocks noChangeArrowheads="1"/>
          </p:cNvSpPr>
          <p:nvPr/>
        </p:nvSpPr>
        <p:spPr bwMode="auto">
          <a:xfrm>
            <a:off x="470848" y="374516"/>
            <a:ext cx="3431764" cy="1015663"/>
          </a:xfrm>
          <a:prstGeom prst="rect">
            <a:avLst/>
          </a:prstGeom>
          <a:solidFill>
            <a:srgbClr val="FFEAC1"/>
          </a:solidFill>
          <a:ln>
            <a:noFill/>
          </a:ln>
          <a:effectLst/>
        </p:spPr>
        <p:txBody>
          <a:bodyPr wrap="square">
            <a:spAutoFit/>
          </a:bodyPr>
          <a:lstStyle/>
          <a:p>
            <a:pPr algn="ctr">
              <a:spcBef>
                <a:spcPct val="50000"/>
              </a:spcBef>
            </a:pPr>
            <a:r>
              <a:rPr lang="ko-KR" altLang="en-US" sz="2400" b="1" dirty="0">
                <a:latin typeface="+mn-ea"/>
              </a:rPr>
              <a:t>중요한 일상</a:t>
            </a:r>
            <a:endParaRPr lang="en-US" altLang="ko-KR" sz="2400" b="1" dirty="0">
              <a:latin typeface="+mn-ea"/>
            </a:endParaRPr>
          </a:p>
          <a:p>
            <a:pPr algn="ctr">
              <a:spcBef>
                <a:spcPct val="50000"/>
              </a:spcBef>
            </a:pPr>
            <a:r>
              <a:rPr lang="en-US" altLang="ko-KR" sz="2400" b="1" dirty="0">
                <a:latin typeface="+mn-ea"/>
              </a:rPr>
              <a:t>_</a:t>
            </a:r>
            <a:r>
              <a:rPr lang="en-US" altLang="en-US" sz="2400" b="1" dirty="0">
                <a:latin typeface="+mn-ea"/>
              </a:rPr>
              <a:t>Important Routines</a:t>
            </a:r>
          </a:p>
        </p:txBody>
      </p:sp>
      <p:sp>
        <p:nvSpPr>
          <p:cNvPr id="5" name="Text Box 38"/>
          <p:cNvSpPr txBox="1">
            <a:spLocks noChangeArrowheads="1"/>
          </p:cNvSpPr>
          <p:nvPr/>
        </p:nvSpPr>
        <p:spPr bwMode="auto">
          <a:xfrm>
            <a:off x="625426" y="1856814"/>
            <a:ext cx="2209800"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endParaRPr lang="en-US" altLang="en-US" dirty="0">
              <a:latin typeface="+mn-ea"/>
            </a:endParaRPr>
          </a:p>
        </p:txBody>
      </p:sp>
      <p:sp>
        <p:nvSpPr>
          <p:cNvPr id="6" name="Text Box 39"/>
          <p:cNvSpPr txBox="1">
            <a:spLocks noChangeArrowheads="1"/>
          </p:cNvSpPr>
          <p:nvPr/>
        </p:nvSpPr>
        <p:spPr bwMode="auto">
          <a:xfrm>
            <a:off x="470848" y="1636863"/>
            <a:ext cx="5738195" cy="30931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285750" indent="-285750">
              <a:spcBef>
                <a:spcPct val="50000"/>
              </a:spcBef>
              <a:buFont typeface="Arial" panose="020B0604020202020204" pitchFamily="34" charset="0"/>
              <a:buChar char="•"/>
            </a:pPr>
            <a:r>
              <a:rPr lang="ko-KR" altLang="en-US" sz="1500" dirty="0">
                <a:latin typeface="+mn-ea"/>
              </a:rPr>
              <a:t>상대방에게 매일 무엇을 하는지 묻기</a:t>
            </a:r>
            <a:endParaRPr lang="en-US" altLang="ko-KR" sz="1500" dirty="0">
              <a:latin typeface="+mn-ea"/>
            </a:endParaRPr>
          </a:p>
          <a:p>
            <a:pPr>
              <a:spcBef>
                <a:spcPct val="50000"/>
              </a:spcBef>
            </a:pPr>
            <a:r>
              <a:rPr lang="en-US" altLang="en-US" sz="1500" dirty="0">
                <a:latin typeface="+mn-ea"/>
              </a:rPr>
              <a:t>      _Ask the person about what they do the same each day</a:t>
            </a:r>
          </a:p>
          <a:p>
            <a:pPr marL="285750" indent="-285750">
              <a:spcBef>
                <a:spcPct val="50000"/>
              </a:spcBef>
              <a:buFont typeface="Arial" panose="020B0604020202020204" pitchFamily="34" charset="0"/>
              <a:buChar char="•"/>
            </a:pPr>
            <a:r>
              <a:rPr lang="ko-KR" altLang="en-US" sz="1500" dirty="0">
                <a:latin typeface="+mn-ea"/>
              </a:rPr>
              <a:t>일상의 단계를 발생하는 순서대로 작성하기</a:t>
            </a:r>
            <a:endParaRPr lang="en-US" altLang="ko-KR" sz="1500" dirty="0">
              <a:latin typeface="+mn-ea"/>
            </a:endParaRPr>
          </a:p>
          <a:p>
            <a:pPr>
              <a:spcBef>
                <a:spcPct val="50000"/>
              </a:spcBef>
            </a:pPr>
            <a:r>
              <a:rPr lang="en-US" altLang="en-US" sz="1500" dirty="0">
                <a:latin typeface="+mn-ea"/>
              </a:rPr>
              <a:t>      _Write down the steps of the routine together)</a:t>
            </a:r>
          </a:p>
          <a:p>
            <a:pPr marL="285750" indent="-285750">
              <a:spcBef>
                <a:spcPct val="50000"/>
              </a:spcBef>
              <a:buFont typeface="Arial" panose="020B0604020202020204" pitchFamily="34" charset="0"/>
              <a:buChar char="•"/>
            </a:pPr>
            <a:r>
              <a:rPr lang="ko-KR" altLang="en-US" sz="1500" dirty="0">
                <a:latin typeface="+mn-ea"/>
              </a:rPr>
              <a:t>각 활동을 일상 동안 발생하는 순서대로 기입하기</a:t>
            </a:r>
            <a:endParaRPr lang="en-US" altLang="ko-KR" sz="1500" dirty="0">
              <a:latin typeface="+mn-ea"/>
            </a:endParaRPr>
          </a:p>
          <a:p>
            <a:pPr>
              <a:spcBef>
                <a:spcPct val="50000"/>
              </a:spcBef>
            </a:pPr>
            <a:r>
              <a:rPr lang="en-US" altLang="en-US" sz="1500" dirty="0">
                <a:latin typeface="+mn-ea"/>
              </a:rPr>
              <a:t>     _Put each activity in the order it occurs during the routine</a:t>
            </a:r>
          </a:p>
          <a:p>
            <a:pPr marL="285750" indent="-285750">
              <a:spcBef>
                <a:spcPct val="50000"/>
              </a:spcBef>
              <a:buFont typeface="Arial" panose="020B0604020202020204" pitchFamily="34" charset="0"/>
              <a:buChar char="•"/>
            </a:pPr>
            <a:r>
              <a:rPr lang="ko-KR" altLang="en-US" sz="1500" dirty="0">
                <a:latin typeface="+mn-ea"/>
              </a:rPr>
              <a:t>인생에서 가장 중요한 일상들을  작성하기</a:t>
            </a:r>
            <a:endParaRPr lang="en-US" altLang="ko-KR" sz="1500" dirty="0">
              <a:latin typeface="+mn-ea"/>
            </a:endParaRPr>
          </a:p>
          <a:p>
            <a:pPr>
              <a:spcBef>
                <a:spcPct val="50000"/>
              </a:spcBef>
            </a:pPr>
            <a:r>
              <a:rPr lang="en-US" altLang="en-US" sz="1500" dirty="0">
                <a:latin typeface="+mn-ea"/>
              </a:rPr>
              <a:t>     _Write down the most important routines in the person’s life</a:t>
            </a:r>
          </a:p>
          <a:p>
            <a:pPr>
              <a:spcBef>
                <a:spcPct val="50000"/>
              </a:spcBef>
            </a:pPr>
            <a:endParaRPr lang="en-US" altLang="en-US" sz="1500" dirty="0">
              <a:latin typeface="+mn-ea"/>
            </a:endParaRPr>
          </a:p>
        </p:txBody>
      </p:sp>
      <p:sp>
        <p:nvSpPr>
          <p:cNvPr id="7" name="Rectangle 44"/>
          <p:cNvSpPr>
            <a:spLocks noChangeArrowheads="1"/>
          </p:cNvSpPr>
          <p:nvPr/>
        </p:nvSpPr>
        <p:spPr bwMode="auto">
          <a:xfrm>
            <a:off x="9427014" y="4794683"/>
            <a:ext cx="2443773" cy="615517"/>
          </a:xfrm>
          <a:prstGeom prst="rect">
            <a:avLst/>
          </a:prstGeom>
          <a:solidFill>
            <a:srgbClr val="FFEAC1"/>
          </a:solidFill>
          <a:ln w="9525">
            <a:solidFill>
              <a:schemeClr val="tx1"/>
            </a:solidFill>
            <a:miter lim="800000"/>
            <a:headEnd/>
            <a:tailEnd/>
          </a:ln>
          <a:effectLst/>
        </p:spPr>
        <p:txBody>
          <a:bodyPr wrap="none" anchor="ctr"/>
          <a:lstStyle/>
          <a:p>
            <a:r>
              <a:rPr lang="ko-KR" altLang="en-US" sz="1500" dirty="0">
                <a:latin typeface="+mn-ea"/>
              </a:rPr>
              <a:t>차로 출근하기</a:t>
            </a:r>
            <a:endParaRPr lang="en-US" altLang="ko-KR" sz="1500" dirty="0">
              <a:latin typeface="+mn-ea"/>
            </a:endParaRPr>
          </a:p>
          <a:p>
            <a:r>
              <a:rPr lang="en-US" sz="1500" dirty="0">
                <a:latin typeface="+mn-ea"/>
              </a:rPr>
              <a:t>_Drive to Work</a:t>
            </a:r>
          </a:p>
        </p:txBody>
      </p:sp>
      <p:sp>
        <p:nvSpPr>
          <p:cNvPr id="8" name="Rectangle 47"/>
          <p:cNvSpPr>
            <a:spLocks noChangeArrowheads="1"/>
          </p:cNvSpPr>
          <p:nvPr/>
        </p:nvSpPr>
        <p:spPr bwMode="auto">
          <a:xfrm>
            <a:off x="6629400" y="4086815"/>
            <a:ext cx="2133600" cy="638165"/>
          </a:xfrm>
          <a:prstGeom prst="rect">
            <a:avLst/>
          </a:prstGeom>
          <a:solidFill>
            <a:srgbClr val="FFEAC1"/>
          </a:solidFill>
          <a:ln w="9525">
            <a:solidFill>
              <a:schemeClr val="tx1"/>
            </a:solidFill>
            <a:miter lim="800000"/>
            <a:headEnd/>
            <a:tailEnd/>
          </a:ln>
          <a:effectLst/>
        </p:spPr>
        <p:txBody>
          <a:bodyPr wrap="none" anchor="ctr"/>
          <a:lstStyle/>
          <a:p>
            <a:r>
              <a:rPr lang="ko-KR" altLang="en-US" sz="1500" dirty="0" err="1">
                <a:latin typeface="+mn-ea"/>
              </a:rPr>
              <a:t>이메일</a:t>
            </a:r>
            <a:r>
              <a:rPr lang="ko-KR" altLang="en-US" sz="1500" dirty="0">
                <a:latin typeface="+mn-ea"/>
              </a:rPr>
              <a:t> 읽기</a:t>
            </a:r>
            <a:endParaRPr lang="en-US" altLang="ko-KR" sz="1500" dirty="0">
              <a:latin typeface="+mn-ea"/>
            </a:endParaRPr>
          </a:p>
          <a:p>
            <a:r>
              <a:rPr lang="en-US" sz="1500" dirty="0">
                <a:latin typeface="+mn-ea"/>
              </a:rPr>
              <a:t>_Read Emails</a:t>
            </a:r>
          </a:p>
        </p:txBody>
      </p:sp>
      <p:sp>
        <p:nvSpPr>
          <p:cNvPr id="9" name="Rectangle 48"/>
          <p:cNvSpPr>
            <a:spLocks noChangeArrowheads="1"/>
          </p:cNvSpPr>
          <p:nvPr/>
        </p:nvSpPr>
        <p:spPr bwMode="auto">
          <a:xfrm>
            <a:off x="9427014" y="2233427"/>
            <a:ext cx="2443773" cy="927100"/>
          </a:xfrm>
          <a:prstGeom prst="rect">
            <a:avLst/>
          </a:prstGeom>
          <a:solidFill>
            <a:srgbClr val="FFEAC1"/>
          </a:solidFill>
          <a:ln w="9525">
            <a:solidFill>
              <a:schemeClr val="tx1"/>
            </a:solidFill>
            <a:miter lim="800000"/>
            <a:headEnd/>
            <a:tailEnd/>
          </a:ln>
          <a:effectLst/>
        </p:spPr>
        <p:txBody>
          <a:bodyPr wrap="none" anchor="ctr"/>
          <a:lstStyle/>
          <a:p>
            <a:r>
              <a:rPr lang="ko-KR" altLang="en-US" sz="1500" dirty="0">
                <a:latin typeface="+mn-ea"/>
              </a:rPr>
              <a:t>옷 입기</a:t>
            </a:r>
            <a:endParaRPr lang="en-US" altLang="ko-KR" sz="1500" dirty="0">
              <a:latin typeface="+mn-ea"/>
            </a:endParaRPr>
          </a:p>
          <a:p>
            <a:r>
              <a:rPr lang="en-US" sz="1500" dirty="0">
                <a:latin typeface="+mn-ea"/>
              </a:rPr>
              <a:t>_Get Dressed</a:t>
            </a:r>
          </a:p>
        </p:txBody>
      </p:sp>
      <p:sp>
        <p:nvSpPr>
          <p:cNvPr id="10" name="Rectangle 49"/>
          <p:cNvSpPr>
            <a:spLocks noChangeArrowheads="1"/>
          </p:cNvSpPr>
          <p:nvPr/>
        </p:nvSpPr>
        <p:spPr bwMode="auto">
          <a:xfrm>
            <a:off x="6629400" y="1450387"/>
            <a:ext cx="2133600" cy="990496"/>
          </a:xfrm>
          <a:prstGeom prst="rect">
            <a:avLst/>
          </a:prstGeom>
          <a:solidFill>
            <a:srgbClr val="FFEAC1"/>
          </a:solidFill>
          <a:ln w="9525">
            <a:solidFill>
              <a:schemeClr val="tx1"/>
            </a:solidFill>
            <a:miter lim="800000"/>
            <a:headEnd/>
            <a:tailEnd/>
          </a:ln>
          <a:effectLst/>
        </p:spPr>
        <p:txBody>
          <a:bodyPr wrap="none" anchor="ctr"/>
          <a:lstStyle/>
          <a:p>
            <a:r>
              <a:rPr lang="ko-KR" altLang="en-US" sz="1500" dirty="0">
                <a:latin typeface="+mn-ea"/>
              </a:rPr>
              <a:t>무슨 옷 입을지</a:t>
            </a:r>
            <a:endParaRPr lang="en-US" altLang="ko-KR" sz="1500" dirty="0">
              <a:latin typeface="+mn-ea"/>
            </a:endParaRPr>
          </a:p>
          <a:p>
            <a:r>
              <a:rPr lang="ko-KR" altLang="en-US" sz="1500" dirty="0">
                <a:latin typeface="+mn-ea"/>
              </a:rPr>
              <a:t>정하고 샤워하기</a:t>
            </a:r>
            <a:endParaRPr lang="en-US" altLang="ko-KR" sz="1500" dirty="0">
              <a:latin typeface="+mn-ea"/>
            </a:endParaRPr>
          </a:p>
          <a:p>
            <a:r>
              <a:rPr lang="en-US" sz="1500" dirty="0">
                <a:latin typeface="+mn-ea"/>
              </a:rPr>
              <a:t>_Decide What to </a:t>
            </a:r>
          </a:p>
          <a:p>
            <a:r>
              <a:rPr lang="en-US" sz="1500" dirty="0">
                <a:latin typeface="+mn-ea"/>
              </a:rPr>
              <a:t>Wear &amp; Take a Shower</a:t>
            </a:r>
          </a:p>
        </p:txBody>
      </p:sp>
      <p:sp>
        <p:nvSpPr>
          <p:cNvPr id="11" name="Rectangle 50"/>
          <p:cNvSpPr>
            <a:spLocks noChangeArrowheads="1"/>
          </p:cNvSpPr>
          <p:nvPr/>
        </p:nvSpPr>
        <p:spPr bwMode="auto">
          <a:xfrm>
            <a:off x="6629400" y="2808328"/>
            <a:ext cx="2133600" cy="589425"/>
          </a:xfrm>
          <a:prstGeom prst="rect">
            <a:avLst/>
          </a:prstGeom>
          <a:solidFill>
            <a:srgbClr val="FFEAC1"/>
          </a:solidFill>
          <a:ln w="9525">
            <a:solidFill>
              <a:schemeClr val="tx1"/>
            </a:solidFill>
            <a:miter lim="800000"/>
            <a:headEnd/>
            <a:tailEnd/>
          </a:ln>
          <a:effectLst/>
        </p:spPr>
        <p:txBody>
          <a:bodyPr wrap="none" anchor="ctr"/>
          <a:lstStyle/>
          <a:p>
            <a:r>
              <a:rPr lang="ko-KR" altLang="en-US" sz="1500" dirty="0">
                <a:latin typeface="+mn-ea"/>
              </a:rPr>
              <a:t>토끼들</a:t>
            </a:r>
            <a:r>
              <a:rPr lang="en-US" altLang="ko-KR" sz="1500" dirty="0">
                <a:latin typeface="+mn-ea"/>
              </a:rPr>
              <a:t> </a:t>
            </a:r>
            <a:r>
              <a:rPr lang="ko-KR" altLang="en-US" sz="1500" dirty="0">
                <a:latin typeface="+mn-ea"/>
              </a:rPr>
              <a:t>먹이주기</a:t>
            </a:r>
            <a:endParaRPr lang="en-US" altLang="ko-KR" sz="1500" dirty="0">
              <a:latin typeface="+mn-ea"/>
            </a:endParaRPr>
          </a:p>
          <a:p>
            <a:r>
              <a:rPr lang="en-US" sz="1500" dirty="0">
                <a:latin typeface="+mn-ea"/>
              </a:rPr>
              <a:t>_Feed the Bunnies!</a:t>
            </a:r>
          </a:p>
        </p:txBody>
      </p:sp>
      <p:sp>
        <p:nvSpPr>
          <p:cNvPr id="12" name="Rectangle 51"/>
          <p:cNvSpPr>
            <a:spLocks noChangeArrowheads="1"/>
          </p:cNvSpPr>
          <p:nvPr/>
        </p:nvSpPr>
        <p:spPr bwMode="auto">
          <a:xfrm>
            <a:off x="9427014" y="1013377"/>
            <a:ext cx="2443773" cy="774024"/>
          </a:xfrm>
          <a:prstGeom prst="rect">
            <a:avLst/>
          </a:prstGeom>
          <a:solidFill>
            <a:srgbClr val="FFEAC1"/>
          </a:solidFill>
          <a:ln w="9525">
            <a:solidFill>
              <a:schemeClr val="tx1"/>
            </a:solidFill>
            <a:miter lim="800000"/>
            <a:headEnd/>
            <a:tailEnd/>
          </a:ln>
          <a:effectLst/>
        </p:spPr>
        <p:txBody>
          <a:bodyPr wrap="none" anchor="ctr"/>
          <a:lstStyle/>
          <a:p>
            <a:r>
              <a:rPr lang="ko-KR" altLang="en-US" sz="1500" dirty="0">
                <a:latin typeface="+mn-ea"/>
              </a:rPr>
              <a:t>커피 내리기</a:t>
            </a:r>
            <a:endParaRPr lang="en-US" altLang="ko-KR" sz="1500" dirty="0">
              <a:latin typeface="+mn-ea"/>
            </a:endParaRPr>
          </a:p>
          <a:p>
            <a:r>
              <a:rPr lang="ko-KR" altLang="en-US" sz="1500" dirty="0">
                <a:latin typeface="+mn-ea"/>
              </a:rPr>
              <a:t>아이패드 사용하기</a:t>
            </a:r>
            <a:endParaRPr lang="en-US" altLang="ko-KR" sz="1500" dirty="0">
              <a:latin typeface="+mn-ea"/>
            </a:endParaRPr>
          </a:p>
          <a:p>
            <a:r>
              <a:rPr lang="en-US" sz="1500" dirty="0">
                <a:latin typeface="+mn-ea"/>
              </a:rPr>
              <a:t>_Make Coffee / Use IPAD</a:t>
            </a:r>
          </a:p>
        </p:txBody>
      </p:sp>
      <p:sp>
        <p:nvSpPr>
          <p:cNvPr id="13" name="Rectangle 52"/>
          <p:cNvSpPr>
            <a:spLocks noChangeArrowheads="1"/>
          </p:cNvSpPr>
          <p:nvPr/>
        </p:nvSpPr>
        <p:spPr bwMode="auto">
          <a:xfrm>
            <a:off x="9427014" y="3477227"/>
            <a:ext cx="2443773" cy="966401"/>
          </a:xfrm>
          <a:prstGeom prst="rect">
            <a:avLst/>
          </a:prstGeom>
          <a:solidFill>
            <a:srgbClr val="FFEAC1"/>
          </a:solidFill>
          <a:ln w="9525">
            <a:solidFill>
              <a:schemeClr val="tx1"/>
            </a:solidFill>
            <a:miter lim="800000"/>
            <a:headEnd/>
            <a:tailEnd/>
          </a:ln>
          <a:effectLst/>
        </p:spPr>
        <p:txBody>
          <a:bodyPr wrap="none" anchor="ctr"/>
          <a:lstStyle/>
          <a:p>
            <a:r>
              <a:rPr lang="ko-KR" altLang="en-US" sz="1500" dirty="0">
                <a:latin typeface="+mn-ea"/>
              </a:rPr>
              <a:t>고양이에게 인슐린 놓고</a:t>
            </a:r>
            <a:endParaRPr lang="en-US" altLang="ko-KR" sz="1500" dirty="0">
              <a:latin typeface="+mn-ea"/>
            </a:endParaRPr>
          </a:p>
          <a:p>
            <a:r>
              <a:rPr lang="ko-KR" altLang="en-US" sz="1500" dirty="0">
                <a:latin typeface="+mn-ea"/>
              </a:rPr>
              <a:t>고양이 밥 확인하기</a:t>
            </a:r>
            <a:endParaRPr lang="en-US" altLang="ko-KR" sz="1500" dirty="0">
              <a:latin typeface="+mn-ea"/>
            </a:endParaRPr>
          </a:p>
          <a:p>
            <a:r>
              <a:rPr lang="en-US" sz="1500" dirty="0">
                <a:latin typeface="+mn-ea"/>
              </a:rPr>
              <a:t>_Give Cat Insulin Shot</a:t>
            </a:r>
          </a:p>
          <a:p>
            <a:r>
              <a:rPr lang="en-US" sz="1500" dirty="0">
                <a:latin typeface="+mn-ea"/>
              </a:rPr>
              <a:t>&amp; Check the Cat’s Food</a:t>
            </a:r>
          </a:p>
        </p:txBody>
      </p:sp>
      <p:sp>
        <p:nvSpPr>
          <p:cNvPr id="14" name="Line 54"/>
          <p:cNvSpPr>
            <a:spLocks noChangeShapeType="1"/>
          </p:cNvSpPr>
          <p:nvPr/>
        </p:nvSpPr>
        <p:spPr bwMode="auto">
          <a:xfrm flipH="1">
            <a:off x="8855515" y="1282834"/>
            <a:ext cx="457200" cy="228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1500" dirty="0">
              <a:latin typeface="+mn-ea"/>
            </a:endParaRPr>
          </a:p>
        </p:txBody>
      </p:sp>
      <p:sp>
        <p:nvSpPr>
          <p:cNvPr id="15" name="Line 55"/>
          <p:cNvSpPr>
            <a:spLocks noChangeShapeType="1"/>
          </p:cNvSpPr>
          <p:nvPr/>
        </p:nvSpPr>
        <p:spPr bwMode="auto">
          <a:xfrm>
            <a:off x="8871549" y="2268900"/>
            <a:ext cx="533400" cy="152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1500" dirty="0">
              <a:latin typeface="+mn-ea"/>
            </a:endParaRPr>
          </a:p>
        </p:txBody>
      </p:sp>
      <p:sp>
        <p:nvSpPr>
          <p:cNvPr id="17" name="Line 58"/>
          <p:cNvSpPr>
            <a:spLocks noChangeShapeType="1"/>
          </p:cNvSpPr>
          <p:nvPr/>
        </p:nvSpPr>
        <p:spPr bwMode="auto">
          <a:xfrm>
            <a:off x="8865382" y="3339029"/>
            <a:ext cx="501467" cy="20005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1500" dirty="0">
              <a:latin typeface="+mn-ea"/>
            </a:endParaRPr>
          </a:p>
        </p:txBody>
      </p:sp>
      <p:sp>
        <p:nvSpPr>
          <p:cNvPr id="20" name="TextBox 19"/>
          <p:cNvSpPr txBox="1"/>
          <p:nvPr/>
        </p:nvSpPr>
        <p:spPr>
          <a:xfrm>
            <a:off x="3881720" y="404682"/>
            <a:ext cx="7014880" cy="400110"/>
          </a:xfrm>
          <a:prstGeom prst="rect">
            <a:avLst/>
          </a:prstGeom>
          <a:noFill/>
        </p:spPr>
        <p:txBody>
          <a:bodyPr wrap="square" rtlCol="0">
            <a:spAutoFit/>
          </a:bodyPr>
          <a:lstStyle/>
          <a:p>
            <a:r>
              <a:rPr lang="ko-KR" altLang="en-US" sz="2000" b="1" dirty="0">
                <a:latin typeface="+mn-ea"/>
              </a:rPr>
              <a:t>일상</a:t>
            </a:r>
            <a:r>
              <a:rPr lang="en-US" altLang="ko-KR" sz="2000" b="1" dirty="0">
                <a:latin typeface="+mn-ea"/>
              </a:rPr>
              <a:t>: </a:t>
            </a:r>
            <a:r>
              <a:rPr lang="ko-KR" altLang="en-US" sz="2000" b="1" dirty="0">
                <a:latin typeface="+mn-ea"/>
              </a:rPr>
              <a:t>아침에 일어나서</a:t>
            </a:r>
            <a:r>
              <a:rPr lang="en-US" altLang="ko-KR" sz="2000" b="1" dirty="0">
                <a:latin typeface="+mn-ea"/>
              </a:rPr>
              <a:t>_</a:t>
            </a:r>
            <a:r>
              <a:rPr lang="en-US" sz="2000" b="1" dirty="0">
                <a:latin typeface="+mn-ea"/>
              </a:rPr>
              <a:t>Routine: Morning Waking Up</a:t>
            </a:r>
          </a:p>
        </p:txBody>
      </p:sp>
      <p:sp>
        <p:nvSpPr>
          <p:cNvPr id="21" name="Rectangle 2"/>
          <p:cNvSpPr/>
          <p:nvPr/>
        </p:nvSpPr>
        <p:spPr>
          <a:xfrm>
            <a:off x="135988" y="5960853"/>
            <a:ext cx="11217812" cy="246221"/>
          </a:xfrm>
          <a:prstGeom prst="rect">
            <a:avLst/>
          </a:prstGeom>
        </p:spPr>
        <p:txBody>
          <a:bodyPr wrap="square">
            <a:spAutoFit/>
          </a:bodyPr>
          <a:lstStyle/>
          <a:p>
            <a:r>
              <a:rPr lang="en-US" sz="1000" dirty="0">
                <a:latin typeface="+mn-ea"/>
              </a:rPr>
              <a:t>Kincaid, D. (2017). https://</a:t>
            </a:r>
            <a:r>
              <a:rPr lang="en-US" sz="1000" dirty="0" err="1">
                <a:latin typeface="+mn-ea"/>
              </a:rPr>
              <a:t>www.pbis.org</a:t>
            </a:r>
            <a:r>
              <a:rPr lang="en-US" sz="1000" dirty="0">
                <a:latin typeface="+mn-ea"/>
              </a:rPr>
              <a:t>/resource/346/person-centered-planning-presentation</a:t>
            </a:r>
          </a:p>
        </p:txBody>
      </p:sp>
      <p:sp>
        <p:nvSpPr>
          <p:cNvPr id="22" name="Line 54"/>
          <p:cNvSpPr>
            <a:spLocks noChangeShapeType="1"/>
          </p:cNvSpPr>
          <p:nvPr/>
        </p:nvSpPr>
        <p:spPr bwMode="auto">
          <a:xfrm flipH="1">
            <a:off x="8909649" y="2680255"/>
            <a:ext cx="457200" cy="228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1500" dirty="0">
              <a:latin typeface="+mn-ea"/>
            </a:endParaRPr>
          </a:p>
        </p:txBody>
      </p:sp>
      <p:sp>
        <p:nvSpPr>
          <p:cNvPr id="23" name="Line 54"/>
          <p:cNvSpPr>
            <a:spLocks noChangeShapeType="1"/>
          </p:cNvSpPr>
          <p:nvPr/>
        </p:nvSpPr>
        <p:spPr bwMode="auto">
          <a:xfrm flipH="1">
            <a:off x="8870134" y="3969929"/>
            <a:ext cx="457200" cy="228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1500" dirty="0">
              <a:latin typeface="+mn-ea"/>
            </a:endParaRPr>
          </a:p>
        </p:txBody>
      </p:sp>
      <p:sp>
        <p:nvSpPr>
          <p:cNvPr id="24" name="Line 58"/>
          <p:cNvSpPr>
            <a:spLocks noChangeShapeType="1"/>
          </p:cNvSpPr>
          <p:nvPr/>
        </p:nvSpPr>
        <p:spPr bwMode="auto">
          <a:xfrm>
            <a:off x="8810555" y="4630572"/>
            <a:ext cx="501467" cy="20005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1500" dirty="0">
              <a:latin typeface="+mn-ea"/>
            </a:endParaRPr>
          </a:p>
        </p:txBody>
      </p:sp>
    </p:spTree>
    <p:extLst>
      <p:ext uri="{BB962C8B-B14F-4D97-AF65-F5344CB8AC3E}">
        <p14:creationId xmlns:p14="http://schemas.microsoft.com/office/powerpoint/2010/main" val="8389032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8"/>
          <p:cNvSpPr>
            <a:spLocks noChangeArrowheads="1"/>
          </p:cNvSpPr>
          <p:nvPr/>
        </p:nvSpPr>
        <p:spPr bwMode="auto">
          <a:xfrm>
            <a:off x="152400" y="154856"/>
            <a:ext cx="11887200" cy="5725086"/>
          </a:xfrm>
          <a:prstGeom prst="rect">
            <a:avLst/>
          </a:prstGeom>
          <a:solidFill>
            <a:schemeClr val="bg1"/>
          </a:solidFill>
          <a:ln w="381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endParaRPr lang="en-US" altLang="en-US" sz="1500" dirty="0">
              <a:latin typeface="+mn-ea"/>
            </a:endParaRPr>
          </a:p>
        </p:txBody>
      </p:sp>
      <p:sp>
        <p:nvSpPr>
          <p:cNvPr id="3" name="Text Box 11"/>
          <p:cNvSpPr txBox="1">
            <a:spLocks noChangeArrowheads="1"/>
          </p:cNvSpPr>
          <p:nvPr/>
        </p:nvSpPr>
        <p:spPr bwMode="auto">
          <a:xfrm>
            <a:off x="3141799" y="465228"/>
            <a:ext cx="838200"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pPr>
            <a:r>
              <a:rPr lang="en-US" altLang="en-US" b="1" dirty="0">
                <a:latin typeface="+mn-ea"/>
              </a:rPr>
              <a:t>Born</a:t>
            </a:r>
            <a:r>
              <a:rPr lang="en-US" altLang="en-US" dirty="0">
                <a:latin typeface="+mn-ea"/>
              </a:rPr>
              <a:t>:</a:t>
            </a:r>
          </a:p>
        </p:txBody>
      </p:sp>
      <p:sp>
        <p:nvSpPr>
          <p:cNvPr id="4" name="Line 19"/>
          <p:cNvSpPr>
            <a:spLocks noChangeShapeType="1"/>
          </p:cNvSpPr>
          <p:nvPr/>
        </p:nvSpPr>
        <p:spPr bwMode="auto">
          <a:xfrm>
            <a:off x="3941899" y="706662"/>
            <a:ext cx="17526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dirty="0">
              <a:latin typeface="+mn-ea"/>
            </a:endParaRPr>
          </a:p>
        </p:txBody>
      </p:sp>
      <p:sp>
        <p:nvSpPr>
          <p:cNvPr id="5" name="Text Box 37"/>
          <p:cNvSpPr txBox="1">
            <a:spLocks noChangeArrowheads="1"/>
          </p:cNvSpPr>
          <p:nvPr/>
        </p:nvSpPr>
        <p:spPr bwMode="auto">
          <a:xfrm>
            <a:off x="5909104" y="4693950"/>
            <a:ext cx="1600200"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pPr>
            <a:r>
              <a:rPr lang="en-US" altLang="en-US" sz="2800" b="1" dirty="0">
                <a:latin typeface="+mn-ea"/>
              </a:rPr>
              <a:t>Today</a:t>
            </a:r>
          </a:p>
        </p:txBody>
      </p:sp>
      <p:sp>
        <p:nvSpPr>
          <p:cNvPr id="6" name="Text Box 38"/>
          <p:cNvSpPr txBox="1">
            <a:spLocks noChangeArrowheads="1"/>
          </p:cNvSpPr>
          <p:nvPr/>
        </p:nvSpPr>
        <p:spPr bwMode="auto">
          <a:xfrm>
            <a:off x="463345" y="1671195"/>
            <a:ext cx="2209800"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endParaRPr lang="en-US" altLang="en-US" dirty="0">
              <a:latin typeface="+mn-ea"/>
            </a:endParaRPr>
          </a:p>
        </p:txBody>
      </p:sp>
      <p:sp>
        <p:nvSpPr>
          <p:cNvPr id="7" name="Text Box 39"/>
          <p:cNvSpPr txBox="1">
            <a:spLocks noChangeArrowheads="1"/>
          </p:cNvSpPr>
          <p:nvPr/>
        </p:nvSpPr>
        <p:spPr bwMode="auto">
          <a:xfrm>
            <a:off x="418312" y="1882423"/>
            <a:ext cx="3967142" cy="30931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342900" indent="-342900">
              <a:spcBef>
                <a:spcPct val="50000"/>
              </a:spcBef>
              <a:buFont typeface="Arial" panose="020B0604020202020204" pitchFamily="34" charset="0"/>
              <a:buChar char="•"/>
            </a:pPr>
            <a:r>
              <a:rPr lang="ko-KR" altLang="en-US" sz="1500" dirty="0">
                <a:latin typeface="+mn-ea"/>
              </a:rPr>
              <a:t>삶에서 중요한 </a:t>
            </a:r>
            <a:r>
              <a:rPr lang="ko-KR" altLang="en-US" sz="1500">
                <a:latin typeface="+mn-ea"/>
              </a:rPr>
              <a:t>사건을 기록하세요</a:t>
            </a:r>
            <a:r>
              <a:rPr lang="en-US" altLang="ko-KR" sz="1500" dirty="0">
                <a:latin typeface="+mn-ea"/>
              </a:rPr>
              <a:t>.</a:t>
            </a:r>
          </a:p>
          <a:p>
            <a:pPr>
              <a:spcBef>
                <a:spcPct val="50000"/>
              </a:spcBef>
            </a:pPr>
            <a:r>
              <a:rPr lang="en-US" altLang="ko-KR" sz="1500" dirty="0">
                <a:latin typeface="+mn-ea"/>
              </a:rPr>
              <a:t>      _</a:t>
            </a:r>
            <a:r>
              <a:rPr lang="en-US" altLang="en-US" sz="1500" dirty="0">
                <a:latin typeface="+mn-ea"/>
              </a:rPr>
              <a:t>Write Down events That Are Important                                                                           </a:t>
            </a:r>
          </a:p>
          <a:p>
            <a:pPr>
              <a:spcBef>
                <a:spcPct val="50000"/>
              </a:spcBef>
            </a:pPr>
            <a:r>
              <a:rPr lang="en-US" altLang="en-US" sz="1500" dirty="0">
                <a:latin typeface="+mn-ea"/>
              </a:rPr>
              <a:t>      in the Person’s Life</a:t>
            </a:r>
          </a:p>
          <a:p>
            <a:pPr marL="342900" indent="-342900">
              <a:spcBef>
                <a:spcPct val="50000"/>
              </a:spcBef>
              <a:buFont typeface="Arial" panose="020B0604020202020204" pitchFamily="34" charset="0"/>
              <a:buChar char="•"/>
            </a:pPr>
            <a:r>
              <a:rPr lang="ko-KR" altLang="en-US" sz="1500" dirty="0">
                <a:latin typeface="+mn-ea"/>
              </a:rPr>
              <a:t>긍정적인 사건에 옆에 </a:t>
            </a:r>
            <a:r>
              <a:rPr lang="en-US" altLang="ko-KR" sz="1500" dirty="0">
                <a:latin typeface="+mn-ea"/>
              </a:rPr>
              <a:t>“*”</a:t>
            </a:r>
            <a:r>
              <a:rPr lang="ko-KR" altLang="en-US" sz="1500" dirty="0">
                <a:latin typeface="+mn-ea"/>
              </a:rPr>
              <a:t>를 붙이세요</a:t>
            </a:r>
            <a:r>
              <a:rPr lang="en-US" altLang="ko-KR" sz="1500" dirty="0">
                <a:latin typeface="+mn-ea"/>
              </a:rPr>
              <a:t>.</a:t>
            </a:r>
          </a:p>
          <a:p>
            <a:pPr>
              <a:spcBef>
                <a:spcPct val="50000"/>
              </a:spcBef>
            </a:pPr>
            <a:r>
              <a:rPr lang="en-US" altLang="ko-KR" sz="1500" dirty="0">
                <a:latin typeface="+mn-ea"/>
              </a:rPr>
              <a:t>      _</a:t>
            </a:r>
            <a:r>
              <a:rPr lang="en-US" altLang="en-US" sz="1500" dirty="0">
                <a:latin typeface="+mn-ea"/>
              </a:rPr>
              <a:t>Put a “*” next to any positive events.</a:t>
            </a:r>
          </a:p>
          <a:p>
            <a:pPr marL="342900" indent="-342900">
              <a:spcBef>
                <a:spcPct val="50000"/>
              </a:spcBef>
              <a:buFont typeface="Arial" panose="020B0604020202020204" pitchFamily="34" charset="0"/>
              <a:buChar char="•"/>
            </a:pPr>
            <a:r>
              <a:rPr lang="ko-KR" altLang="en-US" sz="1500" dirty="0">
                <a:latin typeface="+mn-ea"/>
              </a:rPr>
              <a:t>부정적인 사건에 옆에 </a:t>
            </a:r>
            <a:r>
              <a:rPr lang="en-US" altLang="ko-KR" sz="1500" dirty="0">
                <a:latin typeface="+mn-ea"/>
              </a:rPr>
              <a:t>“-” </a:t>
            </a:r>
            <a:r>
              <a:rPr lang="ko-KR" altLang="en-US" sz="1500" dirty="0">
                <a:latin typeface="+mn-ea"/>
              </a:rPr>
              <a:t>를 붙이세요</a:t>
            </a:r>
            <a:r>
              <a:rPr lang="en-US" altLang="ko-KR" sz="1500" dirty="0">
                <a:latin typeface="+mn-ea"/>
              </a:rPr>
              <a:t>.</a:t>
            </a:r>
          </a:p>
          <a:p>
            <a:pPr>
              <a:spcBef>
                <a:spcPct val="50000"/>
              </a:spcBef>
            </a:pPr>
            <a:r>
              <a:rPr lang="en-US" altLang="ko-KR" sz="1500" dirty="0">
                <a:latin typeface="+mn-ea"/>
              </a:rPr>
              <a:t>      _</a:t>
            </a:r>
            <a:r>
              <a:rPr lang="en-US" altLang="en-US" sz="1500" dirty="0">
                <a:latin typeface="+mn-ea"/>
              </a:rPr>
              <a:t>Put a “-” next to any negative events.</a:t>
            </a:r>
          </a:p>
          <a:p>
            <a:pPr marL="342900" indent="-342900">
              <a:spcBef>
                <a:spcPct val="50000"/>
              </a:spcBef>
              <a:buFont typeface="Arial" panose="020B0604020202020204" pitchFamily="34" charset="0"/>
              <a:buChar char="•"/>
            </a:pPr>
            <a:r>
              <a:rPr lang="ko-KR" altLang="en-US" sz="1500" dirty="0">
                <a:latin typeface="+mn-ea"/>
              </a:rPr>
              <a:t>필요한 경우 다른 페이지를 사용하세요</a:t>
            </a:r>
            <a:r>
              <a:rPr lang="en-US" altLang="ko-KR" sz="1500" dirty="0">
                <a:latin typeface="+mn-ea"/>
              </a:rPr>
              <a:t>.</a:t>
            </a:r>
          </a:p>
          <a:p>
            <a:pPr>
              <a:spcBef>
                <a:spcPct val="50000"/>
              </a:spcBef>
            </a:pPr>
            <a:r>
              <a:rPr lang="en-US" altLang="ko-KR" sz="1500" dirty="0">
                <a:latin typeface="+mn-ea"/>
              </a:rPr>
              <a:t>      _</a:t>
            </a:r>
            <a:r>
              <a:rPr lang="en-US" altLang="en-US" sz="1500" dirty="0">
                <a:latin typeface="+mn-ea"/>
              </a:rPr>
              <a:t>Use another page if needed.</a:t>
            </a:r>
          </a:p>
        </p:txBody>
      </p:sp>
      <p:sp>
        <p:nvSpPr>
          <p:cNvPr id="8" name="Rectangle 44"/>
          <p:cNvSpPr>
            <a:spLocks noChangeArrowheads="1"/>
          </p:cNvSpPr>
          <p:nvPr/>
        </p:nvSpPr>
        <p:spPr bwMode="auto">
          <a:xfrm>
            <a:off x="8981976" y="3975689"/>
            <a:ext cx="2913299" cy="533400"/>
          </a:xfrm>
          <a:prstGeom prst="rect">
            <a:avLst/>
          </a:prstGeom>
          <a:solidFill>
            <a:schemeClr val="accent1">
              <a:lumMod val="20000"/>
              <a:lumOff val="80000"/>
            </a:schemeClr>
          </a:solidFill>
          <a:ln w="9525">
            <a:solidFill>
              <a:schemeClr val="tx1"/>
            </a:solidFill>
            <a:miter lim="800000"/>
            <a:headEnd/>
            <a:tailEnd/>
          </a:ln>
          <a:effectLst/>
        </p:spPr>
        <p:txBody>
          <a:bodyPr wrap="none" anchor="ctr"/>
          <a:lstStyle/>
          <a:p>
            <a:r>
              <a:rPr lang="en-US" sz="1500" dirty="0">
                <a:latin typeface="+mn-ea"/>
              </a:rPr>
              <a:t>16</a:t>
            </a:r>
            <a:r>
              <a:rPr lang="ko-KR" altLang="en-US" sz="1500" dirty="0">
                <a:latin typeface="+mn-ea"/>
              </a:rPr>
              <a:t>년에 캔자스로 이사</a:t>
            </a:r>
            <a:endParaRPr lang="en-US" altLang="ko-KR" sz="1500" dirty="0">
              <a:latin typeface="+mn-ea"/>
            </a:endParaRPr>
          </a:p>
          <a:p>
            <a:r>
              <a:rPr lang="en-US" sz="1500" dirty="0">
                <a:latin typeface="+mn-ea"/>
              </a:rPr>
              <a:t>_Moved to Kansas For 16 Years</a:t>
            </a:r>
          </a:p>
        </p:txBody>
      </p:sp>
      <p:sp>
        <p:nvSpPr>
          <p:cNvPr id="9" name="Rectangle 47"/>
          <p:cNvSpPr>
            <a:spLocks noChangeArrowheads="1"/>
          </p:cNvSpPr>
          <p:nvPr/>
        </p:nvSpPr>
        <p:spPr bwMode="auto">
          <a:xfrm>
            <a:off x="4960419" y="3139880"/>
            <a:ext cx="3369544" cy="971991"/>
          </a:xfrm>
          <a:prstGeom prst="rect">
            <a:avLst/>
          </a:prstGeom>
          <a:solidFill>
            <a:schemeClr val="accent1">
              <a:lumMod val="20000"/>
              <a:lumOff val="80000"/>
            </a:schemeClr>
          </a:solidFill>
          <a:ln w="9525">
            <a:solidFill>
              <a:schemeClr val="tx1"/>
            </a:solidFill>
            <a:miter lim="800000"/>
            <a:headEnd/>
            <a:tailEnd/>
          </a:ln>
          <a:effectLst/>
        </p:spPr>
        <p:txBody>
          <a:bodyPr wrap="none" anchor="ctr"/>
          <a:lstStyle/>
          <a:p>
            <a:pPr algn="ctr"/>
            <a:r>
              <a:rPr lang="ko-KR" altLang="en-US" sz="1500" dirty="0">
                <a:latin typeface="+mn-ea"/>
              </a:rPr>
              <a:t>영국에서 살고 </a:t>
            </a:r>
            <a:r>
              <a:rPr lang="ko-KR" altLang="en-US" sz="1500" dirty="0" err="1">
                <a:latin typeface="+mn-ea"/>
              </a:rPr>
              <a:t>오리건에서</a:t>
            </a:r>
            <a:endParaRPr lang="en-US" altLang="ko-KR" sz="1500" dirty="0">
              <a:latin typeface="+mn-ea"/>
            </a:endParaRPr>
          </a:p>
          <a:p>
            <a:pPr algn="ctr"/>
            <a:r>
              <a:rPr lang="ko-KR" altLang="en-US" sz="1500" dirty="0">
                <a:latin typeface="+mn-ea"/>
              </a:rPr>
              <a:t>박사학위 수여</a:t>
            </a:r>
            <a:endParaRPr lang="en-US" altLang="ko-KR" sz="1500" dirty="0">
              <a:latin typeface="+mn-ea"/>
            </a:endParaRPr>
          </a:p>
          <a:p>
            <a:pPr algn="ctr"/>
            <a:r>
              <a:rPr lang="en-US" sz="1500" dirty="0">
                <a:latin typeface="+mn-ea"/>
              </a:rPr>
              <a:t>_Lived in United Kingdom, Doctoral</a:t>
            </a:r>
          </a:p>
          <a:p>
            <a:pPr algn="ctr"/>
            <a:r>
              <a:rPr lang="en-US" sz="1500" dirty="0">
                <a:latin typeface="+mn-ea"/>
              </a:rPr>
              <a:t>Degree in Oregon</a:t>
            </a:r>
          </a:p>
        </p:txBody>
      </p:sp>
      <p:sp>
        <p:nvSpPr>
          <p:cNvPr id="10" name="Rectangle 48"/>
          <p:cNvSpPr>
            <a:spLocks noChangeArrowheads="1"/>
          </p:cNvSpPr>
          <p:nvPr/>
        </p:nvSpPr>
        <p:spPr bwMode="auto">
          <a:xfrm>
            <a:off x="8969036" y="1404999"/>
            <a:ext cx="2926239" cy="725814"/>
          </a:xfrm>
          <a:prstGeom prst="rect">
            <a:avLst/>
          </a:prstGeom>
          <a:solidFill>
            <a:schemeClr val="accent1">
              <a:lumMod val="20000"/>
              <a:lumOff val="80000"/>
            </a:schemeClr>
          </a:solidFill>
          <a:ln w="9525">
            <a:solidFill>
              <a:schemeClr val="tx1"/>
            </a:solidFill>
            <a:miter lim="800000"/>
            <a:headEnd/>
            <a:tailEnd/>
          </a:ln>
          <a:effectLst/>
        </p:spPr>
        <p:txBody>
          <a:bodyPr wrap="none" anchor="ctr"/>
          <a:lstStyle/>
          <a:p>
            <a:r>
              <a:rPr lang="ko-KR" altLang="en-US" sz="1500" dirty="0">
                <a:latin typeface="+mn-ea"/>
              </a:rPr>
              <a:t>고등학교 재학</a:t>
            </a:r>
            <a:r>
              <a:rPr lang="en-US" altLang="ko-KR" sz="1500" dirty="0">
                <a:latin typeface="+mn-ea"/>
              </a:rPr>
              <a:t> </a:t>
            </a:r>
            <a:r>
              <a:rPr lang="ko-KR" altLang="en-US" sz="1500" dirty="0">
                <a:latin typeface="+mn-ea"/>
              </a:rPr>
              <a:t>중 부모님 이혼</a:t>
            </a:r>
            <a:endParaRPr lang="en-US" altLang="ko-KR" sz="1500" dirty="0">
              <a:latin typeface="+mn-ea"/>
            </a:endParaRPr>
          </a:p>
          <a:p>
            <a:r>
              <a:rPr lang="en-US" sz="1500" dirty="0">
                <a:latin typeface="+mn-ea"/>
              </a:rPr>
              <a:t>_Parents Divorce While</a:t>
            </a:r>
          </a:p>
          <a:p>
            <a:r>
              <a:rPr lang="en-US" sz="1500" dirty="0">
                <a:latin typeface="+mn-ea"/>
              </a:rPr>
              <a:t>  in High School</a:t>
            </a:r>
          </a:p>
        </p:txBody>
      </p:sp>
      <p:sp>
        <p:nvSpPr>
          <p:cNvPr id="11" name="Rectangle 49"/>
          <p:cNvSpPr>
            <a:spLocks noChangeArrowheads="1"/>
          </p:cNvSpPr>
          <p:nvPr/>
        </p:nvSpPr>
        <p:spPr bwMode="auto">
          <a:xfrm>
            <a:off x="4953000" y="834560"/>
            <a:ext cx="3379254" cy="574980"/>
          </a:xfrm>
          <a:prstGeom prst="rect">
            <a:avLst/>
          </a:prstGeom>
          <a:solidFill>
            <a:schemeClr val="accent1">
              <a:lumMod val="20000"/>
              <a:lumOff val="80000"/>
            </a:schemeClr>
          </a:solidFill>
          <a:ln w="9525">
            <a:solidFill>
              <a:schemeClr val="tx1"/>
            </a:solidFill>
            <a:miter lim="800000"/>
            <a:headEnd/>
            <a:tailEnd/>
          </a:ln>
          <a:effectLst/>
        </p:spPr>
        <p:txBody>
          <a:bodyPr wrap="none" anchor="ctr"/>
          <a:lstStyle/>
          <a:p>
            <a:pPr algn="ctr"/>
            <a:r>
              <a:rPr lang="ko-KR" altLang="en-US" sz="1500" dirty="0" err="1">
                <a:latin typeface="+mn-ea"/>
              </a:rPr>
              <a:t>일리노이에서</a:t>
            </a:r>
            <a:r>
              <a:rPr lang="ko-KR" altLang="en-US" sz="1500" dirty="0">
                <a:latin typeface="+mn-ea"/>
              </a:rPr>
              <a:t> 어렸을 때 세 번 이사</a:t>
            </a:r>
            <a:endParaRPr lang="en-US" altLang="ko-KR" sz="1500" dirty="0">
              <a:latin typeface="+mn-ea"/>
            </a:endParaRPr>
          </a:p>
          <a:p>
            <a:pPr algn="ctr"/>
            <a:r>
              <a:rPr lang="en-US" sz="1500" dirty="0">
                <a:latin typeface="+mn-ea"/>
              </a:rPr>
              <a:t>_Moved 3 Times When Young in Illinois</a:t>
            </a:r>
          </a:p>
        </p:txBody>
      </p:sp>
      <p:sp>
        <p:nvSpPr>
          <p:cNvPr id="12" name="Rectangle 50"/>
          <p:cNvSpPr>
            <a:spLocks noChangeArrowheads="1"/>
          </p:cNvSpPr>
          <p:nvPr/>
        </p:nvSpPr>
        <p:spPr bwMode="auto">
          <a:xfrm>
            <a:off x="4964194" y="2007033"/>
            <a:ext cx="3368060" cy="535354"/>
          </a:xfrm>
          <a:prstGeom prst="rect">
            <a:avLst/>
          </a:prstGeom>
          <a:solidFill>
            <a:schemeClr val="accent1">
              <a:lumMod val="20000"/>
              <a:lumOff val="80000"/>
            </a:schemeClr>
          </a:solidFill>
          <a:ln w="9525">
            <a:solidFill>
              <a:schemeClr val="tx1"/>
            </a:solidFill>
            <a:miter lim="800000"/>
            <a:headEnd/>
            <a:tailEnd/>
          </a:ln>
          <a:effectLst/>
        </p:spPr>
        <p:txBody>
          <a:bodyPr wrap="none" anchor="ctr"/>
          <a:lstStyle/>
          <a:p>
            <a:r>
              <a:rPr lang="ko-KR" altLang="en-US" sz="1500" dirty="0">
                <a:latin typeface="+mn-ea"/>
              </a:rPr>
              <a:t>자동차 사고로 인한 머리 부상</a:t>
            </a:r>
            <a:endParaRPr lang="en-US" altLang="ko-KR" sz="1500" dirty="0">
              <a:latin typeface="+mn-ea"/>
            </a:endParaRPr>
          </a:p>
          <a:p>
            <a:r>
              <a:rPr lang="en-US" sz="1500" dirty="0">
                <a:latin typeface="+mn-ea"/>
              </a:rPr>
              <a:t>_Car Accident Head Injury</a:t>
            </a:r>
          </a:p>
        </p:txBody>
      </p:sp>
      <p:sp>
        <p:nvSpPr>
          <p:cNvPr id="13" name="Rectangle 51"/>
          <p:cNvSpPr>
            <a:spLocks noChangeArrowheads="1"/>
          </p:cNvSpPr>
          <p:nvPr/>
        </p:nvSpPr>
        <p:spPr bwMode="auto">
          <a:xfrm>
            <a:off x="8978795" y="280071"/>
            <a:ext cx="2916480" cy="759597"/>
          </a:xfrm>
          <a:prstGeom prst="rect">
            <a:avLst/>
          </a:prstGeom>
          <a:solidFill>
            <a:schemeClr val="accent1">
              <a:lumMod val="20000"/>
              <a:lumOff val="80000"/>
            </a:schemeClr>
          </a:solidFill>
          <a:ln w="9525">
            <a:solidFill>
              <a:schemeClr val="tx1"/>
            </a:solidFill>
            <a:miter lim="800000"/>
            <a:headEnd/>
            <a:tailEnd/>
          </a:ln>
          <a:effectLst/>
        </p:spPr>
        <p:txBody>
          <a:bodyPr wrap="none" anchor="ctr"/>
          <a:lstStyle/>
          <a:p>
            <a:pPr algn="ctr"/>
            <a:r>
              <a:rPr lang="ko-KR" altLang="en-US" sz="1500" dirty="0">
                <a:latin typeface="+mn-ea"/>
              </a:rPr>
              <a:t>시카고에 있는 </a:t>
            </a:r>
            <a:r>
              <a:rPr lang="ko-KR" altLang="en-US" sz="1500" dirty="0" err="1">
                <a:latin typeface="+mn-ea"/>
              </a:rPr>
              <a:t>블리자드에서</a:t>
            </a:r>
            <a:endParaRPr lang="en-US" altLang="ko-KR" sz="1500" dirty="0">
              <a:latin typeface="+mn-ea"/>
            </a:endParaRPr>
          </a:p>
          <a:p>
            <a:pPr algn="ctr"/>
            <a:r>
              <a:rPr lang="ko-KR" altLang="en-US" sz="1500" dirty="0">
                <a:latin typeface="+mn-ea"/>
              </a:rPr>
              <a:t>태어남</a:t>
            </a:r>
            <a:endParaRPr lang="en-US" altLang="ko-KR" sz="1500" dirty="0">
              <a:latin typeface="+mn-ea"/>
            </a:endParaRPr>
          </a:p>
          <a:p>
            <a:pPr algn="ctr"/>
            <a:r>
              <a:rPr lang="en-US" sz="1500" dirty="0">
                <a:latin typeface="+mn-ea"/>
              </a:rPr>
              <a:t>_Born in a Blizzard  in Chicago</a:t>
            </a:r>
          </a:p>
        </p:txBody>
      </p:sp>
      <p:sp>
        <p:nvSpPr>
          <p:cNvPr id="14" name="Rectangle 52"/>
          <p:cNvSpPr>
            <a:spLocks noChangeArrowheads="1"/>
          </p:cNvSpPr>
          <p:nvPr/>
        </p:nvSpPr>
        <p:spPr bwMode="auto">
          <a:xfrm>
            <a:off x="8977773" y="2475315"/>
            <a:ext cx="2917502" cy="952288"/>
          </a:xfrm>
          <a:prstGeom prst="rect">
            <a:avLst/>
          </a:prstGeom>
          <a:solidFill>
            <a:schemeClr val="accent1">
              <a:lumMod val="20000"/>
              <a:lumOff val="80000"/>
            </a:schemeClr>
          </a:solidFill>
          <a:ln w="9525">
            <a:solidFill>
              <a:schemeClr val="tx1"/>
            </a:solidFill>
            <a:miter lim="800000"/>
            <a:headEnd/>
            <a:tailEnd/>
          </a:ln>
          <a:effectLst/>
        </p:spPr>
        <p:txBody>
          <a:bodyPr wrap="none" anchor="ctr"/>
          <a:lstStyle/>
          <a:p>
            <a:pPr algn="ctr"/>
            <a:r>
              <a:rPr lang="ko-KR" altLang="en-US" sz="1500" dirty="0">
                <a:latin typeface="+mn-ea"/>
              </a:rPr>
              <a:t>신장 엑스레이 촬영 중</a:t>
            </a:r>
            <a:endParaRPr lang="en-US" altLang="ko-KR" sz="1500" dirty="0">
              <a:latin typeface="+mn-ea"/>
            </a:endParaRPr>
          </a:p>
          <a:p>
            <a:pPr algn="ctr"/>
            <a:r>
              <a:rPr lang="ko-KR" altLang="en-US" sz="1500" dirty="0">
                <a:latin typeface="+mn-ea"/>
              </a:rPr>
              <a:t>심한 알레르기 반응</a:t>
            </a:r>
            <a:endParaRPr lang="en-US" altLang="ko-KR" sz="1500" dirty="0">
              <a:latin typeface="+mn-ea"/>
            </a:endParaRPr>
          </a:p>
          <a:p>
            <a:pPr algn="ctr"/>
            <a:r>
              <a:rPr lang="en-US" sz="1500" dirty="0">
                <a:latin typeface="+mn-ea"/>
              </a:rPr>
              <a:t>_Severe Allergic Response During </a:t>
            </a:r>
          </a:p>
          <a:p>
            <a:pPr algn="ctr"/>
            <a:r>
              <a:rPr lang="en-US" sz="1500" dirty="0">
                <a:latin typeface="+mn-ea"/>
              </a:rPr>
              <a:t>Kidney X-rays</a:t>
            </a:r>
          </a:p>
        </p:txBody>
      </p:sp>
      <p:sp>
        <p:nvSpPr>
          <p:cNvPr id="15" name="Line 54"/>
          <p:cNvSpPr>
            <a:spLocks noChangeShapeType="1"/>
          </p:cNvSpPr>
          <p:nvPr/>
        </p:nvSpPr>
        <p:spPr bwMode="auto">
          <a:xfrm flipH="1">
            <a:off x="8418871" y="618372"/>
            <a:ext cx="457200" cy="228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dirty="0">
              <a:latin typeface="+mn-ea"/>
            </a:endParaRPr>
          </a:p>
        </p:txBody>
      </p:sp>
      <p:sp>
        <p:nvSpPr>
          <p:cNvPr id="16" name="Line 55"/>
          <p:cNvSpPr>
            <a:spLocks noChangeShapeType="1"/>
          </p:cNvSpPr>
          <p:nvPr/>
        </p:nvSpPr>
        <p:spPr bwMode="auto">
          <a:xfrm>
            <a:off x="8401014" y="1425359"/>
            <a:ext cx="457200" cy="1038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dirty="0">
              <a:latin typeface="+mn-ea"/>
            </a:endParaRPr>
          </a:p>
        </p:txBody>
      </p:sp>
      <p:sp>
        <p:nvSpPr>
          <p:cNvPr id="17" name="Line 61"/>
          <p:cNvSpPr>
            <a:spLocks noChangeShapeType="1"/>
          </p:cNvSpPr>
          <p:nvPr/>
        </p:nvSpPr>
        <p:spPr bwMode="auto">
          <a:xfrm flipH="1">
            <a:off x="7474508" y="4464038"/>
            <a:ext cx="1408471" cy="42805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dirty="0">
              <a:latin typeface="+mn-ea"/>
            </a:endParaRPr>
          </a:p>
        </p:txBody>
      </p:sp>
      <p:sp>
        <p:nvSpPr>
          <p:cNvPr id="18" name="TextBox 17"/>
          <p:cNvSpPr txBox="1"/>
          <p:nvPr/>
        </p:nvSpPr>
        <p:spPr>
          <a:xfrm>
            <a:off x="201736" y="225617"/>
            <a:ext cx="2820003" cy="630942"/>
          </a:xfrm>
          <a:prstGeom prst="rect">
            <a:avLst/>
          </a:prstGeom>
          <a:noFill/>
        </p:spPr>
        <p:txBody>
          <a:bodyPr wrap="none" rtlCol="0">
            <a:spAutoFit/>
          </a:bodyPr>
          <a:lstStyle/>
          <a:p>
            <a:r>
              <a:rPr lang="ko-KR" altLang="en-US" sz="3500" b="1" dirty="0">
                <a:latin typeface="+mn-ea"/>
              </a:rPr>
              <a:t>역사</a:t>
            </a:r>
            <a:r>
              <a:rPr lang="en-US" altLang="ko-KR" sz="3500" b="1" dirty="0">
                <a:latin typeface="+mn-ea"/>
              </a:rPr>
              <a:t>_</a:t>
            </a:r>
            <a:r>
              <a:rPr lang="en-US" sz="3500" b="1" dirty="0">
                <a:latin typeface="+mn-ea"/>
              </a:rPr>
              <a:t>History</a:t>
            </a:r>
          </a:p>
        </p:txBody>
      </p:sp>
      <p:sp>
        <p:nvSpPr>
          <p:cNvPr id="19" name="TextBox 18"/>
          <p:cNvSpPr txBox="1"/>
          <p:nvPr/>
        </p:nvSpPr>
        <p:spPr>
          <a:xfrm>
            <a:off x="3941899" y="277046"/>
            <a:ext cx="1967205" cy="369332"/>
          </a:xfrm>
          <a:prstGeom prst="rect">
            <a:avLst/>
          </a:prstGeom>
          <a:noFill/>
        </p:spPr>
        <p:txBody>
          <a:bodyPr wrap="none" rtlCol="0">
            <a:spAutoFit/>
          </a:bodyPr>
          <a:lstStyle/>
          <a:p>
            <a:r>
              <a:rPr lang="en-US" dirty="0">
                <a:latin typeface="+mn-ea"/>
              </a:rPr>
              <a:t>January 28, 1967</a:t>
            </a:r>
          </a:p>
        </p:txBody>
      </p:sp>
      <p:sp>
        <p:nvSpPr>
          <p:cNvPr id="20" name="Rectangle 2"/>
          <p:cNvSpPr/>
          <p:nvPr/>
        </p:nvSpPr>
        <p:spPr>
          <a:xfrm>
            <a:off x="201736" y="6414845"/>
            <a:ext cx="9174020" cy="646331"/>
          </a:xfrm>
          <a:prstGeom prst="rect">
            <a:avLst/>
          </a:prstGeom>
        </p:spPr>
        <p:txBody>
          <a:bodyPr wrap="square">
            <a:spAutoFit/>
          </a:bodyPr>
          <a:lstStyle/>
          <a:p>
            <a:r>
              <a:rPr lang="en-US" dirty="0">
                <a:latin typeface="+mn-ea"/>
              </a:rPr>
              <a:t>Kincaid, D. (2017). https://</a:t>
            </a:r>
            <a:r>
              <a:rPr lang="en-US" dirty="0" err="1">
                <a:latin typeface="+mn-ea"/>
              </a:rPr>
              <a:t>www.pbis.org</a:t>
            </a:r>
            <a:r>
              <a:rPr lang="en-US" dirty="0">
                <a:latin typeface="+mn-ea"/>
              </a:rPr>
              <a:t>/resource/346/person-centered-planning-presentation</a:t>
            </a:r>
          </a:p>
        </p:txBody>
      </p:sp>
      <p:sp>
        <p:nvSpPr>
          <p:cNvPr id="21" name="Line 54"/>
          <p:cNvSpPr>
            <a:spLocks noChangeShapeType="1"/>
          </p:cNvSpPr>
          <p:nvPr/>
        </p:nvSpPr>
        <p:spPr bwMode="auto">
          <a:xfrm flipH="1">
            <a:off x="8418871" y="1892733"/>
            <a:ext cx="457200" cy="228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dirty="0">
              <a:latin typeface="+mn-ea"/>
            </a:endParaRPr>
          </a:p>
        </p:txBody>
      </p:sp>
      <p:sp>
        <p:nvSpPr>
          <p:cNvPr id="22" name="Line 55"/>
          <p:cNvSpPr>
            <a:spLocks noChangeShapeType="1"/>
          </p:cNvSpPr>
          <p:nvPr/>
        </p:nvSpPr>
        <p:spPr bwMode="auto">
          <a:xfrm>
            <a:off x="8401014" y="2426750"/>
            <a:ext cx="457200" cy="14820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dirty="0">
              <a:latin typeface="+mn-ea"/>
            </a:endParaRPr>
          </a:p>
        </p:txBody>
      </p:sp>
      <p:sp>
        <p:nvSpPr>
          <p:cNvPr id="23" name="Line 54"/>
          <p:cNvSpPr>
            <a:spLocks noChangeShapeType="1"/>
          </p:cNvSpPr>
          <p:nvPr/>
        </p:nvSpPr>
        <p:spPr bwMode="auto">
          <a:xfrm flipH="1">
            <a:off x="8425779" y="3165980"/>
            <a:ext cx="457200" cy="228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dirty="0">
              <a:latin typeface="+mn-ea"/>
            </a:endParaRPr>
          </a:p>
        </p:txBody>
      </p:sp>
      <p:sp>
        <p:nvSpPr>
          <p:cNvPr id="24" name="Line 55"/>
          <p:cNvSpPr>
            <a:spLocks noChangeShapeType="1"/>
          </p:cNvSpPr>
          <p:nvPr/>
        </p:nvSpPr>
        <p:spPr bwMode="auto">
          <a:xfrm>
            <a:off x="8401014" y="3972359"/>
            <a:ext cx="457200" cy="1038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dirty="0">
              <a:latin typeface="+mn-ea"/>
            </a:endParaRPr>
          </a:p>
        </p:txBody>
      </p:sp>
      <p:sp>
        <p:nvSpPr>
          <p:cNvPr id="25" name="직사각형 24"/>
          <p:cNvSpPr/>
          <p:nvPr/>
        </p:nvSpPr>
        <p:spPr>
          <a:xfrm>
            <a:off x="418313" y="1749690"/>
            <a:ext cx="3967142" cy="3417191"/>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mn-ea"/>
            </a:endParaRPr>
          </a:p>
        </p:txBody>
      </p:sp>
    </p:spTree>
    <p:extLst>
      <p:ext uri="{BB962C8B-B14F-4D97-AF65-F5344CB8AC3E}">
        <p14:creationId xmlns:p14="http://schemas.microsoft.com/office/powerpoint/2010/main" val="444801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latin typeface="+mn-ea"/>
              <a:ea typeface="+mn-ea"/>
            </a:endParaRPr>
          </a:p>
        </p:txBody>
      </p:sp>
      <p:sp>
        <p:nvSpPr>
          <p:cNvPr id="3" name="Rectangle 13"/>
          <p:cNvSpPr>
            <a:spLocks noChangeArrowheads="1"/>
          </p:cNvSpPr>
          <p:nvPr/>
        </p:nvSpPr>
        <p:spPr bwMode="auto">
          <a:xfrm>
            <a:off x="-2570" y="-9832"/>
            <a:ext cx="12194570" cy="6258232"/>
          </a:xfrm>
          <a:prstGeom prst="rect">
            <a:avLst/>
          </a:prstGeom>
          <a:solidFill>
            <a:srgbClr val="996600"/>
          </a:solidFill>
          <a:ln w="9525">
            <a:solidFill>
              <a:srgbClr val="996600"/>
            </a:solidFill>
            <a:miter lim="800000"/>
            <a:headEnd/>
            <a:tailEnd/>
          </a:ln>
          <a:effectLst/>
        </p:spPr>
        <p:txBody>
          <a:bodyPr wrap="none" anchor="ctr"/>
          <a:lstStyle/>
          <a:p>
            <a:endParaRPr lang="en-US" dirty="0"/>
          </a:p>
        </p:txBody>
      </p:sp>
      <p:sp>
        <p:nvSpPr>
          <p:cNvPr id="4" name="Rectangle 14"/>
          <p:cNvSpPr>
            <a:spLocks noChangeArrowheads="1"/>
          </p:cNvSpPr>
          <p:nvPr/>
        </p:nvSpPr>
        <p:spPr bwMode="auto">
          <a:xfrm>
            <a:off x="206477" y="117849"/>
            <a:ext cx="11828207" cy="5919204"/>
          </a:xfrm>
          <a:prstGeom prst="rect">
            <a:avLst/>
          </a:prstGeom>
          <a:solidFill>
            <a:schemeClr val="bg1"/>
          </a:solidFill>
          <a:ln w="9525">
            <a:solidFill>
              <a:schemeClr val="accent2"/>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dirty="0">
              <a:latin typeface="+mn-ea"/>
            </a:endParaRPr>
          </a:p>
        </p:txBody>
      </p:sp>
      <p:sp>
        <p:nvSpPr>
          <p:cNvPr id="5" name="Text Box 16"/>
          <p:cNvSpPr txBox="1">
            <a:spLocks noChangeArrowheads="1"/>
          </p:cNvSpPr>
          <p:nvPr/>
        </p:nvSpPr>
        <p:spPr bwMode="auto">
          <a:xfrm>
            <a:off x="5806423" y="311233"/>
            <a:ext cx="2209800" cy="323165"/>
          </a:xfrm>
          <a:prstGeom prst="rect">
            <a:avLst/>
          </a:prstGeom>
          <a:solidFill>
            <a:srgbClr val="FFEAC1"/>
          </a:solidFill>
          <a:ln>
            <a:noFill/>
          </a:ln>
          <a:effectLst/>
        </p:spPr>
        <p:txBody>
          <a:bodyPr>
            <a:spAutoFit/>
          </a:bodyPr>
          <a:lstStyle/>
          <a:p>
            <a:pPr algn="ctr">
              <a:spcBef>
                <a:spcPct val="50000"/>
              </a:spcBef>
            </a:pPr>
            <a:r>
              <a:rPr lang="ko-KR" altLang="en-US" sz="1500" dirty="0">
                <a:latin typeface="+mn-ea"/>
              </a:rPr>
              <a:t>희망</a:t>
            </a:r>
            <a:r>
              <a:rPr lang="en-US" altLang="ko-KR" sz="1500" dirty="0">
                <a:latin typeface="+mn-ea"/>
              </a:rPr>
              <a:t>_</a:t>
            </a:r>
            <a:r>
              <a:rPr lang="en-US" altLang="en-US" sz="1500" dirty="0">
                <a:latin typeface="+mn-ea"/>
              </a:rPr>
              <a:t>Hopes</a:t>
            </a:r>
          </a:p>
        </p:txBody>
      </p:sp>
      <p:sp>
        <p:nvSpPr>
          <p:cNvPr id="6" name="Text Box 17"/>
          <p:cNvSpPr txBox="1">
            <a:spLocks noChangeArrowheads="1"/>
          </p:cNvSpPr>
          <p:nvPr/>
        </p:nvSpPr>
        <p:spPr bwMode="auto">
          <a:xfrm>
            <a:off x="9647902" y="3160713"/>
            <a:ext cx="2209800" cy="323165"/>
          </a:xfrm>
          <a:prstGeom prst="rect">
            <a:avLst/>
          </a:prstGeom>
          <a:solidFill>
            <a:srgbClr val="FFEAC1"/>
          </a:solidFill>
          <a:ln>
            <a:noFill/>
          </a:ln>
          <a:effectLst/>
        </p:spPr>
        <p:txBody>
          <a:bodyPr>
            <a:spAutoFit/>
          </a:bodyPr>
          <a:lstStyle/>
          <a:p>
            <a:pPr algn="ctr">
              <a:spcBef>
                <a:spcPct val="50000"/>
              </a:spcBef>
            </a:pPr>
            <a:r>
              <a:rPr lang="ko-KR" altLang="en-US" sz="1500" dirty="0">
                <a:latin typeface="+mn-ea"/>
              </a:rPr>
              <a:t>두려움</a:t>
            </a:r>
            <a:r>
              <a:rPr lang="en-US" altLang="ko-KR" sz="1500" dirty="0">
                <a:latin typeface="+mn-ea"/>
              </a:rPr>
              <a:t>_</a:t>
            </a:r>
            <a:r>
              <a:rPr lang="en-US" altLang="en-US" sz="1500" dirty="0">
                <a:latin typeface="+mn-ea"/>
              </a:rPr>
              <a:t>Fears</a:t>
            </a:r>
          </a:p>
        </p:txBody>
      </p:sp>
      <p:sp>
        <p:nvSpPr>
          <p:cNvPr id="7" name="Rectangle 18"/>
          <p:cNvSpPr>
            <a:spLocks noChangeArrowheads="1"/>
          </p:cNvSpPr>
          <p:nvPr/>
        </p:nvSpPr>
        <p:spPr bwMode="auto">
          <a:xfrm>
            <a:off x="5806423" y="304800"/>
            <a:ext cx="6051279" cy="2649792"/>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dirty="0">
              <a:latin typeface="+mn-ea"/>
            </a:endParaRPr>
          </a:p>
        </p:txBody>
      </p:sp>
      <p:sp>
        <p:nvSpPr>
          <p:cNvPr id="8" name="Rectangle 19"/>
          <p:cNvSpPr>
            <a:spLocks noChangeArrowheads="1"/>
          </p:cNvSpPr>
          <p:nvPr/>
        </p:nvSpPr>
        <p:spPr bwMode="auto">
          <a:xfrm>
            <a:off x="5805059" y="3124200"/>
            <a:ext cx="6052643" cy="2514600"/>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dirty="0">
              <a:latin typeface="+mn-ea"/>
            </a:endParaRPr>
          </a:p>
        </p:txBody>
      </p:sp>
      <p:sp>
        <p:nvSpPr>
          <p:cNvPr id="9" name="Rectangle 21"/>
          <p:cNvSpPr>
            <a:spLocks noChangeArrowheads="1"/>
          </p:cNvSpPr>
          <p:nvPr/>
        </p:nvSpPr>
        <p:spPr bwMode="auto">
          <a:xfrm>
            <a:off x="376084" y="300041"/>
            <a:ext cx="4210664" cy="5338759"/>
          </a:xfrm>
          <a:prstGeom prst="rect">
            <a:avLst/>
          </a:prstGeom>
          <a:noFill/>
          <a:ln w="76200">
            <a:solidFill>
              <a:srgbClr val="00206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dirty="0">
              <a:latin typeface="+mn-ea"/>
            </a:endParaRPr>
          </a:p>
        </p:txBody>
      </p:sp>
      <p:sp>
        <p:nvSpPr>
          <p:cNvPr id="10" name="TextBox 9"/>
          <p:cNvSpPr txBox="1"/>
          <p:nvPr/>
        </p:nvSpPr>
        <p:spPr>
          <a:xfrm>
            <a:off x="6013723" y="731040"/>
            <a:ext cx="5407378" cy="1015663"/>
          </a:xfrm>
          <a:prstGeom prst="rect">
            <a:avLst/>
          </a:prstGeom>
          <a:noFill/>
        </p:spPr>
        <p:txBody>
          <a:bodyPr wrap="none" rtlCol="0">
            <a:spAutoFit/>
          </a:bodyPr>
          <a:lstStyle/>
          <a:p>
            <a:pPr marL="285750" indent="-285750">
              <a:buFont typeface="Arial" panose="020B0604020202020204" pitchFamily="34" charset="0"/>
              <a:buChar char="•"/>
            </a:pPr>
            <a:r>
              <a:rPr lang="ko-KR" altLang="en-US" sz="1500" dirty="0">
                <a:latin typeface="+mn-ea"/>
              </a:rPr>
              <a:t>자기 분야에서 중요한 기여를 하기 위해 연구를 실행에</a:t>
            </a:r>
            <a:endParaRPr lang="en-US" altLang="ko-KR" sz="1500" dirty="0">
              <a:latin typeface="+mn-ea"/>
            </a:endParaRPr>
          </a:p>
          <a:p>
            <a:r>
              <a:rPr lang="ko-KR" altLang="en-US" sz="1500" dirty="0">
                <a:latin typeface="+mn-ea"/>
              </a:rPr>
              <a:t>    옮겨 성공하기</a:t>
            </a:r>
            <a:endParaRPr lang="en-US" altLang="ko-KR" sz="1500" dirty="0">
              <a:latin typeface="+mn-ea"/>
            </a:endParaRPr>
          </a:p>
          <a:p>
            <a:r>
              <a:rPr lang="en-US" sz="1500" dirty="0">
                <a:latin typeface="+mn-ea"/>
              </a:rPr>
              <a:t>   _To Make a Significant Contribution in my Field Translating </a:t>
            </a:r>
          </a:p>
          <a:p>
            <a:r>
              <a:rPr lang="en-US" sz="1500" dirty="0">
                <a:latin typeface="+mn-ea"/>
              </a:rPr>
              <a:t>     Research to Practice- Achieve Success</a:t>
            </a:r>
          </a:p>
        </p:txBody>
      </p:sp>
      <p:sp>
        <p:nvSpPr>
          <p:cNvPr id="11" name="TextBox 10"/>
          <p:cNvSpPr txBox="1"/>
          <p:nvPr/>
        </p:nvSpPr>
        <p:spPr>
          <a:xfrm>
            <a:off x="6013723" y="3642840"/>
            <a:ext cx="5567550" cy="784830"/>
          </a:xfrm>
          <a:prstGeom prst="rect">
            <a:avLst/>
          </a:prstGeom>
          <a:noFill/>
        </p:spPr>
        <p:txBody>
          <a:bodyPr wrap="none" rtlCol="0">
            <a:spAutoFit/>
          </a:bodyPr>
          <a:lstStyle/>
          <a:p>
            <a:pPr marL="285750" indent="-285750">
              <a:buFont typeface="Arial" panose="020B0604020202020204" pitchFamily="34" charset="0"/>
              <a:buChar char="•"/>
            </a:pPr>
            <a:r>
              <a:rPr lang="ko-KR" altLang="en-US" sz="1500" dirty="0">
                <a:latin typeface="+mn-ea"/>
              </a:rPr>
              <a:t>편두통과 두통이 심해져 더 이상 일을 하지 못할 거 같음</a:t>
            </a:r>
            <a:endParaRPr lang="en-US" altLang="ko-KR" sz="1500" dirty="0">
              <a:latin typeface="+mn-ea"/>
            </a:endParaRPr>
          </a:p>
          <a:p>
            <a:r>
              <a:rPr lang="en-US" sz="1500" dirty="0">
                <a:latin typeface="+mn-ea"/>
              </a:rPr>
              <a:t>    _That my Migraines and Headaches Will Become So Severe</a:t>
            </a:r>
          </a:p>
          <a:p>
            <a:r>
              <a:rPr lang="en-US" sz="1500" dirty="0">
                <a:latin typeface="+mn-ea"/>
              </a:rPr>
              <a:t>       I Can No Longer Work</a:t>
            </a:r>
          </a:p>
        </p:txBody>
      </p:sp>
      <p:sp>
        <p:nvSpPr>
          <p:cNvPr id="12" name="TextBox 11"/>
          <p:cNvSpPr txBox="1"/>
          <p:nvPr/>
        </p:nvSpPr>
        <p:spPr>
          <a:xfrm>
            <a:off x="6013723" y="1745196"/>
            <a:ext cx="5898346" cy="553998"/>
          </a:xfrm>
          <a:prstGeom prst="rect">
            <a:avLst/>
          </a:prstGeom>
          <a:noFill/>
        </p:spPr>
        <p:txBody>
          <a:bodyPr wrap="none" rtlCol="0">
            <a:spAutoFit/>
          </a:bodyPr>
          <a:lstStyle/>
          <a:p>
            <a:pPr marL="285750" indent="-285750">
              <a:buFont typeface="Arial" panose="020B0604020202020204" pitchFamily="34" charset="0"/>
              <a:buChar char="•"/>
            </a:pPr>
            <a:r>
              <a:rPr lang="ko-KR" altLang="en-US" sz="1500" dirty="0">
                <a:latin typeface="+mn-ea"/>
              </a:rPr>
              <a:t>내 남편</a:t>
            </a:r>
            <a:r>
              <a:rPr lang="en-US" altLang="ko-KR" sz="1500" dirty="0">
                <a:latin typeface="+mn-ea"/>
              </a:rPr>
              <a:t>, </a:t>
            </a:r>
            <a:r>
              <a:rPr lang="ko-KR" altLang="en-US" sz="1500" dirty="0">
                <a:latin typeface="+mn-ea"/>
              </a:rPr>
              <a:t>아내</a:t>
            </a:r>
            <a:r>
              <a:rPr lang="en-US" altLang="ko-KR" sz="1500" dirty="0">
                <a:latin typeface="+mn-ea"/>
              </a:rPr>
              <a:t>, </a:t>
            </a:r>
            <a:r>
              <a:rPr lang="ko-KR" altLang="en-US" sz="1500" dirty="0">
                <a:latin typeface="+mn-ea"/>
              </a:rPr>
              <a:t>언니가 건강히 오래 살기</a:t>
            </a:r>
            <a:endParaRPr lang="en-US" altLang="ko-KR" sz="1500" dirty="0">
              <a:latin typeface="+mn-ea"/>
            </a:endParaRPr>
          </a:p>
          <a:p>
            <a:r>
              <a:rPr lang="en-US" sz="1500" dirty="0">
                <a:latin typeface="+mn-ea"/>
              </a:rPr>
              <a:t>   _My Husband, Mother, and Sister Live Long and Healthy Lives </a:t>
            </a:r>
          </a:p>
        </p:txBody>
      </p:sp>
      <p:sp>
        <p:nvSpPr>
          <p:cNvPr id="13" name="TextBox 12"/>
          <p:cNvSpPr txBox="1"/>
          <p:nvPr/>
        </p:nvSpPr>
        <p:spPr>
          <a:xfrm>
            <a:off x="5992157" y="4551402"/>
            <a:ext cx="5974136" cy="553998"/>
          </a:xfrm>
          <a:prstGeom prst="rect">
            <a:avLst/>
          </a:prstGeom>
          <a:noFill/>
        </p:spPr>
        <p:txBody>
          <a:bodyPr wrap="none" rtlCol="0">
            <a:spAutoFit/>
          </a:bodyPr>
          <a:lstStyle/>
          <a:p>
            <a:pPr marL="285750" indent="-285750">
              <a:buFont typeface="Arial" panose="020B0604020202020204" pitchFamily="34" charset="0"/>
              <a:buChar char="•"/>
            </a:pPr>
            <a:r>
              <a:rPr lang="ko-KR" altLang="en-US" sz="1500" dirty="0" err="1">
                <a:latin typeface="+mn-ea"/>
              </a:rPr>
              <a:t>알츠하이머에</a:t>
            </a:r>
            <a:r>
              <a:rPr lang="ko-KR" altLang="en-US" sz="1500" dirty="0">
                <a:latin typeface="+mn-ea"/>
              </a:rPr>
              <a:t> 걸린 엄마가 다치거나 길을 잃을 거 같음</a:t>
            </a:r>
            <a:endParaRPr lang="en-US" altLang="ko-KR" sz="1500" dirty="0">
              <a:latin typeface="+mn-ea"/>
            </a:endParaRPr>
          </a:p>
          <a:p>
            <a:r>
              <a:rPr lang="en-US" sz="1500" dirty="0">
                <a:latin typeface="+mn-ea"/>
              </a:rPr>
              <a:t>   _My Mother Who Has Alzheimer’s Will Be Injured or Will Get Lost</a:t>
            </a:r>
          </a:p>
        </p:txBody>
      </p:sp>
      <p:sp>
        <p:nvSpPr>
          <p:cNvPr id="14" name="Rectangle 3"/>
          <p:cNvSpPr/>
          <p:nvPr/>
        </p:nvSpPr>
        <p:spPr>
          <a:xfrm>
            <a:off x="378655" y="5650468"/>
            <a:ext cx="9298745" cy="369332"/>
          </a:xfrm>
          <a:prstGeom prst="rect">
            <a:avLst/>
          </a:prstGeom>
        </p:spPr>
        <p:txBody>
          <a:bodyPr wrap="square">
            <a:spAutoFit/>
          </a:bodyPr>
          <a:lstStyle/>
          <a:p>
            <a:r>
              <a:rPr lang="en-US" dirty="0"/>
              <a:t>Kincaid, D. (2017). https://</a:t>
            </a:r>
            <a:r>
              <a:rPr lang="en-US" dirty="0" err="1"/>
              <a:t>www.pbis.org</a:t>
            </a:r>
            <a:r>
              <a:rPr lang="en-US" dirty="0"/>
              <a:t>/resource/346/person-centered-planning-presentation</a:t>
            </a:r>
          </a:p>
        </p:txBody>
      </p:sp>
      <p:sp>
        <p:nvSpPr>
          <p:cNvPr id="15" name="Text Box 22"/>
          <p:cNvSpPr txBox="1">
            <a:spLocks noChangeArrowheads="1"/>
          </p:cNvSpPr>
          <p:nvPr/>
        </p:nvSpPr>
        <p:spPr bwMode="auto">
          <a:xfrm>
            <a:off x="528483" y="482603"/>
            <a:ext cx="4308623" cy="513986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buFontTx/>
              <a:buChar char="•"/>
            </a:pPr>
            <a:r>
              <a:rPr lang="en-US" altLang="en-US" sz="1600" dirty="0">
                <a:latin typeface="+mn-ea"/>
              </a:rPr>
              <a:t> </a:t>
            </a:r>
            <a:r>
              <a:rPr lang="ko-KR" altLang="en-US" sz="1600" dirty="0">
                <a:latin typeface="+mn-ea"/>
              </a:rPr>
              <a:t>사람에 대한 희망과 두려움 확인</a:t>
            </a:r>
            <a:endParaRPr lang="en-US" altLang="ko-KR" sz="1600" dirty="0">
              <a:latin typeface="+mn-ea"/>
            </a:endParaRPr>
          </a:p>
          <a:p>
            <a:pPr>
              <a:spcBef>
                <a:spcPct val="50000"/>
              </a:spcBef>
            </a:pPr>
            <a:r>
              <a:rPr lang="en-US" altLang="en-US" sz="1600" dirty="0">
                <a:latin typeface="+mn-ea"/>
              </a:rPr>
              <a:t>   _Identify the hopes and fears you        </a:t>
            </a:r>
          </a:p>
          <a:p>
            <a:pPr>
              <a:spcBef>
                <a:spcPct val="50000"/>
              </a:spcBef>
            </a:pPr>
            <a:r>
              <a:rPr lang="en-US" altLang="en-US" sz="1600" dirty="0">
                <a:latin typeface="+mn-ea"/>
              </a:rPr>
              <a:t>    have for this person.</a:t>
            </a:r>
          </a:p>
          <a:p>
            <a:pPr>
              <a:spcBef>
                <a:spcPct val="50000"/>
              </a:spcBef>
              <a:buFontTx/>
              <a:buChar char="•"/>
            </a:pPr>
            <a:r>
              <a:rPr lang="en-US" altLang="en-US" sz="1600" dirty="0">
                <a:latin typeface="+mn-ea"/>
              </a:rPr>
              <a:t> “</a:t>
            </a:r>
            <a:r>
              <a:rPr lang="ko-KR" altLang="en-US" sz="1600" dirty="0">
                <a:latin typeface="+mn-ea"/>
              </a:rPr>
              <a:t>희망</a:t>
            </a:r>
            <a:r>
              <a:rPr lang="en-US" altLang="ko-KR" sz="1600" dirty="0">
                <a:latin typeface="+mn-ea"/>
              </a:rPr>
              <a:t>” </a:t>
            </a:r>
            <a:r>
              <a:rPr lang="ko-KR" altLang="en-US" sz="1600" dirty="0">
                <a:latin typeface="+mn-ea"/>
              </a:rPr>
              <a:t>목록 아래에 우리가 최선을 </a:t>
            </a:r>
            <a:endParaRPr lang="en-US" altLang="ko-KR" sz="1600" dirty="0">
              <a:latin typeface="+mn-ea"/>
            </a:endParaRPr>
          </a:p>
          <a:p>
            <a:pPr>
              <a:spcBef>
                <a:spcPct val="50000"/>
              </a:spcBef>
            </a:pPr>
            <a:r>
              <a:rPr lang="en-US" altLang="ko-KR" sz="1600" dirty="0">
                <a:latin typeface="+mn-ea"/>
              </a:rPr>
              <a:t>   </a:t>
            </a:r>
            <a:r>
              <a:rPr lang="ko-KR" altLang="en-US" sz="1600" dirty="0">
                <a:latin typeface="+mn-ea"/>
              </a:rPr>
              <a:t>다하면 무엇이 가능한지 작성</a:t>
            </a:r>
            <a:endParaRPr lang="en-US" altLang="ko-KR" sz="1600" dirty="0">
              <a:latin typeface="+mn-ea"/>
            </a:endParaRPr>
          </a:p>
          <a:p>
            <a:pPr>
              <a:spcBef>
                <a:spcPct val="50000"/>
              </a:spcBef>
            </a:pPr>
            <a:r>
              <a:rPr lang="en-US" altLang="en-US" sz="1600" dirty="0">
                <a:latin typeface="+mn-ea"/>
              </a:rPr>
              <a:t>  _Under “Hopes” list what is possible if </a:t>
            </a:r>
          </a:p>
          <a:p>
            <a:pPr>
              <a:spcBef>
                <a:spcPct val="50000"/>
              </a:spcBef>
            </a:pPr>
            <a:r>
              <a:rPr lang="en-US" altLang="en-US" sz="1600" dirty="0">
                <a:latin typeface="+mn-ea"/>
              </a:rPr>
              <a:t>  we do the best we can.</a:t>
            </a:r>
          </a:p>
          <a:p>
            <a:pPr>
              <a:spcBef>
                <a:spcPct val="50000"/>
              </a:spcBef>
              <a:buFontTx/>
              <a:buChar char="•"/>
            </a:pPr>
            <a:r>
              <a:rPr lang="en-US" altLang="en-US" sz="1600" dirty="0">
                <a:latin typeface="+mn-ea"/>
              </a:rPr>
              <a:t> “</a:t>
            </a:r>
            <a:r>
              <a:rPr lang="ko-KR" altLang="en-US" sz="1600" dirty="0">
                <a:latin typeface="+mn-ea"/>
              </a:rPr>
              <a:t>두려움</a:t>
            </a:r>
            <a:r>
              <a:rPr lang="en-US" altLang="ko-KR" sz="1600" dirty="0">
                <a:latin typeface="+mn-ea"/>
              </a:rPr>
              <a:t>“ </a:t>
            </a:r>
            <a:r>
              <a:rPr lang="ko-KR" altLang="en-US" sz="1600" dirty="0">
                <a:latin typeface="+mn-ea"/>
              </a:rPr>
              <a:t>목록 아래에 상황이 개선되지 </a:t>
            </a:r>
            <a:endParaRPr lang="en-US" altLang="ko-KR" sz="1600" dirty="0">
              <a:latin typeface="+mn-ea"/>
            </a:endParaRPr>
          </a:p>
          <a:p>
            <a:pPr>
              <a:spcBef>
                <a:spcPct val="50000"/>
              </a:spcBef>
            </a:pPr>
            <a:r>
              <a:rPr lang="en-US" altLang="ko-KR" sz="1600" dirty="0">
                <a:latin typeface="+mn-ea"/>
              </a:rPr>
              <a:t>   </a:t>
            </a:r>
            <a:r>
              <a:rPr lang="ko-KR" altLang="en-US" sz="1600" dirty="0">
                <a:latin typeface="+mn-ea"/>
              </a:rPr>
              <a:t>않거나 악화될 경우 무엇이 가능한지 </a:t>
            </a:r>
            <a:endParaRPr lang="en-US" altLang="ko-KR" sz="1600" dirty="0">
              <a:latin typeface="+mn-ea"/>
            </a:endParaRPr>
          </a:p>
          <a:p>
            <a:pPr>
              <a:spcBef>
                <a:spcPct val="50000"/>
              </a:spcBef>
            </a:pPr>
            <a:r>
              <a:rPr lang="en-US" altLang="ko-KR" sz="1600" dirty="0">
                <a:latin typeface="+mn-ea"/>
              </a:rPr>
              <a:t>   </a:t>
            </a:r>
            <a:r>
              <a:rPr lang="ko-KR" altLang="en-US" sz="1600" dirty="0">
                <a:latin typeface="+mn-ea"/>
              </a:rPr>
              <a:t>작성</a:t>
            </a:r>
            <a:endParaRPr lang="en-US" altLang="ko-KR" sz="1600" dirty="0">
              <a:latin typeface="+mn-ea"/>
            </a:endParaRPr>
          </a:p>
          <a:p>
            <a:pPr>
              <a:spcBef>
                <a:spcPct val="50000"/>
              </a:spcBef>
            </a:pPr>
            <a:r>
              <a:rPr lang="en-US" altLang="en-US" sz="1600" dirty="0">
                <a:latin typeface="+mn-ea"/>
              </a:rPr>
              <a:t>   _Under “Fears” list what is possible </a:t>
            </a:r>
          </a:p>
          <a:p>
            <a:pPr>
              <a:spcBef>
                <a:spcPct val="50000"/>
              </a:spcBef>
            </a:pPr>
            <a:r>
              <a:rPr lang="en-US" altLang="en-US" sz="1600" dirty="0">
                <a:latin typeface="+mn-ea"/>
              </a:rPr>
              <a:t>    if things do not improve or get </a:t>
            </a:r>
          </a:p>
          <a:p>
            <a:pPr>
              <a:spcBef>
                <a:spcPct val="50000"/>
              </a:spcBef>
            </a:pPr>
            <a:r>
              <a:rPr lang="en-US" altLang="en-US" sz="1600" dirty="0">
                <a:latin typeface="+mn-ea"/>
              </a:rPr>
              <a:t>   worse.</a:t>
            </a:r>
          </a:p>
          <a:p>
            <a:pPr>
              <a:spcBef>
                <a:spcPct val="50000"/>
              </a:spcBef>
            </a:pPr>
            <a:endParaRPr lang="en-US" altLang="en-US" sz="1600" dirty="0">
              <a:latin typeface="+mn-ea"/>
            </a:endParaRPr>
          </a:p>
        </p:txBody>
      </p:sp>
    </p:spTree>
    <p:extLst>
      <p:ext uri="{BB962C8B-B14F-4D97-AF65-F5344CB8AC3E}">
        <p14:creationId xmlns:p14="http://schemas.microsoft.com/office/powerpoint/2010/main" val="24545859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14"/>
          <p:cNvSpPr>
            <a:spLocks noChangeArrowheads="1"/>
          </p:cNvSpPr>
          <p:nvPr/>
        </p:nvSpPr>
        <p:spPr bwMode="auto">
          <a:xfrm>
            <a:off x="0" y="0"/>
            <a:ext cx="12191999" cy="6172200"/>
          </a:xfrm>
          <a:prstGeom prst="rect">
            <a:avLst/>
          </a:prstGeom>
          <a:solidFill>
            <a:schemeClr val="bg1"/>
          </a:solidFill>
          <a:ln w="9525">
            <a:no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dirty="0">
              <a:latin typeface="+mn-ea"/>
            </a:endParaRPr>
          </a:p>
        </p:txBody>
      </p:sp>
      <p:grpSp>
        <p:nvGrpSpPr>
          <p:cNvPr id="3" name="Group 29"/>
          <p:cNvGrpSpPr>
            <a:grpSpLocks/>
          </p:cNvGrpSpPr>
          <p:nvPr/>
        </p:nvGrpSpPr>
        <p:grpSpPr bwMode="auto">
          <a:xfrm>
            <a:off x="5896917" y="48006"/>
            <a:ext cx="5791200" cy="5895594"/>
            <a:chOff x="2304" y="528"/>
            <a:chExt cx="3264" cy="3648"/>
          </a:xfrm>
        </p:grpSpPr>
        <p:sp>
          <p:nvSpPr>
            <p:cNvPr id="4" name="Rectangle 6"/>
            <p:cNvSpPr>
              <a:spLocks noChangeArrowheads="1"/>
            </p:cNvSpPr>
            <p:nvPr/>
          </p:nvSpPr>
          <p:spPr bwMode="auto">
            <a:xfrm>
              <a:off x="2304" y="528"/>
              <a:ext cx="3264" cy="3648"/>
            </a:xfrm>
            <a:prstGeom prst="rect">
              <a:avLst/>
            </a:prstGeom>
            <a:solidFill>
              <a:schemeClr val="accent4">
                <a:lumMod val="75000"/>
              </a:schemeClr>
            </a:solidFill>
            <a:ln w="9525">
              <a:solidFill>
                <a:srgbClr val="9966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dirty="0">
                <a:latin typeface="+mn-ea"/>
              </a:endParaRPr>
            </a:p>
          </p:txBody>
        </p:sp>
        <p:sp>
          <p:nvSpPr>
            <p:cNvPr id="5" name="Rectangle 7"/>
            <p:cNvSpPr>
              <a:spLocks noChangeArrowheads="1"/>
            </p:cNvSpPr>
            <p:nvPr/>
          </p:nvSpPr>
          <p:spPr bwMode="auto">
            <a:xfrm>
              <a:off x="2352" y="576"/>
              <a:ext cx="3168" cy="3553"/>
            </a:xfrm>
            <a:prstGeom prst="rect">
              <a:avLst/>
            </a:prstGeom>
            <a:solidFill>
              <a:schemeClr val="bg1"/>
            </a:solidFill>
            <a:ln w="9525">
              <a:solidFill>
                <a:srgbClr val="9966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dirty="0">
                <a:latin typeface="+mn-ea"/>
              </a:endParaRPr>
            </a:p>
          </p:txBody>
        </p:sp>
      </p:grpSp>
      <p:sp>
        <p:nvSpPr>
          <p:cNvPr id="6" name="Text Box 9"/>
          <p:cNvSpPr txBox="1">
            <a:spLocks noChangeArrowheads="1"/>
          </p:cNvSpPr>
          <p:nvPr/>
        </p:nvSpPr>
        <p:spPr bwMode="auto">
          <a:xfrm>
            <a:off x="6844935" y="125793"/>
            <a:ext cx="3962400" cy="630942"/>
          </a:xfrm>
          <a:prstGeom prst="rect">
            <a:avLst/>
          </a:prstGeom>
          <a:noFill/>
          <a:ln w="57150">
            <a:solidFill>
              <a:srgbClr val="996600"/>
            </a:solidFill>
            <a:miter lim="800000"/>
            <a:headEnd/>
            <a:tailEnd/>
          </a:ln>
          <a:effectLst/>
        </p:spPr>
        <p:txBody>
          <a:bodyPr>
            <a:spAutoFit/>
          </a:bodyPr>
          <a:lstStyle/>
          <a:p>
            <a:pPr algn="ctr">
              <a:spcBef>
                <a:spcPct val="50000"/>
              </a:spcBef>
            </a:pPr>
            <a:r>
              <a:rPr lang="ko-KR" altLang="en-US" sz="3500" b="1" dirty="0">
                <a:solidFill>
                  <a:schemeClr val="accent4">
                    <a:lumMod val="75000"/>
                  </a:schemeClr>
                </a:solidFill>
                <a:latin typeface="+mn-ea"/>
              </a:rPr>
              <a:t>중요한 장소</a:t>
            </a:r>
            <a:endParaRPr lang="en-US" altLang="en-US" sz="3500" b="1" dirty="0">
              <a:solidFill>
                <a:schemeClr val="accent4">
                  <a:lumMod val="75000"/>
                </a:schemeClr>
              </a:solidFill>
              <a:latin typeface="+mn-ea"/>
            </a:endParaRPr>
          </a:p>
        </p:txBody>
      </p:sp>
      <p:sp>
        <p:nvSpPr>
          <p:cNvPr id="7" name="Rectangle 16"/>
          <p:cNvSpPr>
            <a:spLocks noChangeArrowheads="1"/>
          </p:cNvSpPr>
          <p:nvPr/>
        </p:nvSpPr>
        <p:spPr bwMode="auto">
          <a:xfrm>
            <a:off x="1142845" y="2857500"/>
            <a:ext cx="9144000"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endParaRPr lang="en-US" dirty="0">
              <a:latin typeface="+mn-ea"/>
            </a:endParaRPr>
          </a:p>
        </p:txBody>
      </p:sp>
      <p:sp>
        <p:nvSpPr>
          <p:cNvPr id="8" name="Text Box 54"/>
          <p:cNvSpPr txBox="1">
            <a:spLocks noChangeArrowheads="1"/>
          </p:cNvSpPr>
          <p:nvPr/>
        </p:nvSpPr>
        <p:spPr bwMode="auto">
          <a:xfrm>
            <a:off x="686499" y="638273"/>
            <a:ext cx="4881884" cy="343940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pPr>
            <a:r>
              <a:rPr lang="ko-KR" altLang="en-US" sz="1500" b="1" dirty="0">
                <a:latin typeface="+mn-ea"/>
              </a:rPr>
              <a:t>학교나 직장에서</a:t>
            </a:r>
            <a:r>
              <a:rPr lang="ko-KR" altLang="en-US" sz="1500" dirty="0">
                <a:latin typeface="+mn-ea"/>
              </a:rPr>
              <a:t> 참여하는 활동을 작성합니다</a:t>
            </a:r>
            <a:r>
              <a:rPr lang="en-US" altLang="ko-KR" sz="1500" dirty="0">
                <a:latin typeface="+mn-ea"/>
              </a:rPr>
              <a:t>.</a:t>
            </a:r>
          </a:p>
          <a:p>
            <a:pPr>
              <a:spcBef>
                <a:spcPct val="50000"/>
              </a:spcBef>
            </a:pPr>
            <a:r>
              <a:rPr lang="en-US" altLang="en-US" sz="1500" dirty="0">
                <a:latin typeface="+mn-ea"/>
              </a:rPr>
              <a:t>_Indicate activities in which the individual participates in the </a:t>
            </a:r>
            <a:r>
              <a:rPr lang="en-US" altLang="en-US" sz="1500" b="1" dirty="0">
                <a:latin typeface="+mn-ea"/>
              </a:rPr>
              <a:t>school or work.</a:t>
            </a:r>
          </a:p>
          <a:p>
            <a:pPr>
              <a:spcBef>
                <a:spcPct val="50000"/>
              </a:spcBef>
            </a:pPr>
            <a:r>
              <a:rPr lang="ko-KR" altLang="en-US" sz="1500" b="1" dirty="0">
                <a:latin typeface="+mn-ea"/>
              </a:rPr>
              <a:t>집</a:t>
            </a:r>
            <a:r>
              <a:rPr lang="ko-KR" altLang="en-US" sz="1500" dirty="0">
                <a:latin typeface="+mn-ea"/>
              </a:rPr>
              <a:t>에서 하는 활동을 작성하세요</a:t>
            </a:r>
            <a:r>
              <a:rPr lang="en-US" altLang="ko-KR" sz="1500" dirty="0">
                <a:latin typeface="+mn-ea"/>
              </a:rPr>
              <a:t>.</a:t>
            </a:r>
          </a:p>
          <a:p>
            <a:pPr>
              <a:spcBef>
                <a:spcPct val="50000"/>
              </a:spcBef>
            </a:pPr>
            <a:r>
              <a:rPr lang="en-US" altLang="en-US" sz="1500" dirty="0">
                <a:latin typeface="+mn-ea"/>
              </a:rPr>
              <a:t>_Indicate activities in which the individual participates in the </a:t>
            </a:r>
            <a:r>
              <a:rPr lang="en-US" altLang="en-US" sz="1500" b="1" dirty="0">
                <a:latin typeface="+mn-ea"/>
              </a:rPr>
              <a:t>home.</a:t>
            </a:r>
            <a:endParaRPr lang="en-US" altLang="en-US" sz="1500" dirty="0">
              <a:latin typeface="+mn-ea"/>
            </a:endParaRPr>
          </a:p>
          <a:p>
            <a:pPr>
              <a:spcBef>
                <a:spcPct val="50000"/>
              </a:spcBef>
            </a:pPr>
            <a:r>
              <a:rPr lang="ko-KR" altLang="en-US" sz="1500" dirty="0">
                <a:latin typeface="+mn-ea"/>
              </a:rPr>
              <a:t>지속적으로 참여하는 </a:t>
            </a:r>
            <a:r>
              <a:rPr lang="ko-KR" altLang="en-US" sz="1500" b="1" dirty="0">
                <a:latin typeface="+mn-ea"/>
              </a:rPr>
              <a:t>지역사회 </a:t>
            </a:r>
            <a:r>
              <a:rPr lang="ko-KR" altLang="en-US" sz="1500" dirty="0">
                <a:latin typeface="+mn-ea"/>
              </a:rPr>
              <a:t>장소를 작성하세요</a:t>
            </a:r>
            <a:endParaRPr lang="en-US" altLang="ko-KR" sz="1500" dirty="0">
              <a:latin typeface="+mn-ea"/>
            </a:endParaRPr>
          </a:p>
          <a:p>
            <a:pPr>
              <a:spcBef>
                <a:spcPct val="50000"/>
              </a:spcBef>
            </a:pPr>
            <a:r>
              <a:rPr lang="en-US" altLang="en-US" sz="1500" dirty="0">
                <a:latin typeface="+mn-ea"/>
              </a:rPr>
              <a:t>_Indicate places in the </a:t>
            </a:r>
            <a:r>
              <a:rPr lang="en-US" altLang="en-US" sz="1500" b="1" dirty="0">
                <a:latin typeface="+mn-ea"/>
              </a:rPr>
              <a:t>community</a:t>
            </a:r>
            <a:r>
              <a:rPr lang="en-US" altLang="en-US" sz="1500" dirty="0">
                <a:latin typeface="+mn-ea"/>
              </a:rPr>
              <a:t> that the individual participates on a consistent basis.</a:t>
            </a:r>
          </a:p>
          <a:p>
            <a:pPr>
              <a:spcBef>
                <a:spcPct val="50000"/>
              </a:spcBef>
            </a:pPr>
            <a:r>
              <a:rPr lang="ko-KR" altLang="en-US" sz="1500" dirty="0">
                <a:latin typeface="+mn-ea"/>
              </a:rPr>
              <a:t>각 영역에서 </a:t>
            </a:r>
            <a:r>
              <a:rPr lang="en-US" altLang="ko-KR" sz="1500" dirty="0">
                <a:latin typeface="+mn-ea"/>
              </a:rPr>
              <a:t>4-5</a:t>
            </a:r>
            <a:r>
              <a:rPr lang="ko-KR" altLang="en-US" sz="1500" dirty="0">
                <a:latin typeface="+mn-ea"/>
              </a:rPr>
              <a:t>개의 항목을 작성하세요</a:t>
            </a:r>
            <a:r>
              <a:rPr lang="en-US" altLang="ko-KR" sz="1500" dirty="0">
                <a:latin typeface="+mn-ea"/>
              </a:rPr>
              <a:t>.</a:t>
            </a:r>
          </a:p>
          <a:p>
            <a:pPr>
              <a:spcBef>
                <a:spcPct val="50000"/>
              </a:spcBef>
            </a:pPr>
            <a:r>
              <a:rPr lang="en-US" altLang="en-US" sz="1500" dirty="0">
                <a:latin typeface="+mn-ea"/>
              </a:rPr>
              <a:t>_List only 4-5 primary activities in each setting.</a:t>
            </a:r>
          </a:p>
        </p:txBody>
      </p:sp>
      <p:sp>
        <p:nvSpPr>
          <p:cNvPr id="9" name="Rectangle 55"/>
          <p:cNvSpPr>
            <a:spLocks noChangeArrowheads="1"/>
          </p:cNvSpPr>
          <p:nvPr/>
        </p:nvSpPr>
        <p:spPr bwMode="auto">
          <a:xfrm>
            <a:off x="609600" y="48006"/>
            <a:ext cx="5097144" cy="5895594"/>
          </a:xfrm>
          <a:prstGeom prst="rect">
            <a:avLst/>
          </a:prstGeom>
          <a:noFill/>
          <a:ln w="76200">
            <a:solidFill>
              <a:schemeClr val="accent2"/>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dirty="0">
              <a:latin typeface="+mn-ea"/>
            </a:endParaRPr>
          </a:p>
        </p:txBody>
      </p:sp>
      <p:sp>
        <p:nvSpPr>
          <p:cNvPr id="10" name="Line 56"/>
          <p:cNvSpPr>
            <a:spLocks noChangeShapeType="1"/>
          </p:cNvSpPr>
          <p:nvPr/>
        </p:nvSpPr>
        <p:spPr bwMode="auto">
          <a:xfrm>
            <a:off x="8792517" y="1495806"/>
            <a:ext cx="0" cy="17526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dirty="0">
              <a:latin typeface="+mn-ea"/>
            </a:endParaRPr>
          </a:p>
        </p:txBody>
      </p:sp>
      <p:sp>
        <p:nvSpPr>
          <p:cNvPr id="11" name="Line 59"/>
          <p:cNvSpPr>
            <a:spLocks noChangeShapeType="1"/>
          </p:cNvSpPr>
          <p:nvPr/>
        </p:nvSpPr>
        <p:spPr bwMode="auto">
          <a:xfrm flipH="1">
            <a:off x="6277917" y="3248406"/>
            <a:ext cx="2514600" cy="17526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dirty="0">
              <a:latin typeface="+mn-ea"/>
            </a:endParaRPr>
          </a:p>
        </p:txBody>
      </p:sp>
      <p:sp>
        <p:nvSpPr>
          <p:cNvPr id="12" name="Line 60"/>
          <p:cNvSpPr>
            <a:spLocks noChangeShapeType="1"/>
          </p:cNvSpPr>
          <p:nvPr/>
        </p:nvSpPr>
        <p:spPr bwMode="auto">
          <a:xfrm>
            <a:off x="8792517" y="3248406"/>
            <a:ext cx="2667000" cy="17526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dirty="0">
              <a:latin typeface="+mn-ea"/>
            </a:endParaRPr>
          </a:p>
        </p:txBody>
      </p:sp>
      <p:sp>
        <p:nvSpPr>
          <p:cNvPr id="13" name="Text Box 61"/>
          <p:cNvSpPr txBox="1">
            <a:spLocks noChangeArrowheads="1"/>
          </p:cNvSpPr>
          <p:nvPr/>
        </p:nvSpPr>
        <p:spPr bwMode="auto">
          <a:xfrm>
            <a:off x="5924685" y="910875"/>
            <a:ext cx="3038218"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pPr>
            <a:r>
              <a:rPr lang="ko-KR" altLang="en-US" sz="2000" b="1" dirty="0">
                <a:latin typeface="+mn-ea"/>
              </a:rPr>
              <a:t>학교</a:t>
            </a:r>
            <a:r>
              <a:rPr lang="en-US" altLang="ko-KR" sz="2000" b="1" dirty="0">
                <a:latin typeface="+mn-ea"/>
              </a:rPr>
              <a:t>/</a:t>
            </a:r>
            <a:r>
              <a:rPr lang="ko-KR" altLang="en-US" sz="2000" b="1" dirty="0">
                <a:latin typeface="+mn-ea"/>
              </a:rPr>
              <a:t>직장</a:t>
            </a:r>
            <a:r>
              <a:rPr lang="en-US" altLang="ko-KR" sz="2000" b="1" dirty="0">
                <a:latin typeface="+mn-ea"/>
              </a:rPr>
              <a:t>_</a:t>
            </a:r>
            <a:r>
              <a:rPr lang="en-US" altLang="en-US" sz="2000" b="1" dirty="0">
                <a:latin typeface="+mn-ea"/>
              </a:rPr>
              <a:t>School/Work</a:t>
            </a:r>
          </a:p>
        </p:txBody>
      </p:sp>
      <p:sp>
        <p:nvSpPr>
          <p:cNvPr id="14" name="Text Box 62"/>
          <p:cNvSpPr txBox="1">
            <a:spLocks noChangeArrowheads="1"/>
          </p:cNvSpPr>
          <p:nvPr/>
        </p:nvSpPr>
        <p:spPr bwMode="auto">
          <a:xfrm>
            <a:off x="9614224" y="934850"/>
            <a:ext cx="1457830"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pPr>
            <a:r>
              <a:rPr lang="ko-KR" altLang="en-US" sz="2000" b="1" dirty="0">
                <a:latin typeface="+mn-ea"/>
              </a:rPr>
              <a:t>집</a:t>
            </a:r>
            <a:r>
              <a:rPr lang="en-US" altLang="ko-KR" sz="2000" b="1" dirty="0">
                <a:latin typeface="+mn-ea"/>
              </a:rPr>
              <a:t>_</a:t>
            </a:r>
            <a:r>
              <a:rPr lang="en-US" altLang="en-US" sz="2000" b="1" dirty="0">
                <a:latin typeface="+mn-ea"/>
              </a:rPr>
              <a:t>Home</a:t>
            </a:r>
          </a:p>
        </p:txBody>
      </p:sp>
      <p:sp>
        <p:nvSpPr>
          <p:cNvPr id="15" name="Text Box 63"/>
          <p:cNvSpPr txBox="1">
            <a:spLocks noChangeArrowheads="1"/>
          </p:cNvSpPr>
          <p:nvPr/>
        </p:nvSpPr>
        <p:spPr bwMode="auto">
          <a:xfrm>
            <a:off x="6841031" y="4044610"/>
            <a:ext cx="4190868"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pPr>
            <a:r>
              <a:rPr lang="ko-KR" altLang="en-US" sz="2000" b="1" dirty="0">
                <a:latin typeface="+mn-ea"/>
              </a:rPr>
              <a:t>지역사회</a:t>
            </a:r>
            <a:r>
              <a:rPr lang="en-US" altLang="ko-KR" sz="2000" b="1" dirty="0">
                <a:latin typeface="+mn-ea"/>
              </a:rPr>
              <a:t>_</a:t>
            </a:r>
            <a:r>
              <a:rPr lang="en-US" altLang="en-US" sz="2000" b="1" dirty="0">
                <a:latin typeface="+mn-ea"/>
              </a:rPr>
              <a:t>Community</a:t>
            </a:r>
          </a:p>
        </p:txBody>
      </p:sp>
      <p:sp>
        <p:nvSpPr>
          <p:cNvPr id="16" name="TextBox 15"/>
          <p:cNvSpPr txBox="1"/>
          <p:nvPr/>
        </p:nvSpPr>
        <p:spPr>
          <a:xfrm>
            <a:off x="6589624" y="1557113"/>
            <a:ext cx="1473480" cy="553998"/>
          </a:xfrm>
          <a:prstGeom prst="rect">
            <a:avLst/>
          </a:prstGeom>
          <a:noFill/>
        </p:spPr>
        <p:txBody>
          <a:bodyPr wrap="none" rtlCol="0">
            <a:spAutoFit/>
          </a:bodyPr>
          <a:lstStyle/>
          <a:p>
            <a:pPr algn="ctr"/>
            <a:r>
              <a:rPr lang="ko-KR" altLang="en-US" sz="1500" dirty="0">
                <a:latin typeface="+mn-ea"/>
              </a:rPr>
              <a:t>재택 근무 장소</a:t>
            </a:r>
            <a:endParaRPr lang="en-US" altLang="ko-KR" sz="1500" dirty="0">
              <a:latin typeface="+mn-ea"/>
            </a:endParaRPr>
          </a:p>
          <a:p>
            <a:pPr algn="ctr"/>
            <a:r>
              <a:rPr lang="en-US" altLang="ko-KR" sz="1500" dirty="0">
                <a:latin typeface="+mn-ea"/>
              </a:rPr>
              <a:t>_Home Office</a:t>
            </a:r>
            <a:endParaRPr lang="en-US" sz="1500" dirty="0">
              <a:latin typeface="+mn-ea"/>
            </a:endParaRPr>
          </a:p>
        </p:txBody>
      </p:sp>
      <p:sp>
        <p:nvSpPr>
          <p:cNvPr id="17" name="TextBox 16"/>
          <p:cNvSpPr txBox="1"/>
          <p:nvPr/>
        </p:nvSpPr>
        <p:spPr>
          <a:xfrm>
            <a:off x="5964637" y="2213598"/>
            <a:ext cx="2818947" cy="1015663"/>
          </a:xfrm>
          <a:prstGeom prst="rect">
            <a:avLst/>
          </a:prstGeom>
          <a:noFill/>
        </p:spPr>
        <p:txBody>
          <a:bodyPr wrap="square" rtlCol="0">
            <a:spAutoFit/>
          </a:bodyPr>
          <a:lstStyle/>
          <a:p>
            <a:pPr algn="ctr"/>
            <a:r>
              <a:rPr lang="ko-KR" altLang="en-US" sz="1500" dirty="0">
                <a:latin typeface="+mn-ea"/>
              </a:rPr>
              <a:t>내 차</a:t>
            </a:r>
            <a:r>
              <a:rPr lang="en-US" altLang="ko-KR" sz="1500" dirty="0">
                <a:latin typeface="+mn-ea"/>
              </a:rPr>
              <a:t>: </a:t>
            </a:r>
            <a:r>
              <a:rPr lang="ko-KR" altLang="en-US" sz="1500" dirty="0">
                <a:latin typeface="+mn-ea"/>
              </a:rPr>
              <a:t>미네소타 전역을 자주 여행함</a:t>
            </a:r>
            <a:endParaRPr lang="en-US" altLang="ko-KR" sz="1500" dirty="0">
              <a:latin typeface="+mn-ea"/>
            </a:endParaRPr>
          </a:p>
          <a:p>
            <a:pPr algn="ctr"/>
            <a:r>
              <a:rPr lang="en-US" sz="1500" dirty="0">
                <a:latin typeface="+mn-ea"/>
              </a:rPr>
              <a:t>_My Car: Frequent</a:t>
            </a:r>
          </a:p>
          <a:p>
            <a:pPr algn="ctr"/>
            <a:r>
              <a:rPr lang="en-US" sz="1500" dirty="0">
                <a:latin typeface="+mn-ea"/>
              </a:rPr>
              <a:t>Traveling Across Minnesota</a:t>
            </a:r>
          </a:p>
        </p:txBody>
      </p:sp>
      <p:sp>
        <p:nvSpPr>
          <p:cNvPr id="18" name="TextBox 17"/>
          <p:cNvSpPr txBox="1"/>
          <p:nvPr/>
        </p:nvSpPr>
        <p:spPr>
          <a:xfrm>
            <a:off x="6100242" y="3469038"/>
            <a:ext cx="1452385" cy="553998"/>
          </a:xfrm>
          <a:prstGeom prst="rect">
            <a:avLst/>
          </a:prstGeom>
          <a:noFill/>
        </p:spPr>
        <p:txBody>
          <a:bodyPr wrap="none" rtlCol="0">
            <a:spAutoFit/>
          </a:bodyPr>
          <a:lstStyle/>
          <a:p>
            <a:pPr algn="ctr"/>
            <a:r>
              <a:rPr lang="ko-KR" altLang="en-US" sz="1500" dirty="0">
                <a:latin typeface="+mn-ea"/>
              </a:rPr>
              <a:t>주정부 사무실</a:t>
            </a:r>
            <a:endParaRPr lang="en-US" altLang="ko-KR" sz="1500" dirty="0">
              <a:latin typeface="+mn-ea"/>
            </a:endParaRPr>
          </a:p>
          <a:p>
            <a:pPr algn="ctr"/>
            <a:r>
              <a:rPr lang="en-US" sz="1500" dirty="0">
                <a:latin typeface="+mn-ea"/>
              </a:rPr>
              <a:t>_State Offices</a:t>
            </a:r>
          </a:p>
        </p:txBody>
      </p:sp>
      <p:sp>
        <p:nvSpPr>
          <p:cNvPr id="19" name="TextBox 18"/>
          <p:cNvSpPr txBox="1"/>
          <p:nvPr/>
        </p:nvSpPr>
        <p:spPr>
          <a:xfrm>
            <a:off x="6457728" y="4826160"/>
            <a:ext cx="2143536" cy="553998"/>
          </a:xfrm>
          <a:prstGeom prst="rect">
            <a:avLst/>
          </a:prstGeom>
          <a:noFill/>
        </p:spPr>
        <p:txBody>
          <a:bodyPr wrap="none" rtlCol="0">
            <a:spAutoFit/>
          </a:bodyPr>
          <a:lstStyle/>
          <a:p>
            <a:pPr algn="ctr"/>
            <a:r>
              <a:rPr lang="ko-KR" altLang="en-US" sz="1500" dirty="0">
                <a:latin typeface="+mn-ea"/>
              </a:rPr>
              <a:t>집 근처 공원</a:t>
            </a:r>
            <a:endParaRPr lang="en-US" altLang="ko-KR" sz="1500" dirty="0">
              <a:latin typeface="+mn-ea"/>
            </a:endParaRPr>
          </a:p>
          <a:p>
            <a:pPr algn="ctr"/>
            <a:r>
              <a:rPr lang="en-US" sz="1500" dirty="0">
                <a:latin typeface="+mn-ea"/>
              </a:rPr>
              <a:t>_Park Near My House</a:t>
            </a:r>
          </a:p>
        </p:txBody>
      </p:sp>
      <p:sp>
        <p:nvSpPr>
          <p:cNvPr id="20" name="TextBox 19"/>
          <p:cNvSpPr txBox="1"/>
          <p:nvPr/>
        </p:nvSpPr>
        <p:spPr>
          <a:xfrm>
            <a:off x="9071940" y="1490267"/>
            <a:ext cx="2260555" cy="553998"/>
          </a:xfrm>
          <a:prstGeom prst="rect">
            <a:avLst/>
          </a:prstGeom>
          <a:noFill/>
        </p:spPr>
        <p:txBody>
          <a:bodyPr wrap="none" rtlCol="0">
            <a:spAutoFit/>
          </a:bodyPr>
          <a:lstStyle/>
          <a:p>
            <a:pPr algn="ctr"/>
            <a:r>
              <a:rPr lang="ko-KR" altLang="en-US" sz="1500" dirty="0">
                <a:latin typeface="+mn-ea"/>
              </a:rPr>
              <a:t>토끼 두 마리 돌보기</a:t>
            </a:r>
            <a:endParaRPr lang="en-US" altLang="ko-KR" sz="1500" dirty="0">
              <a:latin typeface="+mn-ea"/>
            </a:endParaRPr>
          </a:p>
          <a:p>
            <a:pPr algn="ctr"/>
            <a:r>
              <a:rPr lang="en-US" sz="1500" dirty="0">
                <a:latin typeface="+mn-ea"/>
              </a:rPr>
              <a:t>_Care for 2 Pet Rabbits</a:t>
            </a:r>
          </a:p>
        </p:txBody>
      </p:sp>
      <p:sp>
        <p:nvSpPr>
          <p:cNvPr id="21" name="TextBox 20"/>
          <p:cNvSpPr txBox="1"/>
          <p:nvPr/>
        </p:nvSpPr>
        <p:spPr>
          <a:xfrm>
            <a:off x="9237808" y="2228549"/>
            <a:ext cx="2117887" cy="553998"/>
          </a:xfrm>
          <a:prstGeom prst="rect">
            <a:avLst/>
          </a:prstGeom>
          <a:noFill/>
        </p:spPr>
        <p:txBody>
          <a:bodyPr wrap="none" rtlCol="0">
            <a:spAutoFit/>
          </a:bodyPr>
          <a:lstStyle/>
          <a:p>
            <a:pPr algn="ctr"/>
            <a:r>
              <a:rPr lang="ko-KR" altLang="en-US" sz="1500" dirty="0">
                <a:latin typeface="+mn-ea"/>
              </a:rPr>
              <a:t>고양이 네 마리 돌보기</a:t>
            </a:r>
            <a:endParaRPr lang="en-US" altLang="ko-KR" sz="1500" dirty="0">
              <a:latin typeface="+mn-ea"/>
            </a:endParaRPr>
          </a:p>
          <a:p>
            <a:pPr algn="ctr"/>
            <a:r>
              <a:rPr lang="en-US" sz="1500" dirty="0">
                <a:latin typeface="+mn-ea"/>
              </a:rPr>
              <a:t>_Care for 4 Cats </a:t>
            </a:r>
          </a:p>
        </p:txBody>
      </p:sp>
      <p:sp>
        <p:nvSpPr>
          <p:cNvPr id="22" name="TextBox 21"/>
          <p:cNvSpPr txBox="1"/>
          <p:nvPr/>
        </p:nvSpPr>
        <p:spPr>
          <a:xfrm>
            <a:off x="9614100" y="2900967"/>
            <a:ext cx="1183209" cy="553998"/>
          </a:xfrm>
          <a:prstGeom prst="rect">
            <a:avLst/>
          </a:prstGeom>
          <a:noFill/>
        </p:spPr>
        <p:txBody>
          <a:bodyPr wrap="none" rtlCol="0">
            <a:spAutoFit/>
          </a:bodyPr>
          <a:lstStyle/>
          <a:p>
            <a:pPr algn="ctr"/>
            <a:r>
              <a:rPr lang="ko-KR" altLang="en-US" sz="1500" dirty="0">
                <a:latin typeface="+mn-ea"/>
              </a:rPr>
              <a:t>정원 일</a:t>
            </a:r>
            <a:endParaRPr lang="en-US" altLang="ko-KR" sz="1500" dirty="0">
              <a:latin typeface="+mn-ea"/>
            </a:endParaRPr>
          </a:p>
          <a:p>
            <a:pPr algn="ctr"/>
            <a:r>
              <a:rPr lang="en-US" sz="1500" dirty="0">
                <a:latin typeface="+mn-ea"/>
              </a:rPr>
              <a:t>_Yard Work</a:t>
            </a:r>
          </a:p>
        </p:txBody>
      </p:sp>
      <p:sp>
        <p:nvSpPr>
          <p:cNvPr id="23" name="TextBox 22"/>
          <p:cNvSpPr txBox="1"/>
          <p:nvPr/>
        </p:nvSpPr>
        <p:spPr>
          <a:xfrm>
            <a:off x="8738207" y="4807714"/>
            <a:ext cx="2274983" cy="553998"/>
          </a:xfrm>
          <a:prstGeom prst="rect">
            <a:avLst/>
          </a:prstGeom>
          <a:noFill/>
        </p:spPr>
        <p:txBody>
          <a:bodyPr wrap="none" rtlCol="0">
            <a:spAutoFit/>
          </a:bodyPr>
          <a:lstStyle/>
          <a:p>
            <a:pPr algn="ctr"/>
            <a:r>
              <a:rPr lang="ko-KR" altLang="en-US" sz="1500" dirty="0">
                <a:latin typeface="+mn-ea"/>
              </a:rPr>
              <a:t>쇼핑과 심부름</a:t>
            </a:r>
            <a:endParaRPr lang="en-US" altLang="ko-KR" sz="1500" dirty="0">
              <a:latin typeface="+mn-ea"/>
            </a:endParaRPr>
          </a:p>
          <a:p>
            <a:pPr algn="ctr"/>
            <a:r>
              <a:rPr lang="en-US" sz="1500" dirty="0">
                <a:latin typeface="+mn-ea"/>
              </a:rPr>
              <a:t>_Shopping and Errands</a:t>
            </a:r>
          </a:p>
        </p:txBody>
      </p:sp>
      <p:sp>
        <p:nvSpPr>
          <p:cNvPr id="24" name="TextBox 23"/>
          <p:cNvSpPr txBox="1"/>
          <p:nvPr/>
        </p:nvSpPr>
        <p:spPr>
          <a:xfrm>
            <a:off x="9988699" y="3426449"/>
            <a:ext cx="1600117" cy="553998"/>
          </a:xfrm>
          <a:prstGeom prst="rect">
            <a:avLst/>
          </a:prstGeom>
          <a:noFill/>
        </p:spPr>
        <p:txBody>
          <a:bodyPr wrap="none" rtlCol="0">
            <a:spAutoFit/>
          </a:bodyPr>
          <a:lstStyle/>
          <a:p>
            <a:pPr algn="ctr"/>
            <a:r>
              <a:rPr lang="ko-KR" altLang="en-US" sz="1500" dirty="0">
                <a:latin typeface="+mn-ea"/>
              </a:rPr>
              <a:t>책 읽기</a:t>
            </a:r>
            <a:endParaRPr lang="en-US" altLang="ko-KR" sz="1500" dirty="0">
              <a:latin typeface="+mn-ea"/>
            </a:endParaRPr>
          </a:p>
          <a:p>
            <a:pPr algn="ctr"/>
            <a:r>
              <a:rPr lang="en-US" sz="1500" dirty="0">
                <a:latin typeface="+mn-ea"/>
              </a:rPr>
              <a:t>_Reading Books</a:t>
            </a:r>
          </a:p>
        </p:txBody>
      </p:sp>
      <p:sp>
        <p:nvSpPr>
          <p:cNvPr id="25" name="Rectangle 1"/>
          <p:cNvSpPr/>
          <p:nvPr/>
        </p:nvSpPr>
        <p:spPr>
          <a:xfrm>
            <a:off x="134295" y="5906327"/>
            <a:ext cx="9748911" cy="369332"/>
          </a:xfrm>
          <a:prstGeom prst="rect">
            <a:avLst/>
          </a:prstGeom>
        </p:spPr>
        <p:txBody>
          <a:bodyPr wrap="square">
            <a:spAutoFit/>
          </a:bodyPr>
          <a:lstStyle/>
          <a:p>
            <a:r>
              <a:rPr lang="en-US" dirty="0">
                <a:latin typeface="+mn-ea"/>
              </a:rPr>
              <a:t>Kincaid, D. (2017). https://</a:t>
            </a:r>
            <a:r>
              <a:rPr lang="en-US" dirty="0" err="1">
                <a:latin typeface="+mn-ea"/>
              </a:rPr>
              <a:t>www.pbis.org</a:t>
            </a:r>
            <a:r>
              <a:rPr lang="en-US" dirty="0">
                <a:latin typeface="+mn-ea"/>
              </a:rPr>
              <a:t>/resource/346/person-centered-planning-presentation</a:t>
            </a:r>
          </a:p>
        </p:txBody>
      </p:sp>
    </p:spTree>
    <p:extLst>
      <p:ext uri="{BB962C8B-B14F-4D97-AF65-F5344CB8AC3E}">
        <p14:creationId xmlns:p14="http://schemas.microsoft.com/office/powerpoint/2010/main" val="20669529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21"/>
          <p:cNvSpPr txBox="1">
            <a:spLocks noChangeArrowheads="1"/>
          </p:cNvSpPr>
          <p:nvPr/>
        </p:nvSpPr>
        <p:spPr bwMode="auto">
          <a:xfrm>
            <a:off x="171212" y="435858"/>
            <a:ext cx="5275536" cy="630942"/>
          </a:xfrm>
          <a:prstGeom prst="rect">
            <a:avLst/>
          </a:prstGeom>
          <a:noFill/>
          <a:ln w="15875">
            <a:no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nSpc>
                <a:spcPts val="1200"/>
              </a:lnSpc>
              <a:spcBef>
                <a:spcPct val="50000"/>
              </a:spcBef>
            </a:pPr>
            <a:r>
              <a:rPr lang="ko-KR" altLang="en-US" sz="3000" b="1" dirty="0">
                <a:latin typeface="+mn-ea"/>
              </a:rPr>
              <a:t>중요한 사람들</a:t>
            </a:r>
            <a:endParaRPr lang="en-US" altLang="ko-KR" sz="3000" b="1" dirty="0">
              <a:latin typeface="+mn-ea"/>
            </a:endParaRPr>
          </a:p>
          <a:p>
            <a:pPr>
              <a:lnSpc>
                <a:spcPts val="1200"/>
              </a:lnSpc>
              <a:spcBef>
                <a:spcPct val="50000"/>
              </a:spcBef>
            </a:pPr>
            <a:r>
              <a:rPr lang="en-US" altLang="ko-KR" sz="3000" b="1" dirty="0">
                <a:latin typeface="+mn-ea"/>
              </a:rPr>
              <a:t>_I</a:t>
            </a:r>
            <a:r>
              <a:rPr lang="en-US" altLang="en-US" sz="3000" b="1" dirty="0">
                <a:latin typeface="+mn-ea"/>
              </a:rPr>
              <a:t>mportant People</a:t>
            </a:r>
          </a:p>
        </p:txBody>
      </p:sp>
      <p:pic>
        <p:nvPicPr>
          <p:cNvPr id="6" name="Picture 1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21900" y="5546758"/>
            <a:ext cx="685800" cy="6731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1" name="Text Box 58"/>
          <p:cNvSpPr txBox="1">
            <a:spLocks noChangeArrowheads="1"/>
          </p:cNvSpPr>
          <p:nvPr/>
        </p:nvSpPr>
        <p:spPr bwMode="auto">
          <a:xfrm>
            <a:off x="297104" y="2017733"/>
            <a:ext cx="3350342" cy="33239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285750" indent="-285750">
              <a:spcBef>
                <a:spcPct val="50000"/>
              </a:spcBef>
              <a:buFont typeface="Arial" panose="020B0604020202020204" pitchFamily="34" charset="0"/>
              <a:buChar char="•"/>
            </a:pPr>
            <a:r>
              <a:rPr lang="ko-KR" altLang="en-US" sz="1500" dirty="0">
                <a:latin typeface="+mn-ea"/>
              </a:rPr>
              <a:t>삶에 존재하는 사람들을 작성하세요</a:t>
            </a:r>
            <a:r>
              <a:rPr lang="en-US" altLang="ko-KR" sz="1500" dirty="0">
                <a:latin typeface="+mn-ea"/>
              </a:rPr>
              <a:t>.</a:t>
            </a:r>
          </a:p>
          <a:p>
            <a:pPr>
              <a:lnSpc>
                <a:spcPts val="900"/>
              </a:lnSpc>
              <a:spcBef>
                <a:spcPct val="50000"/>
              </a:spcBef>
            </a:pPr>
            <a:r>
              <a:rPr lang="en-US" altLang="en-US" sz="1500" dirty="0">
                <a:latin typeface="+mn-ea"/>
              </a:rPr>
              <a:t>     _List the people who are present          </a:t>
            </a:r>
          </a:p>
          <a:p>
            <a:pPr>
              <a:lnSpc>
                <a:spcPts val="900"/>
              </a:lnSpc>
              <a:spcBef>
                <a:spcPct val="50000"/>
              </a:spcBef>
            </a:pPr>
            <a:r>
              <a:rPr lang="en-US" altLang="en-US" sz="1500" dirty="0">
                <a:latin typeface="+mn-ea"/>
              </a:rPr>
              <a:t>       in the person’s life.</a:t>
            </a:r>
          </a:p>
          <a:p>
            <a:pPr marL="285750" indent="-285750">
              <a:spcBef>
                <a:spcPct val="50000"/>
              </a:spcBef>
              <a:buFont typeface="Arial" panose="020B0604020202020204" pitchFamily="34" charset="0"/>
              <a:buChar char="•"/>
            </a:pPr>
            <a:r>
              <a:rPr lang="ko-KR" altLang="en-US" sz="1500" dirty="0">
                <a:latin typeface="+mn-ea"/>
              </a:rPr>
              <a:t>원 적절한 부분에 사람들의 이름을 적으세요</a:t>
            </a:r>
            <a:r>
              <a:rPr lang="en-US" altLang="ko-KR" sz="1500" dirty="0">
                <a:latin typeface="+mn-ea"/>
              </a:rPr>
              <a:t>.</a:t>
            </a:r>
          </a:p>
          <a:p>
            <a:pPr>
              <a:lnSpc>
                <a:spcPts val="900"/>
              </a:lnSpc>
              <a:spcBef>
                <a:spcPct val="50000"/>
              </a:spcBef>
            </a:pPr>
            <a:r>
              <a:rPr lang="en-US" altLang="en-US" sz="1500" dirty="0">
                <a:latin typeface="+mn-ea"/>
              </a:rPr>
              <a:t>      _Place their name in the </a:t>
            </a:r>
          </a:p>
          <a:p>
            <a:pPr>
              <a:lnSpc>
                <a:spcPts val="900"/>
              </a:lnSpc>
              <a:spcBef>
                <a:spcPct val="50000"/>
              </a:spcBef>
            </a:pPr>
            <a:r>
              <a:rPr lang="en-US" altLang="en-US" sz="1500" dirty="0">
                <a:latin typeface="+mn-ea"/>
              </a:rPr>
              <a:t>        appropriate section of the circle.  </a:t>
            </a:r>
          </a:p>
          <a:p>
            <a:pPr marL="285750" indent="-285750">
              <a:spcBef>
                <a:spcPct val="50000"/>
              </a:spcBef>
              <a:buFont typeface="Arial" panose="020B0604020202020204" pitchFamily="34" charset="0"/>
              <a:buChar char="•"/>
            </a:pPr>
            <a:r>
              <a:rPr lang="ko-KR" altLang="en-US" sz="1500" dirty="0">
                <a:latin typeface="+mn-ea"/>
              </a:rPr>
              <a:t>가까운 사람을 원 안 근처에 배치합니다</a:t>
            </a:r>
            <a:r>
              <a:rPr lang="en-US" altLang="ko-KR" sz="1500" dirty="0">
                <a:latin typeface="+mn-ea"/>
              </a:rPr>
              <a:t>.</a:t>
            </a:r>
          </a:p>
          <a:p>
            <a:pPr>
              <a:lnSpc>
                <a:spcPts val="900"/>
              </a:lnSpc>
              <a:spcBef>
                <a:spcPct val="50000"/>
              </a:spcBef>
            </a:pPr>
            <a:r>
              <a:rPr lang="en-US" altLang="en-US" sz="1500" dirty="0">
                <a:latin typeface="+mn-ea"/>
              </a:rPr>
              <a:t>     _Place the name of individuals           </a:t>
            </a:r>
          </a:p>
          <a:p>
            <a:pPr>
              <a:lnSpc>
                <a:spcPts val="900"/>
              </a:lnSpc>
              <a:spcBef>
                <a:spcPct val="50000"/>
              </a:spcBef>
            </a:pPr>
            <a:r>
              <a:rPr lang="en-US" altLang="en-US" sz="1500" dirty="0">
                <a:latin typeface="+mn-ea"/>
              </a:rPr>
              <a:t>       who are closest to the person in </a:t>
            </a:r>
          </a:p>
          <a:p>
            <a:pPr>
              <a:lnSpc>
                <a:spcPts val="900"/>
              </a:lnSpc>
              <a:spcBef>
                <a:spcPct val="50000"/>
              </a:spcBef>
            </a:pPr>
            <a:r>
              <a:rPr lang="en-US" altLang="en-US" sz="1500" dirty="0">
                <a:latin typeface="+mn-ea"/>
              </a:rPr>
              <a:t>       or near the inner circle.</a:t>
            </a:r>
          </a:p>
        </p:txBody>
      </p:sp>
      <p:sp>
        <p:nvSpPr>
          <p:cNvPr id="12" name="Rectangle 59"/>
          <p:cNvSpPr>
            <a:spLocks noChangeArrowheads="1"/>
          </p:cNvSpPr>
          <p:nvPr/>
        </p:nvSpPr>
        <p:spPr bwMode="auto">
          <a:xfrm>
            <a:off x="228378" y="1477407"/>
            <a:ext cx="3487794" cy="4374576"/>
          </a:xfrm>
          <a:prstGeom prst="rect">
            <a:avLst/>
          </a:prstGeom>
          <a:noFill/>
          <a:ln w="76200">
            <a:solidFill>
              <a:srgbClr val="9966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dirty="0">
              <a:latin typeface="+mn-ea"/>
            </a:endParaRPr>
          </a:p>
        </p:txBody>
      </p:sp>
      <p:sp>
        <p:nvSpPr>
          <p:cNvPr id="16" name="Text Box 69"/>
          <p:cNvSpPr txBox="1">
            <a:spLocks noChangeArrowheads="1"/>
          </p:cNvSpPr>
          <p:nvPr/>
        </p:nvSpPr>
        <p:spPr bwMode="auto">
          <a:xfrm>
            <a:off x="7451726" y="1108075"/>
            <a:ext cx="1463675"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endParaRPr lang="en-US" altLang="en-US" dirty="0">
              <a:latin typeface="+mn-ea"/>
            </a:endParaRPr>
          </a:p>
        </p:txBody>
      </p:sp>
      <p:sp>
        <p:nvSpPr>
          <p:cNvPr id="3" name="Oval 24"/>
          <p:cNvSpPr>
            <a:spLocks noChangeArrowheads="1"/>
          </p:cNvSpPr>
          <p:nvPr/>
        </p:nvSpPr>
        <p:spPr bwMode="auto">
          <a:xfrm>
            <a:off x="5265116" y="60348"/>
            <a:ext cx="6400800" cy="640080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en-US" altLang="en-US" dirty="0">
                <a:solidFill>
                  <a:srgbClr val="3399FF"/>
                </a:solidFill>
                <a:latin typeface="+mn-ea"/>
              </a:rPr>
              <a:t>A</a:t>
            </a:r>
          </a:p>
        </p:txBody>
      </p:sp>
      <p:sp>
        <p:nvSpPr>
          <p:cNvPr id="4" name="Oval 25"/>
          <p:cNvSpPr>
            <a:spLocks noChangeArrowheads="1"/>
          </p:cNvSpPr>
          <p:nvPr/>
        </p:nvSpPr>
        <p:spPr bwMode="auto">
          <a:xfrm>
            <a:off x="7703516" y="2492888"/>
            <a:ext cx="1524000" cy="144780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dirty="0">
              <a:latin typeface="+mn-ea"/>
            </a:endParaRPr>
          </a:p>
        </p:txBody>
      </p:sp>
      <p:sp>
        <p:nvSpPr>
          <p:cNvPr id="7" name="Line 51"/>
          <p:cNvSpPr>
            <a:spLocks noChangeShapeType="1"/>
          </p:cNvSpPr>
          <p:nvPr/>
        </p:nvSpPr>
        <p:spPr bwMode="auto">
          <a:xfrm flipV="1">
            <a:off x="8465516" y="130688"/>
            <a:ext cx="0" cy="23622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dirty="0">
              <a:latin typeface="+mn-ea"/>
            </a:endParaRPr>
          </a:p>
        </p:txBody>
      </p:sp>
      <p:sp>
        <p:nvSpPr>
          <p:cNvPr id="8" name="Text Box 54"/>
          <p:cNvSpPr txBox="1">
            <a:spLocks noChangeArrowheads="1"/>
          </p:cNvSpPr>
          <p:nvPr/>
        </p:nvSpPr>
        <p:spPr bwMode="auto">
          <a:xfrm>
            <a:off x="6433844" y="5773254"/>
            <a:ext cx="1852587"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pPr>
            <a:r>
              <a:rPr lang="ko-KR" altLang="en-US" sz="2000" b="1" dirty="0">
                <a:latin typeface="+mn-ea"/>
              </a:rPr>
              <a:t>친구</a:t>
            </a:r>
            <a:r>
              <a:rPr lang="en-US" altLang="ko-KR" sz="2000" b="1" dirty="0">
                <a:latin typeface="+mn-ea"/>
              </a:rPr>
              <a:t>_</a:t>
            </a:r>
            <a:r>
              <a:rPr lang="en-US" altLang="en-US" sz="2000" b="1" dirty="0">
                <a:latin typeface="+mn-ea"/>
              </a:rPr>
              <a:t>Friends</a:t>
            </a:r>
          </a:p>
        </p:txBody>
      </p:sp>
      <p:sp>
        <p:nvSpPr>
          <p:cNvPr id="9" name="Text Box 55"/>
          <p:cNvSpPr txBox="1">
            <a:spLocks noChangeArrowheads="1"/>
          </p:cNvSpPr>
          <p:nvPr/>
        </p:nvSpPr>
        <p:spPr bwMode="auto">
          <a:xfrm>
            <a:off x="6612098" y="352788"/>
            <a:ext cx="1917309"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r">
              <a:spcBef>
                <a:spcPct val="50000"/>
              </a:spcBef>
            </a:pPr>
            <a:r>
              <a:rPr lang="ko-KR" altLang="en-US" sz="2000" b="1" dirty="0">
                <a:latin typeface="+mn-ea"/>
              </a:rPr>
              <a:t>가족</a:t>
            </a:r>
            <a:r>
              <a:rPr lang="en-US" altLang="ko-KR" sz="2000" b="1" dirty="0">
                <a:latin typeface="+mn-ea"/>
              </a:rPr>
              <a:t>_</a:t>
            </a:r>
            <a:r>
              <a:rPr lang="en-US" altLang="en-US" sz="2000" b="1" dirty="0">
                <a:latin typeface="+mn-ea"/>
              </a:rPr>
              <a:t>Family</a:t>
            </a:r>
          </a:p>
        </p:txBody>
      </p:sp>
      <p:sp>
        <p:nvSpPr>
          <p:cNvPr id="10" name="Text Box 57"/>
          <p:cNvSpPr txBox="1">
            <a:spLocks noChangeArrowheads="1"/>
          </p:cNvSpPr>
          <p:nvPr/>
        </p:nvSpPr>
        <p:spPr bwMode="auto">
          <a:xfrm>
            <a:off x="8587084" y="5791927"/>
            <a:ext cx="2823547"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pPr>
            <a:r>
              <a:rPr lang="ko-KR" altLang="en-US" sz="2000" b="1" dirty="0">
                <a:latin typeface="+mn-ea"/>
              </a:rPr>
              <a:t>지역사회</a:t>
            </a:r>
            <a:r>
              <a:rPr lang="en-US" altLang="ko-KR" sz="2000" b="1" dirty="0">
                <a:latin typeface="+mn-ea"/>
              </a:rPr>
              <a:t>_</a:t>
            </a:r>
            <a:r>
              <a:rPr lang="en-US" altLang="en-US" sz="2000" b="1" dirty="0">
                <a:latin typeface="+mn-ea"/>
              </a:rPr>
              <a:t>Community</a:t>
            </a:r>
          </a:p>
        </p:txBody>
      </p:sp>
      <p:sp>
        <p:nvSpPr>
          <p:cNvPr id="13" name="Line 60"/>
          <p:cNvSpPr>
            <a:spLocks noChangeShapeType="1"/>
          </p:cNvSpPr>
          <p:nvPr/>
        </p:nvSpPr>
        <p:spPr bwMode="auto">
          <a:xfrm>
            <a:off x="5265116" y="3254888"/>
            <a:ext cx="24384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dirty="0">
              <a:latin typeface="+mn-ea"/>
            </a:endParaRPr>
          </a:p>
        </p:txBody>
      </p:sp>
      <p:sp>
        <p:nvSpPr>
          <p:cNvPr id="14" name="Line 61"/>
          <p:cNvSpPr>
            <a:spLocks noChangeShapeType="1"/>
          </p:cNvSpPr>
          <p:nvPr/>
        </p:nvSpPr>
        <p:spPr bwMode="auto">
          <a:xfrm>
            <a:off x="9227516" y="3254888"/>
            <a:ext cx="24384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dirty="0">
              <a:latin typeface="+mn-ea"/>
            </a:endParaRPr>
          </a:p>
        </p:txBody>
      </p:sp>
      <p:sp>
        <p:nvSpPr>
          <p:cNvPr id="15" name="Line 68"/>
          <p:cNvSpPr>
            <a:spLocks noChangeShapeType="1"/>
          </p:cNvSpPr>
          <p:nvPr/>
        </p:nvSpPr>
        <p:spPr bwMode="auto">
          <a:xfrm flipV="1">
            <a:off x="8389316" y="3940688"/>
            <a:ext cx="0" cy="25146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dirty="0">
              <a:latin typeface="+mn-ea"/>
            </a:endParaRPr>
          </a:p>
        </p:txBody>
      </p:sp>
      <p:sp>
        <p:nvSpPr>
          <p:cNvPr id="17" name="Text Box 70"/>
          <p:cNvSpPr txBox="1">
            <a:spLocks noChangeArrowheads="1"/>
          </p:cNvSpPr>
          <p:nvPr/>
        </p:nvSpPr>
        <p:spPr bwMode="auto">
          <a:xfrm>
            <a:off x="8593297" y="396727"/>
            <a:ext cx="3579770"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pPr>
            <a:r>
              <a:rPr lang="ko-KR" altLang="en-US" sz="2000" b="1" dirty="0">
                <a:latin typeface="+mn-ea"/>
              </a:rPr>
              <a:t>회사</a:t>
            </a:r>
            <a:r>
              <a:rPr lang="en-US" altLang="ko-KR" sz="2000" b="1" dirty="0">
                <a:latin typeface="+mn-ea"/>
              </a:rPr>
              <a:t>/</a:t>
            </a:r>
            <a:r>
              <a:rPr lang="ko-KR" altLang="en-US" sz="2000" b="1" dirty="0">
                <a:latin typeface="+mn-ea"/>
              </a:rPr>
              <a:t>지지자</a:t>
            </a:r>
            <a:r>
              <a:rPr lang="en-US" altLang="ko-KR" sz="2000" b="1" dirty="0">
                <a:latin typeface="+mn-ea"/>
              </a:rPr>
              <a:t>_</a:t>
            </a:r>
            <a:r>
              <a:rPr lang="en-US" altLang="en-US" sz="2000" b="1" dirty="0">
                <a:latin typeface="+mn-ea"/>
              </a:rPr>
              <a:t>Work/Supports</a:t>
            </a:r>
          </a:p>
        </p:txBody>
      </p:sp>
      <p:grpSp>
        <p:nvGrpSpPr>
          <p:cNvPr id="18" name="Group 12"/>
          <p:cNvGrpSpPr>
            <a:grpSpLocks/>
          </p:cNvGrpSpPr>
          <p:nvPr/>
        </p:nvGrpSpPr>
        <p:grpSpPr bwMode="auto">
          <a:xfrm>
            <a:off x="8084516" y="2870713"/>
            <a:ext cx="762000" cy="723900"/>
            <a:chOff x="720" y="3408"/>
            <a:chExt cx="336" cy="384"/>
          </a:xfrm>
          <a:solidFill>
            <a:srgbClr val="996600"/>
          </a:solidFill>
        </p:grpSpPr>
        <p:sp>
          <p:nvSpPr>
            <p:cNvPr id="19" name="Oval 13"/>
            <p:cNvSpPr>
              <a:spLocks noChangeArrowheads="1"/>
            </p:cNvSpPr>
            <p:nvPr/>
          </p:nvSpPr>
          <p:spPr bwMode="auto">
            <a:xfrm>
              <a:off x="816" y="3408"/>
              <a:ext cx="144" cy="144"/>
            </a:xfrm>
            <a:prstGeom prst="ellipse">
              <a:avLst/>
            </a:prstGeom>
            <a:grpFill/>
            <a:ln w="9525">
              <a:solidFill>
                <a:srgbClr val="9966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dirty="0">
                <a:latin typeface="+mn-ea"/>
              </a:endParaRPr>
            </a:p>
          </p:txBody>
        </p:sp>
        <p:sp>
          <p:nvSpPr>
            <p:cNvPr id="20" name="Rectangle 14"/>
            <p:cNvSpPr>
              <a:spLocks noChangeArrowheads="1"/>
            </p:cNvSpPr>
            <p:nvPr/>
          </p:nvSpPr>
          <p:spPr bwMode="auto">
            <a:xfrm>
              <a:off x="816" y="3552"/>
              <a:ext cx="144" cy="144"/>
            </a:xfrm>
            <a:prstGeom prst="rect">
              <a:avLst/>
            </a:prstGeom>
            <a:grpFill/>
            <a:ln w="9525">
              <a:solidFill>
                <a:srgbClr val="9966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dirty="0">
                <a:latin typeface="+mn-ea"/>
              </a:endParaRPr>
            </a:p>
          </p:txBody>
        </p:sp>
        <p:sp>
          <p:nvSpPr>
            <p:cNvPr id="21" name="Rectangle 15"/>
            <p:cNvSpPr>
              <a:spLocks noChangeArrowheads="1"/>
            </p:cNvSpPr>
            <p:nvPr/>
          </p:nvSpPr>
          <p:spPr bwMode="auto">
            <a:xfrm>
              <a:off x="816" y="3696"/>
              <a:ext cx="48" cy="96"/>
            </a:xfrm>
            <a:prstGeom prst="rect">
              <a:avLst/>
            </a:prstGeom>
            <a:grpFill/>
            <a:ln w="9525">
              <a:solidFill>
                <a:srgbClr val="9966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dirty="0">
                <a:latin typeface="+mn-ea"/>
              </a:endParaRPr>
            </a:p>
          </p:txBody>
        </p:sp>
        <p:sp>
          <p:nvSpPr>
            <p:cNvPr id="22" name="Rectangle 16"/>
            <p:cNvSpPr>
              <a:spLocks noChangeArrowheads="1"/>
            </p:cNvSpPr>
            <p:nvPr/>
          </p:nvSpPr>
          <p:spPr bwMode="auto">
            <a:xfrm>
              <a:off x="912" y="3696"/>
              <a:ext cx="48" cy="96"/>
            </a:xfrm>
            <a:prstGeom prst="rect">
              <a:avLst/>
            </a:prstGeom>
            <a:grpFill/>
            <a:ln w="9525">
              <a:solidFill>
                <a:srgbClr val="9966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dirty="0">
                <a:latin typeface="+mn-ea"/>
              </a:endParaRPr>
            </a:p>
          </p:txBody>
        </p:sp>
        <p:sp>
          <p:nvSpPr>
            <p:cNvPr id="23" name="Rectangle 17"/>
            <p:cNvSpPr>
              <a:spLocks noChangeArrowheads="1"/>
            </p:cNvSpPr>
            <p:nvPr/>
          </p:nvSpPr>
          <p:spPr bwMode="auto">
            <a:xfrm>
              <a:off x="960" y="3552"/>
              <a:ext cx="96" cy="48"/>
            </a:xfrm>
            <a:prstGeom prst="rect">
              <a:avLst/>
            </a:prstGeom>
            <a:grpFill/>
            <a:ln w="9525">
              <a:solidFill>
                <a:srgbClr val="9966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dirty="0">
                <a:latin typeface="+mn-ea"/>
              </a:endParaRPr>
            </a:p>
          </p:txBody>
        </p:sp>
        <p:sp>
          <p:nvSpPr>
            <p:cNvPr id="24" name="Rectangle 18"/>
            <p:cNvSpPr>
              <a:spLocks noChangeArrowheads="1"/>
            </p:cNvSpPr>
            <p:nvPr/>
          </p:nvSpPr>
          <p:spPr bwMode="auto">
            <a:xfrm>
              <a:off x="720" y="3552"/>
              <a:ext cx="96" cy="48"/>
            </a:xfrm>
            <a:prstGeom prst="rect">
              <a:avLst/>
            </a:prstGeom>
            <a:grpFill/>
            <a:ln w="9525">
              <a:solidFill>
                <a:srgbClr val="9966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dirty="0">
                <a:latin typeface="+mn-ea"/>
              </a:endParaRPr>
            </a:p>
          </p:txBody>
        </p:sp>
      </p:grpSp>
      <p:sp>
        <p:nvSpPr>
          <p:cNvPr id="25" name="TextBox 24"/>
          <p:cNvSpPr txBox="1"/>
          <p:nvPr/>
        </p:nvSpPr>
        <p:spPr>
          <a:xfrm>
            <a:off x="6484317" y="1913402"/>
            <a:ext cx="1564852" cy="323165"/>
          </a:xfrm>
          <a:prstGeom prst="rect">
            <a:avLst/>
          </a:prstGeom>
          <a:noFill/>
        </p:spPr>
        <p:txBody>
          <a:bodyPr wrap="none" rtlCol="0">
            <a:spAutoFit/>
          </a:bodyPr>
          <a:lstStyle/>
          <a:p>
            <a:r>
              <a:rPr lang="en-US" sz="1500" dirty="0">
                <a:latin typeface="+mn-ea"/>
              </a:rPr>
              <a:t>Aunt &amp; Cousins </a:t>
            </a:r>
          </a:p>
        </p:txBody>
      </p:sp>
      <p:sp>
        <p:nvSpPr>
          <p:cNvPr id="26" name="TextBox 25"/>
          <p:cNvSpPr txBox="1"/>
          <p:nvPr/>
        </p:nvSpPr>
        <p:spPr>
          <a:xfrm>
            <a:off x="6433844" y="1155595"/>
            <a:ext cx="1389868" cy="553998"/>
          </a:xfrm>
          <a:prstGeom prst="rect">
            <a:avLst/>
          </a:prstGeom>
          <a:noFill/>
        </p:spPr>
        <p:txBody>
          <a:bodyPr wrap="none" rtlCol="0">
            <a:spAutoFit/>
          </a:bodyPr>
          <a:lstStyle/>
          <a:p>
            <a:r>
              <a:rPr lang="en-US" sz="1500" dirty="0">
                <a:latin typeface="+mn-ea"/>
              </a:rPr>
              <a:t>Larry’s Son &amp; </a:t>
            </a:r>
          </a:p>
          <a:p>
            <a:r>
              <a:rPr lang="en-US" sz="1500" dirty="0">
                <a:latin typeface="+mn-ea"/>
              </a:rPr>
              <a:t>Sisters </a:t>
            </a:r>
          </a:p>
        </p:txBody>
      </p:sp>
      <p:sp>
        <p:nvSpPr>
          <p:cNvPr id="27" name="TextBox 26"/>
          <p:cNvSpPr txBox="1"/>
          <p:nvPr/>
        </p:nvSpPr>
        <p:spPr>
          <a:xfrm>
            <a:off x="5729098" y="2219338"/>
            <a:ext cx="1449436" cy="323165"/>
          </a:xfrm>
          <a:prstGeom prst="rect">
            <a:avLst/>
          </a:prstGeom>
          <a:noFill/>
        </p:spPr>
        <p:txBody>
          <a:bodyPr wrap="none" rtlCol="0">
            <a:spAutoFit/>
          </a:bodyPr>
          <a:lstStyle/>
          <a:p>
            <a:r>
              <a:rPr lang="en-US" sz="1500" dirty="0">
                <a:latin typeface="+mn-ea"/>
              </a:rPr>
              <a:t>Husband Larry</a:t>
            </a:r>
          </a:p>
        </p:txBody>
      </p:sp>
      <p:sp>
        <p:nvSpPr>
          <p:cNvPr id="28" name="TextBox 27"/>
          <p:cNvSpPr txBox="1"/>
          <p:nvPr/>
        </p:nvSpPr>
        <p:spPr>
          <a:xfrm>
            <a:off x="5709546" y="2671206"/>
            <a:ext cx="1223412" cy="323165"/>
          </a:xfrm>
          <a:prstGeom prst="rect">
            <a:avLst/>
          </a:prstGeom>
          <a:noFill/>
        </p:spPr>
        <p:txBody>
          <a:bodyPr wrap="none" rtlCol="0">
            <a:spAutoFit/>
          </a:bodyPr>
          <a:lstStyle/>
          <a:p>
            <a:r>
              <a:rPr lang="en-US" sz="1500" dirty="0">
                <a:latin typeface="+mn-ea"/>
              </a:rPr>
              <a:t>Sister Laura</a:t>
            </a:r>
          </a:p>
        </p:txBody>
      </p:sp>
      <p:sp>
        <p:nvSpPr>
          <p:cNvPr id="29" name="TextBox 28"/>
          <p:cNvSpPr txBox="1"/>
          <p:nvPr/>
        </p:nvSpPr>
        <p:spPr>
          <a:xfrm>
            <a:off x="5555789" y="3927554"/>
            <a:ext cx="2717154" cy="323165"/>
          </a:xfrm>
          <a:prstGeom prst="rect">
            <a:avLst/>
          </a:prstGeom>
          <a:noFill/>
        </p:spPr>
        <p:txBody>
          <a:bodyPr wrap="none" rtlCol="0">
            <a:spAutoFit/>
          </a:bodyPr>
          <a:lstStyle/>
          <a:p>
            <a:r>
              <a:rPr lang="en-US" sz="1500" dirty="0">
                <a:latin typeface="+mn-ea"/>
              </a:rPr>
              <a:t>Dawn (Work Friend - Kansas)</a:t>
            </a:r>
          </a:p>
        </p:txBody>
      </p:sp>
      <p:sp>
        <p:nvSpPr>
          <p:cNvPr id="30" name="TextBox 29"/>
          <p:cNvSpPr txBox="1"/>
          <p:nvPr/>
        </p:nvSpPr>
        <p:spPr>
          <a:xfrm>
            <a:off x="5599255" y="3325655"/>
            <a:ext cx="1792478" cy="553998"/>
          </a:xfrm>
          <a:prstGeom prst="rect">
            <a:avLst/>
          </a:prstGeom>
          <a:noFill/>
        </p:spPr>
        <p:txBody>
          <a:bodyPr wrap="none" rtlCol="0">
            <a:spAutoFit/>
          </a:bodyPr>
          <a:lstStyle/>
          <a:p>
            <a:r>
              <a:rPr lang="en-US" sz="1500" dirty="0">
                <a:latin typeface="+mn-ea"/>
              </a:rPr>
              <a:t>Debi (High School </a:t>
            </a:r>
          </a:p>
          <a:p>
            <a:r>
              <a:rPr lang="en-US" sz="1500" dirty="0">
                <a:latin typeface="+mn-ea"/>
              </a:rPr>
              <a:t>Friend - Canada)</a:t>
            </a:r>
          </a:p>
        </p:txBody>
      </p:sp>
      <p:sp>
        <p:nvSpPr>
          <p:cNvPr id="31" name="TextBox 30"/>
          <p:cNvSpPr txBox="1"/>
          <p:nvPr/>
        </p:nvSpPr>
        <p:spPr>
          <a:xfrm>
            <a:off x="5907997" y="4306662"/>
            <a:ext cx="1870769" cy="553998"/>
          </a:xfrm>
          <a:prstGeom prst="rect">
            <a:avLst/>
          </a:prstGeom>
          <a:noFill/>
        </p:spPr>
        <p:txBody>
          <a:bodyPr wrap="none" rtlCol="0">
            <a:spAutoFit/>
          </a:bodyPr>
          <a:lstStyle/>
          <a:p>
            <a:r>
              <a:rPr lang="en-US" sz="1500" dirty="0">
                <a:latin typeface="+mn-ea"/>
              </a:rPr>
              <a:t>Barb (Work Friend- </a:t>
            </a:r>
          </a:p>
          <a:p>
            <a:r>
              <a:rPr lang="en-US" sz="1500" dirty="0">
                <a:latin typeface="+mn-ea"/>
              </a:rPr>
              <a:t>Minnesota)</a:t>
            </a:r>
          </a:p>
        </p:txBody>
      </p:sp>
      <p:sp>
        <p:nvSpPr>
          <p:cNvPr id="32" name="TextBox 31"/>
          <p:cNvSpPr txBox="1"/>
          <p:nvPr/>
        </p:nvSpPr>
        <p:spPr>
          <a:xfrm>
            <a:off x="6459563" y="5032483"/>
            <a:ext cx="1829090" cy="553998"/>
          </a:xfrm>
          <a:prstGeom prst="rect">
            <a:avLst/>
          </a:prstGeom>
          <a:noFill/>
        </p:spPr>
        <p:txBody>
          <a:bodyPr wrap="none" rtlCol="0">
            <a:spAutoFit/>
          </a:bodyPr>
          <a:lstStyle/>
          <a:p>
            <a:r>
              <a:rPr lang="en-US" sz="1500" dirty="0">
                <a:latin typeface="+mn-ea"/>
              </a:rPr>
              <a:t>Lori (Work Friend </a:t>
            </a:r>
            <a:r>
              <a:rPr lang="mr-IN" sz="1500" dirty="0">
                <a:latin typeface="+mn-ea"/>
              </a:rPr>
              <a:t>–</a:t>
            </a:r>
            <a:endParaRPr lang="en-US" sz="1500" dirty="0">
              <a:latin typeface="+mn-ea"/>
            </a:endParaRPr>
          </a:p>
          <a:p>
            <a:r>
              <a:rPr lang="en-US" sz="1500" dirty="0">
                <a:latin typeface="+mn-ea"/>
              </a:rPr>
              <a:t>Montana</a:t>
            </a:r>
          </a:p>
        </p:txBody>
      </p:sp>
      <p:sp>
        <p:nvSpPr>
          <p:cNvPr id="33" name="TextBox 32"/>
          <p:cNvSpPr txBox="1"/>
          <p:nvPr/>
        </p:nvSpPr>
        <p:spPr>
          <a:xfrm>
            <a:off x="8817862" y="1054855"/>
            <a:ext cx="1568058" cy="323165"/>
          </a:xfrm>
          <a:prstGeom prst="rect">
            <a:avLst/>
          </a:prstGeom>
          <a:noFill/>
        </p:spPr>
        <p:txBody>
          <a:bodyPr wrap="none" rtlCol="0">
            <a:spAutoFit/>
          </a:bodyPr>
          <a:lstStyle/>
          <a:p>
            <a:r>
              <a:rPr lang="en-US" sz="1500" dirty="0">
                <a:latin typeface="+mn-ea"/>
              </a:rPr>
              <a:t>Erin - Colleague</a:t>
            </a:r>
          </a:p>
        </p:txBody>
      </p:sp>
      <p:sp>
        <p:nvSpPr>
          <p:cNvPr id="34" name="TextBox 33"/>
          <p:cNvSpPr txBox="1"/>
          <p:nvPr/>
        </p:nvSpPr>
        <p:spPr>
          <a:xfrm>
            <a:off x="9372264" y="1620522"/>
            <a:ext cx="1870769" cy="553998"/>
          </a:xfrm>
          <a:prstGeom prst="rect">
            <a:avLst/>
          </a:prstGeom>
          <a:noFill/>
        </p:spPr>
        <p:txBody>
          <a:bodyPr wrap="none" rtlCol="0">
            <a:spAutoFit/>
          </a:bodyPr>
          <a:lstStyle/>
          <a:p>
            <a:r>
              <a:rPr lang="en-US" sz="1500" dirty="0">
                <a:latin typeface="+mn-ea"/>
              </a:rPr>
              <a:t>Barb (Work Friend- </a:t>
            </a:r>
          </a:p>
          <a:p>
            <a:r>
              <a:rPr lang="en-US" sz="1500" dirty="0">
                <a:latin typeface="+mn-ea"/>
              </a:rPr>
              <a:t>Minnesota)</a:t>
            </a:r>
          </a:p>
        </p:txBody>
      </p:sp>
      <p:sp>
        <p:nvSpPr>
          <p:cNvPr id="35" name="TextBox 34"/>
          <p:cNvSpPr txBox="1"/>
          <p:nvPr/>
        </p:nvSpPr>
        <p:spPr>
          <a:xfrm>
            <a:off x="9382596" y="2303877"/>
            <a:ext cx="2079415" cy="784830"/>
          </a:xfrm>
          <a:prstGeom prst="rect">
            <a:avLst/>
          </a:prstGeom>
          <a:noFill/>
        </p:spPr>
        <p:txBody>
          <a:bodyPr wrap="none" rtlCol="0">
            <a:spAutoFit/>
          </a:bodyPr>
          <a:lstStyle/>
          <a:p>
            <a:r>
              <a:rPr lang="en-US" sz="1500" dirty="0">
                <a:latin typeface="+mn-ea"/>
              </a:rPr>
              <a:t>Carol </a:t>
            </a:r>
            <a:r>
              <a:rPr lang="mr-IN" sz="1500" dirty="0">
                <a:latin typeface="+mn-ea"/>
              </a:rPr>
              <a:t>–</a:t>
            </a:r>
            <a:r>
              <a:rPr lang="en-US" sz="1500" dirty="0">
                <a:latin typeface="+mn-ea"/>
              </a:rPr>
              <a:t> Colleague at </a:t>
            </a:r>
          </a:p>
          <a:p>
            <a:r>
              <a:rPr lang="en-US" sz="1500" dirty="0">
                <a:latin typeface="+mn-ea"/>
              </a:rPr>
              <a:t>Department of Human</a:t>
            </a:r>
          </a:p>
          <a:p>
            <a:r>
              <a:rPr lang="en-US" sz="1500" dirty="0">
                <a:latin typeface="+mn-ea"/>
              </a:rPr>
              <a:t>Services</a:t>
            </a:r>
          </a:p>
        </p:txBody>
      </p:sp>
      <p:sp>
        <p:nvSpPr>
          <p:cNvPr id="36" name="TextBox 35"/>
          <p:cNvSpPr txBox="1"/>
          <p:nvPr/>
        </p:nvSpPr>
        <p:spPr>
          <a:xfrm>
            <a:off x="9151260" y="3766276"/>
            <a:ext cx="1117614" cy="323165"/>
          </a:xfrm>
          <a:prstGeom prst="rect">
            <a:avLst/>
          </a:prstGeom>
          <a:noFill/>
        </p:spPr>
        <p:txBody>
          <a:bodyPr wrap="none" rtlCol="0">
            <a:spAutoFit/>
          </a:bodyPr>
          <a:lstStyle/>
          <a:p>
            <a:r>
              <a:rPr lang="en-US" sz="1500" dirty="0">
                <a:latin typeface="+mn-ea"/>
              </a:rPr>
              <a:t>Neighbors </a:t>
            </a:r>
          </a:p>
        </p:txBody>
      </p:sp>
      <p:sp>
        <p:nvSpPr>
          <p:cNvPr id="37" name="TextBox 36"/>
          <p:cNvSpPr txBox="1"/>
          <p:nvPr/>
        </p:nvSpPr>
        <p:spPr>
          <a:xfrm>
            <a:off x="8678242" y="4624170"/>
            <a:ext cx="2228495" cy="553998"/>
          </a:xfrm>
          <a:prstGeom prst="rect">
            <a:avLst/>
          </a:prstGeom>
          <a:noFill/>
        </p:spPr>
        <p:txBody>
          <a:bodyPr wrap="none" rtlCol="0">
            <a:spAutoFit/>
          </a:bodyPr>
          <a:lstStyle/>
          <a:p>
            <a:r>
              <a:rPr lang="en-US" sz="1500" dirty="0">
                <a:latin typeface="+mn-ea"/>
              </a:rPr>
              <a:t>Association for Positive </a:t>
            </a:r>
          </a:p>
          <a:p>
            <a:r>
              <a:rPr lang="en-US" sz="1500" dirty="0">
                <a:latin typeface="+mn-ea"/>
              </a:rPr>
              <a:t>Behavior Support</a:t>
            </a:r>
          </a:p>
        </p:txBody>
      </p:sp>
      <p:sp>
        <p:nvSpPr>
          <p:cNvPr id="38" name="Rectangle 2"/>
          <p:cNvSpPr/>
          <p:nvPr/>
        </p:nvSpPr>
        <p:spPr>
          <a:xfrm>
            <a:off x="176289" y="5925979"/>
            <a:ext cx="9481625" cy="246221"/>
          </a:xfrm>
          <a:prstGeom prst="rect">
            <a:avLst/>
          </a:prstGeom>
        </p:spPr>
        <p:txBody>
          <a:bodyPr wrap="square">
            <a:spAutoFit/>
          </a:bodyPr>
          <a:lstStyle/>
          <a:p>
            <a:r>
              <a:rPr lang="en-US" sz="1000" dirty="0">
                <a:latin typeface="+mn-ea"/>
              </a:rPr>
              <a:t>Kincaid, D. (2017). https://</a:t>
            </a:r>
            <a:r>
              <a:rPr lang="en-US" sz="1000" dirty="0" err="1">
                <a:latin typeface="+mn-ea"/>
              </a:rPr>
              <a:t>www.pbis.org</a:t>
            </a:r>
            <a:r>
              <a:rPr lang="en-US" sz="1000" dirty="0">
                <a:latin typeface="+mn-ea"/>
              </a:rPr>
              <a:t>/resource/346/person-centered-planning-presentation</a:t>
            </a:r>
          </a:p>
        </p:txBody>
      </p:sp>
    </p:spTree>
    <p:extLst>
      <p:ext uri="{BB962C8B-B14F-4D97-AF65-F5344CB8AC3E}">
        <p14:creationId xmlns:p14="http://schemas.microsoft.com/office/powerpoint/2010/main" val="41615091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755D432-CA63-D140-8C22-7127E809B9B7}"/>
              </a:ext>
            </a:extLst>
          </p:cNvPr>
          <p:cNvSpPr>
            <a:spLocks noGrp="1"/>
          </p:cNvSpPr>
          <p:nvPr>
            <p:ph type="title"/>
          </p:nvPr>
        </p:nvSpPr>
        <p:spPr>
          <a:xfrm>
            <a:off x="228600" y="0"/>
            <a:ext cx="7315200" cy="1325563"/>
          </a:xfrm>
        </p:spPr>
        <p:txBody>
          <a:bodyPr>
            <a:normAutofit/>
          </a:bodyPr>
          <a:lstStyle/>
          <a:p>
            <a:r>
              <a:rPr lang="ko-KR" altLang="en-US" sz="3500" dirty="0">
                <a:solidFill>
                  <a:schemeClr val="tx1"/>
                </a:solidFill>
                <a:latin typeface="+mn-ea"/>
                <a:ea typeface="+mn-ea"/>
              </a:rPr>
              <a:t>함께하는 </a:t>
            </a:r>
            <a:r>
              <a:rPr lang="en-US" altLang="ko-KR" sz="3500" dirty="0">
                <a:solidFill>
                  <a:schemeClr val="tx1"/>
                </a:solidFill>
                <a:latin typeface="+mn-ea"/>
                <a:ea typeface="+mn-ea"/>
              </a:rPr>
              <a:t>4</a:t>
            </a:r>
            <a:r>
              <a:rPr lang="ko-KR" altLang="en-US" sz="3500" dirty="0">
                <a:solidFill>
                  <a:schemeClr val="tx1"/>
                </a:solidFill>
                <a:latin typeface="+mn-ea"/>
                <a:ea typeface="+mn-ea"/>
              </a:rPr>
              <a:t>일의 훈련</a:t>
            </a:r>
            <a:br>
              <a:rPr lang="en-US" altLang="ko-KR" sz="3500" dirty="0">
                <a:solidFill>
                  <a:schemeClr val="tx1"/>
                </a:solidFill>
                <a:latin typeface="+mn-ea"/>
                <a:ea typeface="+mn-ea"/>
              </a:rPr>
            </a:br>
            <a:r>
              <a:rPr lang="en-US" altLang="ko-KR" sz="3500" dirty="0">
                <a:solidFill>
                  <a:schemeClr val="tx1"/>
                </a:solidFill>
                <a:latin typeface="+mn-ea"/>
                <a:ea typeface="+mn-ea"/>
              </a:rPr>
              <a:t>_Four Days of Training Together</a:t>
            </a:r>
            <a:endParaRPr lang="en-US" sz="3500" dirty="0">
              <a:solidFill>
                <a:schemeClr val="tx1"/>
              </a:solidFill>
              <a:latin typeface="+mn-ea"/>
              <a:ea typeface="+mn-ea"/>
            </a:endParaRPr>
          </a:p>
        </p:txBody>
      </p:sp>
      <p:sp>
        <p:nvSpPr>
          <p:cNvPr id="4" name="Content Placeholder 2">
            <a:extLst>
              <a:ext uri="{FF2B5EF4-FFF2-40B4-BE49-F238E27FC236}">
                <a16:creationId xmlns:a16="http://schemas.microsoft.com/office/drawing/2014/main" id="{F7731561-9689-F643-A2BF-942E8B581F7F}"/>
              </a:ext>
            </a:extLst>
          </p:cNvPr>
          <p:cNvSpPr txBox="1">
            <a:spLocks/>
          </p:cNvSpPr>
          <p:nvPr/>
        </p:nvSpPr>
        <p:spPr>
          <a:xfrm>
            <a:off x="533400" y="1600200"/>
            <a:ext cx="8686800" cy="4351338"/>
          </a:xfrm>
          <a:prstGeom prst="rect">
            <a:avLst/>
          </a:prstGeom>
        </p:spPr>
        <p:txBody>
          <a:bodyPr>
            <a:noAutofit/>
          </a:bodyPr>
          <a:lstStyle>
            <a:lvl1pPr marL="257175" indent="-257175" algn="l" defTabSz="342900" rtl="0" eaLnBrk="1" latinLnBrk="0" hangingPunct="1">
              <a:spcBef>
                <a:spcPct val="20000"/>
              </a:spcBef>
              <a:buFont typeface="Arial"/>
              <a:buChar char="•"/>
              <a:defRPr sz="2100" kern="1200">
                <a:solidFill>
                  <a:schemeClr val="tx1"/>
                </a:solidFill>
                <a:latin typeface="Open Sans"/>
                <a:ea typeface="+mn-ea"/>
                <a:cs typeface="Open Sans"/>
              </a:defRPr>
            </a:lvl1pPr>
            <a:lvl2pPr marL="557213" indent="-214313" algn="l" defTabSz="342900" rtl="0" eaLnBrk="1" latinLnBrk="0" hangingPunct="1">
              <a:spcBef>
                <a:spcPct val="20000"/>
              </a:spcBef>
              <a:buFont typeface="Arial"/>
              <a:buChar char="–"/>
              <a:defRPr sz="2100" kern="1200">
                <a:solidFill>
                  <a:schemeClr val="tx1"/>
                </a:solidFill>
                <a:latin typeface="Open Sans"/>
                <a:ea typeface="+mn-ea"/>
                <a:cs typeface="Open Sans"/>
              </a:defRPr>
            </a:lvl2pPr>
            <a:lvl3pPr marL="857250" indent="-171450" algn="l" defTabSz="342900" rtl="0" eaLnBrk="1" latinLnBrk="0" hangingPunct="1">
              <a:spcBef>
                <a:spcPct val="20000"/>
              </a:spcBef>
              <a:buFont typeface="Arial"/>
              <a:buChar char="•"/>
              <a:defRPr sz="2100" kern="1200">
                <a:solidFill>
                  <a:schemeClr val="tx1"/>
                </a:solidFill>
                <a:latin typeface="Open Sans"/>
                <a:ea typeface="+mn-ea"/>
                <a:cs typeface="Open Sans"/>
              </a:defRPr>
            </a:lvl3pPr>
            <a:lvl4pPr marL="1200150" indent="-171450" algn="l" defTabSz="342900" rtl="0" eaLnBrk="1" latinLnBrk="0" hangingPunct="1">
              <a:spcBef>
                <a:spcPct val="20000"/>
              </a:spcBef>
              <a:buFont typeface="Arial"/>
              <a:buChar char="–"/>
              <a:defRPr sz="2100" kern="1200">
                <a:solidFill>
                  <a:schemeClr val="tx1"/>
                </a:solidFill>
                <a:latin typeface="Open Sans"/>
                <a:ea typeface="+mn-ea"/>
                <a:cs typeface="Open Sans"/>
              </a:defRPr>
            </a:lvl4pPr>
            <a:lvl5pPr marL="1543050" indent="-171450" algn="l" defTabSz="342900" rtl="0" eaLnBrk="1" latinLnBrk="0" hangingPunct="1">
              <a:spcBef>
                <a:spcPct val="20000"/>
              </a:spcBef>
              <a:buFont typeface="Arial"/>
              <a:buChar char="»"/>
              <a:defRPr sz="2100" kern="1200">
                <a:solidFill>
                  <a:schemeClr val="tx1"/>
                </a:solidFill>
                <a:latin typeface="Open Sans"/>
                <a:ea typeface="+mn-ea"/>
                <a:cs typeface="Open San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r>
              <a:rPr lang="en-US" sz="2000" dirty="0">
                <a:latin typeface="+mn-ea"/>
              </a:rPr>
              <a:t>Day 1 	</a:t>
            </a:r>
            <a:r>
              <a:rPr lang="ko-KR" altLang="en-US" sz="2000" dirty="0">
                <a:latin typeface="+mn-ea"/>
              </a:rPr>
              <a:t>사람중심이 되기 위한 보편적인 전략</a:t>
            </a:r>
            <a:endParaRPr lang="en-US" altLang="ko-KR" sz="2000" dirty="0">
              <a:latin typeface="+mn-ea"/>
            </a:endParaRPr>
          </a:p>
          <a:p>
            <a:pPr marL="0" indent="0">
              <a:buNone/>
            </a:pPr>
            <a:r>
              <a:rPr lang="en-US" altLang="ko-KR" sz="2000" dirty="0">
                <a:latin typeface="+mn-ea"/>
              </a:rPr>
              <a:t>                _Universal strategies for being person centered</a:t>
            </a:r>
          </a:p>
          <a:p>
            <a:pPr marL="0" indent="0">
              <a:buNone/>
            </a:pPr>
            <a:endParaRPr lang="en-US" sz="2000" dirty="0">
              <a:latin typeface="+mn-ea"/>
            </a:endParaRPr>
          </a:p>
          <a:p>
            <a:r>
              <a:rPr lang="en-US" sz="2000" dirty="0">
                <a:latin typeface="+mn-ea"/>
              </a:rPr>
              <a:t>Day 2 	</a:t>
            </a:r>
            <a:r>
              <a:rPr lang="ko-KR" altLang="en-US" sz="2000" b="1" dirty="0">
                <a:latin typeface="+mn-ea"/>
              </a:rPr>
              <a:t>사람중심실천</a:t>
            </a:r>
            <a:r>
              <a:rPr lang="ko-KR" altLang="en-US" sz="2000" dirty="0">
                <a:latin typeface="+mn-ea"/>
              </a:rPr>
              <a:t> 확대</a:t>
            </a:r>
            <a:endParaRPr lang="en-US" altLang="ko-KR" sz="2000" dirty="0">
              <a:latin typeface="+mn-ea"/>
            </a:endParaRPr>
          </a:p>
          <a:p>
            <a:pPr marL="0" indent="0">
              <a:buNone/>
            </a:pPr>
            <a:r>
              <a:rPr lang="en-US" altLang="ko-KR" sz="2000" dirty="0">
                <a:latin typeface="+mn-ea"/>
              </a:rPr>
              <a:t>                _Increasing </a:t>
            </a:r>
            <a:r>
              <a:rPr lang="en-US" altLang="ko-KR" sz="2000" b="1" dirty="0">
                <a:latin typeface="+mn-ea"/>
              </a:rPr>
              <a:t>person-centered practices</a:t>
            </a:r>
            <a:endParaRPr lang="en-US" altLang="ko-KR" sz="2000" dirty="0">
              <a:latin typeface="+mn-ea"/>
            </a:endParaRPr>
          </a:p>
          <a:p>
            <a:endParaRPr lang="en-US" sz="2000" b="1" dirty="0">
              <a:latin typeface="+mn-ea"/>
            </a:endParaRPr>
          </a:p>
          <a:p>
            <a:r>
              <a:rPr lang="en-US" sz="2000" b="1" dirty="0">
                <a:latin typeface="+mn-ea"/>
              </a:rPr>
              <a:t>Day 3	</a:t>
            </a:r>
            <a:r>
              <a:rPr lang="ko-KR" altLang="en-US" sz="2000" b="1" dirty="0">
                <a:latin typeface="+mn-ea"/>
              </a:rPr>
              <a:t>긍정적 행동 지원 및 사람중심주의</a:t>
            </a:r>
            <a:endParaRPr lang="en-US" altLang="ko-KR" sz="2000" b="1" dirty="0">
              <a:latin typeface="+mn-ea"/>
            </a:endParaRPr>
          </a:p>
          <a:p>
            <a:pPr marL="0" indent="0">
              <a:buNone/>
            </a:pPr>
            <a:r>
              <a:rPr lang="en-US" altLang="ko-KR" sz="2000" b="1" dirty="0">
                <a:latin typeface="+mn-ea"/>
              </a:rPr>
              <a:t>                _Positive behavior support and person-centeredness</a:t>
            </a:r>
            <a:endParaRPr lang="en-US" sz="2000" b="1" dirty="0">
              <a:latin typeface="+mn-ea"/>
            </a:endParaRPr>
          </a:p>
          <a:p>
            <a:pPr marL="0" indent="0">
              <a:buNone/>
            </a:pPr>
            <a:endParaRPr lang="en-US" sz="2000" b="1" dirty="0">
              <a:latin typeface="+mn-ea"/>
            </a:endParaRPr>
          </a:p>
          <a:p>
            <a:r>
              <a:rPr lang="en-US" sz="2000" dirty="0">
                <a:latin typeface="+mn-ea"/>
              </a:rPr>
              <a:t>Day 4	</a:t>
            </a:r>
            <a:r>
              <a:rPr lang="ko-KR" altLang="en-US" sz="2000" dirty="0">
                <a:latin typeface="+mn-ea"/>
              </a:rPr>
              <a:t>발전을 위한 팀 접근 방식 만들기</a:t>
            </a:r>
            <a:endParaRPr lang="en-US" altLang="ko-KR" sz="2000" dirty="0">
              <a:latin typeface="+mn-ea"/>
            </a:endParaRPr>
          </a:p>
          <a:p>
            <a:pPr marL="0" indent="0">
              <a:buNone/>
            </a:pPr>
            <a:r>
              <a:rPr lang="en-US" altLang="ko-KR" sz="2000" dirty="0">
                <a:latin typeface="+mn-ea"/>
              </a:rPr>
              <a:t>                _Creating a team approach for moving forward</a:t>
            </a:r>
            <a:endParaRPr lang="en-US" sz="2000" dirty="0">
              <a:latin typeface="+mn-ea"/>
            </a:endParaRPr>
          </a:p>
        </p:txBody>
      </p:sp>
    </p:spTree>
    <p:extLst>
      <p:ext uri="{BB962C8B-B14F-4D97-AF65-F5344CB8AC3E}">
        <p14:creationId xmlns:p14="http://schemas.microsoft.com/office/powerpoint/2010/main" val="11546008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ine 15"/>
          <p:cNvSpPr>
            <a:spLocks noChangeShapeType="1"/>
          </p:cNvSpPr>
          <p:nvPr/>
        </p:nvSpPr>
        <p:spPr bwMode="auto">
          <a:xfrm>
            <a:off x="8208259" y="603625"/>
            <a:ext cx="39194" cy="5346249"/>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dirty="0">
              <a:latin typeface="+mn-ea"/>
            </a:endParaRPr>
          </a:p>
        </p:txBody>
      </p:sp>
      <p:sp>
        <p:nvSpPr>
          <p:cNvPr id="4" name="Line 17"/>
          <p:cNvSpPr>
            <a:spLocks noChangeShapeType="1"/>
          </p:cNvSpPr>
          <p:nvPr/>
        </p:nvSpPr>
        <p:spPr bwMode="auto">
          <a:xfrm>
            <a:off x="6255634" y="1270376"/>
            <a:ext cx="38100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dirty="0">
              <a:latin typeface="+mn-ea"/>
            </a:endParaRPr>
          </a:p>
        </p:txBody>
      </p:sp>
      <p:sp>
        <p:nvSpPr>
          <p:cNvPr id="5" name="Line 18"/>
          <p:cNvSpPr>
            <a:spLocks noChangeShapeType="1"/>
          </p:cNvSpPr>
          <p:nvPr/>
        </p:nvSpPr>
        <p:spPr bwMode="auto">
          <a:xfrm>
            <a:off x="6251640" y="5989907"/>
            <a:ext cx="37338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dirty="0">
              <a:latin typeface="+mn-ea"/>
            </a:endParaRPr>
          </a:p>
        </p:txBody>
      </p:sp>
      <p:sp>
        <p:nvSpPr>
          <p:cNvPr id="6" name="Oval 20"/>
          <p:cNvSpPr>
            <a:spLocks noChangeArrowheads="1"/>
          </p:cNvSpPr>
          <p:nvPr/>
        </p:nvSpPr>
        <p:spPr bwMode="auto">
          <a:xfrm>
            <a:off x="8860660" y="726577"/>
            <a:ext cx="457200" cy="38100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dirty="0">
              <a:latin typeface="+mn-ea"/>
            </a:endParaRPr>
          </a:p>
        </p:txBody>
      </p:sp>
      <p:sp>
        <p:nvSpPr>
          <p:cNvPr id="7" name="Rectangle 19"/>
          <p:cNvSpPr>
            <a:spLocks noChangeArrowheads="1"/>
          </p:cNvSpPr>
          <p:nvPr/>
        </p:nvSpPr>
        <p:spPr bwMode="auto">
          <a:xfrm>
            <a:off x="8936860" y="878977"/>
            <a:ext cx="304800" cy="762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dirty="0">
              <a:latin typeface="+mn-ea"/>
            </a:endParaRPr>
          </a:p>
        </p:txBody>
      </p:sp>
      <p:sp>
        <p:nvSpPr>
          <p:cNvPr id="8" name="Oval 21"/>
          <p:cNvSpPr>
            <a:spLocks noChangeArrowheads="1"/>
          </p:cNvSpPr>
          <p:nvPr/>
        </p:nvSpPr>
        <p:spPr bwMode="auto">
          <a:xfrm>
            <a:off x="6803260" y="726577"/>
            <a:ext cx="533400" cy="38100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dirty="0">
              <a:latin typeface="+mn-ea"/>
            </a:endParaRPr>
          </a:p>
        </p:txBody>
      </p:sp>
      <p:sp>
        <p:nvSpPr>
          <p:cNvPr id="9" name="AutoShape 22"/>
          <p:cNvSpPr>
            <a:spLocks noChangeArrowheads="1"/>
          </p:cNvSpPr>
          <p:nvPr/>
        </p:nvSpPr>
        <p:spPr bwMode="auto">
          <a:xfrm>
            <a:off x="6955660" y="802777"/>
            <a:ext cx="228600" cy="228600"/>
          </a:xfrm>
          <a:prstGeom prst="plus">
            <a:avLst>
              <a:gd name="adj"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dirty="0">
              <a:latin typeface="+mn-ea"/>
            </a:endParaRPr>
          </a:p>
        </p:txBody>
      </p:sp>
      <p:sp>
        <p:nvSpPr>
          <p:cNvPr id="10" name="Text Box 24"/>
          <p:cNvSpPr txBox="1">
            <a:spLocks noChangeArrowheads="1"/>
          </p:cNvSpPr>
          <p:nvPr/>
        </p:nvSpPr>
        <p:spPr bwMode="auto">
          <a:xfrm>
            <a:off x="2669276" y="2496390"/>
            <a:ext cx="2362200" cy="2031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endParaRPr lang="en-US" altLang="en-US" dirty="0">
              <a:latin typeface="+mn-ea"/>
            </a:endParaRPr>
          </a:p>
          <a:p>
            <a:pPr>
              <a:spcBef>
                <a:spcPct val="50000"/>
              </a:spcBef>
            </a:pPr>
            <a:endParaRPr lang="en-US" altLang="en-US" dirty="0">
              <a:latin typeface="+mn-ea"/>
            </a:endParaRPr>
          </a:p>
          <a:p>
            <a:pPr>
              <a:spcBef>
                <a:spcPct val="50000"/>
              </a:spcBef>
            </a:pPr>
            <a:endParaRPr lang="en-US" altLang="en-US" dirty="0">
              <a:latin typeface="+mn-ea"/>
            </a:endParaRPr>
          </a:p>
          <a:p>
            <a:pPr>
              <a:spcBef>
                <a:spcPct val="50000"/>
              </a:spcBef>
            </a:pPr>
            <a:endParaRPr lang="en-US" altLang="en-US" dirty="0">
              <a:latin typeface="+mn-ea"/>
            </a:endParaRPr>
          </a:p>
          <a:p>
            <a:pPr>
              <a:spcBef>
                <a:spcPct val="50000"/>
              </a:spcBef>
            </a:pPr>
            <a:endParaRPr lang="en-US" altLang="en-US" dirty="0">
              <a:latin typeface="+mn-ea"/>
            </a:endParaRPr>
          </a:p>
        </p:txBody>
      </p:sp>
      <p:sp>
        <p:nvSpPr>
          <p:cNvPr id="11" name="Text Box 28"/>
          <p:cNvSpPr txBox="1">
            <a:spLocks noChangeArrowheads="1"/>
          </p:cNvSpPr>
          <p:nvPr/>
        </p:nvSpPr>
        <p:spPr bwMode="auto">
          <a:xfrm>
            <a:off x="6433715" y="150532"/>
            <a:ext cx="3533971" cy="6309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pPr>
            <a:r>
              <a:rPr lang="ko-KR" altLang="en-US" sz="3500" b="1" dirty="0">
                <a:latin typeface="+mn-ea"/>
              </a:rPr>
              <a:t>건강</a:t>
            </a:r>
            <a:r>
              <a:rPr lang="en-US" altLang="ko-KR" sz="3500" b="1" dirty="0">
                <a:latin typeface="+mn-ea"/>
              </a:rPr>
              <a:t>_</a:t>
            </a:r>
            <a:r>
              <a:rPr lang="en-US" altLang="en-US" sz="3500" b="1" dirty="0">
                <a:latin typeface="+mn-ea"/>
              </a:rPr>
              <a:t>HEALTH</a:t>
            </a:r>
          </a:p>
        </p:txBody>
      </p:sp>
      <p:sp>
        <p:nvSpPr>
          <p:cNvPr id="12" name="Rectangle 29"/>
          <p:cNvSpPr>
            <a:spLocks noChangeArrowheads="1"/>
          </p:cNvSpPr>
          <p:nvPr/>
        </p:nvSpPr>
        <p:spPr bwMode="auto">
          <a:xfrm>
            <a:off x="1206960" y="2024674"/>
            <a:ext cx="3824516" cy="2779941"/>
          </a:xfrm>
          <a:prstGeom prst="rect">
            <a:avLst/>
          </a:prstGeom>
          <a:noFill/>
          <a:ln w="76200">
            <a:solidFill>
              <a:srgbClr val="002060"/>
            </a:solidFill>
            <a:miter lim="800000"/>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endParaRPr lang="en-US" dirty="0">
              <a:latin typeface="+mn-ea"/>
            </a:endParaRPr>
          </a:p>
        </p:txBody>
      </p:sp>
      <p:sp>
        <p:nvSpPr>
          <p:cNvPr id="13" name="Text Box 30"/>
          <p:cNvSpPr txBox="1">
            <a:spLocks noChangeArrowheads="1"/>
          </p:cNvSpPr>
          <p:nvPr/>
        </p:nvSpPr>
        <p:spPr bwMode="auto">
          <a:xfrm>
            <a:off x="1398640" y="2196307"/>
            <a:ext cx="3649626" cy="240065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342900" indent="-342900">
              <a:spcBef>
                <a:spcPct val="50000"/>
              </a:spcBef>
              <a:buFont typeface="Arial" panose="020B0604020202020204" pitchFamily="34" charset="0"/>
              <a:buChar char="•"/>
            </a:pPr>
            <a:r>
              <a:rPr lang="en-US" altLang="ko-KR" sz="1500" dirty="0">
                <a:latin typeface="+mn-ea"/>
              </a:rPr>
              <a:t>+ </a:t>
            </a:r>
            <a:r>
              <a:rPr lang="ko-KR" altLang="en-US" sz="1500" dirty="0">
                <a:latin typeface="+mn-ea"/>
              </a:rPr>
              <a:t>칸에는 긍정적인 특성을 나열하여 건강 관련 문제를 설명하세요</a:t>
            </a:r>
            <a:r>
              <a:rPr lang="en-US" altLang="ko-KR" sz="1500" dirty="0">
                <a:latin typeface="+mn-ea"/>
              </a:rPr>
              <a:t>.</a:t>
            </a:r>
          </a:p>
          <a:p>
            <a:pPr>
              <a:lnSpc>
                <a:spcPts val="900"/>
              </a:lnSpc>
              <a:spcBef>
                <a:spcPct val="50000"/>
              </a:spcBef>
            </a:pPr>
            <a:r>
              <a:rPr lang="en-US" altLang="ko-KR" sz="1500" dirty="0">
                <a:latin typeface="+mn-ea"/>
              </a:rPr>
              <a:t>   _Describe health-related issues by </a:t>
            </a:r>
          </a:p>
          <a:p>
            <a:pPr>
              <a:lnSpc>
                <a:spcPts val="900"/>
              </a:lnSpc>
              <a:spcBef>
                <a:spcPct val="50000"/>
              </a:spcBef>
            </a:pPr>
            <a:r>
              <a:rPr lang="en-US" altLang="ko-KR" sz="1500" dirty="0">
                <a:latin typeface="+mn-ea"/>
              </a:rPr>
              <a:t>    listing any positive characteristics</a:t>
            </a:r>
            <a:endParaRPr lang="en-US" altLang="en-US" sz="1500" dirty="0">
              <a:latin typeface="+mn-ea"/>
            </a:endParaRPr>
          </a:p>
          <a:p>
            <a:pPr>
              <a:spcBef>
                <a:spcPct val="50000"/>
              </a:spcBef>
            </a:pPr>
            <a:endParaRPr lang="en-US" altLang="en-US" sz="1500" dirty="0">
              <a:latin typeface="+mn-ea"/>
            </a:endParaRPr>
          </a:p>
          <a:p>
            <a:pPr marL="342900" indent="-342900">
              <a:spcBef>
                <a:spcPct val="50000"/>
              </a:spcBef>
              <a:buFont typeface="Arial" panose="020B0604020202020204" pitchFamily="34" charset="0"/>
              <a:buChar char="•"/>
            </a:pPr>
            <a:r>
              <a:rPr lang="en-US" altLang="en-US" sz="1500" dirty="0">
                <a:latin typeface="+mn-ea"/>
              </a:rPr>
              <a:t>- </a:t>
            </a:r>
            <a:r>
              <a:rPr lang="ko-KR" altLang="en-US" sz="1500" dirty="0">
                <a:latin typeface="+mn-ea"/>
              </a:rPr>
              <a:t>칸에는 삶의 질에 끼치는 건강 문제를 기술하세요</a:t>
            </a:r>
            <a:r>
              <a:rPr lang="en-US" altLang="ko-KR" sz="1500" dirty="0">
                <a:latin typeface="+mn-ea"/>
              </a:rPr>
              <a:t>.</a:t>
            </a:r>
          </a:p>
          <a:p>
            <a:pPr>
              <a:lnSpc>
                <a:spcPts val="900"/>
              </a:lnSpc>
              <a:spcBef>
                <a:spcPct val="50000"/>
              </a:spcBef>
            </a:pPr>
            <a:r>
              <a:rPr lang="en-US" altLang="ko-KR" sz="1500" dirty="0">
                <a:latin typeface="+mn-ea"/>
              </a:rPr>
              <a:t>   _Identify health problems that have       </a:t>
            </a:r>
          </a:p>
          <a:p>
            <a:pPr>
              <a:lnSpc>
                <a:spcPts val="900"/>
              </a:lnSpc>
              <a:spcBef>
                <a:spcPct val="50000"/>
              </a:spcBef>
            </a:pPr>
            <a:r>
              <a:rPr lang="en-US" altLang="ko-KR" sz="1500" dirty="0">
                <a:latin typeface="+mn-ea"/>
              </a:rPr>
              <a:t>    an impact on quality of life</a:t>
            </a:r>
            <a:endParaRPr lang="en-US" altLang="en-US" sz="1500" dirty="0">
              <a:latin typeface="+mn-ea"/>
            </a:endParaRPr>
          </a:p>
        </p:txBody>
      </p:sp>
      <p:sp>
        <p:nvSpPr>
          <p:cNvPr id="14" name="TextBox 13"/>
          <p:cNvSpPr txBox="1"/>
          <p:nvPr/>
        </p:nvSpPr>
        <p:spPr>
          <a:xfrm>
            <a:off x="8404445" y="1410837"/>
            <a:ext cx="2185214" cy="646331"/>
          </a:xfrm>
          <a:prstGeom prst="rect">
            <a:avLst/>
          </a:prstGeom>
          <a:noFill/>
        </p:spPr>
        <p:txBody>
          <a:bodyPr wrap="none" rtlCol="0">
            <a:spAutoFit/>
          </a:bodyPr>
          <a:lstStyle/>
          <a:p>
            <a:r>
              <a:rPr lang="ko-KR" altLang="en-US" dirty="0">
                <a:latin typeface="+mn-ea"/>
              </a:rPr>
              <a:t>심한 편두통</a:t>
            </a:r>
            <a:endParaRPr lang="en-US" altLang="ko-KR" dirty="0">
              <a:latin typeface="+mn-ea"/>
            </a:endParaRPr>
          </a:p>
          <a:p>
            <a:r>
              <a:rPr lang="en-US" dirty="0">
                <a:latin typeface="+mn-ea"/>
              </a:rPr>
              <a:t>_Severe Migraines</a:t>
            </a:r>
          </a:p>
        </p:txBody>
      </p:sp>
      <p:sp>
        <p:nvSpPr>
          <p:cNvPr id="15" name="TextBox 14"/>
          <p:cNvSpPr txBox="1"/>
          <p:nvPr/>
        </p:nvSpPr>
        <p:spPr>
          <a:xfrm>
            <a:off x="6096000" y="1355670"/>
            <a:ext cx="2080467" cy="1477328"/>
          </a:xfrm>
          <a:prstGeom prst="rect">
            <a:avLst/>
          </a:prstGeom>
          <a:noFill/>
        </p:spPr>
        <p:txBody>
          <a:bodyPr wrap="square" rtlCol="0">
            <a:spAutoFit/>
          </a:bodyPr>
          <a:lstStyle/>
          <a:p>
            <a:r>
              <a:rPr lang="ko-KR" altLang="en-US" dirty="0">
                <a:latin typeface="+mn-ea"/>
              </a:rPr>
              <a:t>과거에 건강했던 삶</a:t>
            </a:r>
            <a:r>
              <a:rPr lang="en-US" altLang="ko-KR" dirty="0">
                <a:latin typeface="+mn-ea"/>
              </a:rPr>
              <a:t>_</a:t>
            </a:r>
            <a:r>
              <a:rPr lang="ko-KR" altLang="en-US" dirty="0">
                <a:latin typeface="+mn-ea"/>
              </a:rPr>
              <a:t>중대 질병 없음</a:t>
            </a:r>
            <a:endParaRPr lang="en-US" altLang="ko-KR" dirty="0">
              <a:latin typeface="+mn-ea"/>
            </a:endParaRPr>
          </a:p>
          <a:p>
            <a:r>
              <a:rPr lang="en-US" dirty="0">
                <a:latin typeface="+mn-ea"/>
              </a:rPr>
              <a:t>_Past History of </a:t>
            </a:r>
          </a:p>
          <a:p>
            <a:r>
              <a:rPr lang="en-US" dirty="0">
                <a:latin typeface="+mn-ea"/>
              </a:rPr>
              <a:t>Good </a:t>
            </a:r>
            <a:r>
              <a:rPr lang="en-US" dirty="0" err="1">
                <a:latin typeface="+mn-ea"/>
              </a:rPr>
              <a:t>Health_No</a:t>
            </a:r>
            <a:r>
              <a:rPr lang="en-US" dirty="0">
                <a:latin typeface="+mn-ea"/>
              </a:rPr>
              <a:t> </a:t>
            </a:r>
          </a:p>
          <a:p>
            <a:r>
              <a:rPr lang="en-US" dirty="0">
                <a:latin typeface="+mn-ea"/>
              </a:rPr>
              <a:t>Major Illnesses</a:t>
            </a:r>
          </a:p>
        </p:txBody>
      </p:sp>
      <p:sp>
        <p:nvSpPr>
          <p:cNvPr id="16" name="TextBox 15"/>
          <p:cNvSpPr txBox="1"/>
          <p:nvPr/>
        </p:nvSpPr>
        <p:spPr>
          <a:xfrm>
            <a:off x="8389171" y="1962951"/>
            <a:ext cx="2018501" cy="646331"/>
          </a:xfrm>
          <a:prstGeom prst="rect">
            <a:avLst/>
          </a:prstGeom>
          <a:noFill/>
        </p:spPr>
        <p:txBody>
          <a:bodyPr wrap="none" rtlCol="0">
            <a:spAutoFit/>
          </a:bodyPr>
          <a:lstStyle/>
          <a:p>
            <a:r>
              <a:rPr lang="ko-KR" altLang="en-US" dirty="0">
                <a:latin typeface="+mn-ea"/>
              </a:rPr>
              <a:t>높은 </a:t>
            </a:r>
            <a:r>
              <a:rPr lang="ko-KR" altLang="en-US" dirty="0" err="1">
                <a:latin typeface="+mn-ea"/>
              </a:rPr>
              <a:t>콜레스트롤</a:t>
            </a:r>
            <a:endParaRPr lang="en-US" altLang="ko-KR" dirty="0">
              <a:latin typeface="+mn-ea"/>
            </a:endParaRPr>
          </a:p>
          <a:p>
            <a:r>
              <a:rPr lang="en-US" dirty="0">
                <a:latin typeface="+mn-ea"/>
              </a:rPr>
              <a:t>_High Cholesterol</a:t>
            </a:r>
          </a:p>
        </p:txBody>
      </p:sp>
      <p:sp>
        <p:nvSpPr>
          <p:cNvPr id="17" name="TextBox 16"/>
          <p:cNvSpPr txBox="1"/>
          <p:nvPr/>
        </p:nvSpPr>
        <p:spPr>
          <a:xfrm>
            <a:off x="8407533" y="2723301"/>
            <a:ext cx="2657401" cy="1477328"/>
          </a:xfrm>
          <a:prstGeom prst="rect">
            <a:avLst/>
          </a:prstGeom>
          <a:noFill/>
        </p:spPr>
        <p:txBody>
          <a:bodyPr wrap="square" rtlCol="0">
            <a:spAutoFit/>
          </a:bodyPr>
          <a:lstStyle/>
          <a:p>
            <a:r>
              <a:rPr lang="ko-KR" altLang="en-US" dirty="0" err="1">
                <a:latin typeface="+mn-ea"/>
              </a:rPr>
              <a:t>콜레스트롤</a:t>
            </a:r>
            <a:r>
              <a:rPr lang="ko-KR" altLang="en-US" dirty="0">
                <a:latin typeface="+mn-ea"/>
              </a:rPr>
              <a:t> </a:t>
            </a:r>
            <a:r>
              <a:rPr lang="ko-KR" altLang="en-US" dirty="0" err="1">
                <a:latin typeface="+mn-ea"/>
              </a:rPr>
              <a:t>저하제</a:t>
            </a:r>
            <a:r>
              <a:rPr lang="ko-KR" altLang="en-US" dirty="0">
                <a:latin typeface="+mn-ea"/>
              </a:rPr>
              <a:t> 복용 어려움</a:t>
            </a:r>
            <a:endParaRPr lang="en-US" altLang="ko-KR" dirty="0">
              <a:latin typeface="+mn-ea"/>
            </a:endParaRPr>
          </a:p>
          <a:p>
            <a:r>
              <a:rPr lang="en-US" dirty="0">
                <a:latin typeface="+mn-ea"/>
              </a:rPr>
              <a:t>_Trouble Taking Cholesterol</a:t>
            </a:r>
          </a:p>
          <a:p>
            <a:r>
              <a:rPr lang="en-US" dirty="0">
                <a:latin typeface="+mn-ea"/>
              </a:rPr>
              <a:t>Lowering Medicine</a:t>
            </a:r>
          </a:p>
        </p:txBody>
      </p:sp>
      <p:sp>
        <p:nvSpPr>
          <p:cNvPr id="18" name="TextBox 17"/>
          <p:cNvSpPr txBox="1"/>
          <p:nvPr/>
        </p:nvSpPr>
        <p:spPr>
          <a:xfrm>
            <a:off x="8417938" y="4115597"/>
            <a:ext cx="1864613" cy="646331"/>
          </a:xfrm>
          <a:prstGeom prst="rect">
            <a:avLst/>
          </a:prstGeom>
          <a:noFill/>
        </p:spPr>
        <p:txBody>
          <a:bodyPr wrap="none" rtlCol="0">
            <a:spAutoFit/>
          </a:bodyPr>
          <a:lstStyle/>
          <a:p>
            <a:r>
              <a:rPr lang="ko-KR" altLang="en-US" dirty="0">
                <a:latin typeface="+mn-ea"/>
              </a:rPr>
              <a:t>허리 문제</a:t>
            </a:r>
            <a:endParaRPr lang="en-US" altLang="ko-KR" dirty="0">
              <a:latin typeface="+mn-ea"/>
            </a:endParaRPr>
          </a:p>
          <a:p>
            <a:r>
              <a:rPr lang="en-US" dirty="0">
                <a:latin typeface="+mn-ea"/>
              </a:rPr>
              <a:t>_Back Problems</a:t>
            </a:r>
          </a:p>
        </p:txBody>
      </p:sp>
      <p:sp>
        <p:nvSpPr>
          <p:cNvPr id="19" name="TextBox 18"/>
          <p:cNvSpPr txBox="1"/>
          <p:nvPr/>
        </p:nvSpPr>
        <p:spPr>
          <a:xfrm>
            <a:off x="6096000" y="3238641"/>
            <a:ext cx="2176519" cy="923330"/>
          </a:xfrm>
          <a:prstGeom prst="rect">
            <a:avLst/>
          </a:prstGeom>
          <a:noFill/>
        </p:spPr>
        <p:txBody>
          <a:bodyPr wrap="square" rtlCol="0">
            <a:spAutoFit/>
          </a:bodyPr>
          <a:lstStyle/>
          <a:p>
            <a:r>
              <a:rPr lang="ko-KR" altLang="en-US" dirty="0">
                <a:latin typeface="+mn-ea"/>
              </a:rPr>
              <a:t>저혈압 경험</a:t>
            </a:r>
            <a:endParaRPr lang="en-US" altLang="ko-KR" dirty="0">
              <a:latin typeface="+mn-ea"/>
            </a:endParaRPr>
          </a:p>
          <a:p>
            <a:r>
              <a:rPr lang="en-US" altLang="ko-KR" dirty="0">
                <a:latin typeface="+mn-ea"/>
              </a:rPr>
              <a:t>_History of Low      </a:t>
            </a:r>
          </a:p>
          <a:p>
            <a:r>
              <a:rPr lang="en-US" altLang="ko-KR" dirty="0">
                <a:latin typeface="+mn-ea"/>
              </a:rPr>
              <a:t> Blood Pressure</a:t>
            </a:r>
            <a:endParaRPr lang="en-US" dirty="0">
              <a:latin typeface="+mn-ea"/>
            </a:endParaRPr>
          </a:p>
        </p:txBody>
      </p:sp>
      <p:sp>
        <p:nvSpPr>
          <p:cNvPr id="20" name="TextBox 19"/>
          <p:cNvSpPr txBox="1"/>
          <p:nvPr/>
        </p:nvSpPr>
        <p:spPr>
          <a:xfrm>
            <a:off x="8323653" y="4837109"/>
            <a:ext cx="3037382" cy="923330"/>
          </a:xfrm>
          <a:prstGeom prst="rect">
            <a:avLst/>
          </a:prstGeom>
          <a:noFill/>
        </p:spPr>
        <p:txBody>
          <a:bodyPr wrap="square" rtlCol="0">
            <a:spAutoFit/>
          </a:bodyPr>
          <a:lstStyle/>
          <a:p>
            <a:r>
              <a:rPr lang="ko-KR" altLang="en-US" dirty="0">
                <a:latin typeface="+mn-ea"/>
              </a:rPr>
              <a:t>운동과 체중 감량 필요</a:t>
            </a:r>
            <a:endParaRPr lang="en-US" altLang="ko-KR" dirty="0">
              <a:latin typeface="+mn-ea"/>
            </a:endParaRPr>
          </a:p>
          <a:p>
            <a:r>
              <a:rPr lang="en-US" dirty="0">
                <a:latin typeface="+mn-ea"/>
              </a:rPr>
              <a:t>_Need to Exercise</a:t>
            </a:r>
          </a:p>
          <a:p>
            <a:r>
              <a:rPr lang="en-US" dirty="0">
                <a:latin typeface="+mn-ea"/>
              </a:rPr>
              <a:t>&amp; Lose Weight</a:t>
            </a:r>
          </a:p>
        </p:txBody>
      </p:sp>
      <p:sp>
        <p:nvSpPr>
          <p:cNvPr id="21" name="TextBox 20"/>
          <p:cNvSpPr txBox="1"/>
          <p:nvPr/>
        </p:nvSpPr>
        <p:spPr>
          <a:xfrm>
            <a:off x="6096000" y="4567614"/>
            <a:ext cx="2067049" cy="1200329"/>
          </a:xfrm>
          <a:prstGeom prst="rect">
            <a:avLst/>
          </a:prstGeom>
          <a:noFill/>
        </p:spPr>
        <p:txBody>
          <a:bodyPr wrap="square" rtlCol="0">
            <a:spAutoFit/>
          </a:bodyPr>
          <a:lstStyle/>
          <a:p>
            <a:r>
              <a:rPr lang="ko-KR" altLang="en-US" dirty="0">
                <a:latin typeface="+mn-ea"/>
              </a:rPr>
              <a:t>일반적으로 양호한 상태</a:t>
            </a:r>
            <a:endParaRPr lang="en-US" altLang="ko-KR" dirty="0">
              <a:latin typeface="+mn-ea"/>
            </a:endParaRPr>
          </a:p>
          <a:p>
            <a:r>
              <a:rPr lang="en-US" dirty="0">
                <a:latin typeface="+mn-ea"/>
              </a:rPr>
              <a:t>_Generally in Good Shape </a:t>
            </a:r>
          </a:p>
        </p:txBody>
      </p:sp>
      <p:sp>
        <p:nvSpPr>
          <p:cNvPr id="22" name="Rectangle 1"/>
          <p:cNvSpPr/>
          <p:nvPr/>
        </p:nvSpPr>
        <p:spPr>
          <a:xfrm>
            <a:off x="11502" y="5949874"/>
            <a:ext cx="10670862" cy="246221"/>
          </a:xfrm>
          <a:prstGeom prst="rect">
            <a:avLst/>
          </a:prstGeom>
        </p:spPr>
        <p:txBody>
          <a:bodyPr wrap="square">
            <a:spAutoFit/>
          </a:bodyPr>
          <a:lstStyle/>
          <a:p>
            <a:r>
              <a:rPr lang="en-US" sz="1000" dirty="0">
                <a:latin typeface="+mn-ea"/>
              </a:rPr>
              <a:t>Kincaid, D. (2017). https://</a:t>
            </a:r>
            <a:r>
              <a:rPr lang="en-US" sz="1000" dirty="0" err="1">
                <a:latin typeface="+mn-ea"/>
              </a:rPr>
              <a:t>www.pbis.org</a:t>
            </a:r>
            <a:r>
              <a:rPr lang="en-US" sz="1000" dirty="0">
                <a:latin typeface="+mn-ea"/>
              </a:rPr>
              <a:t>/resource/346/person-centered-planning-presentation</a:t>
            </a:r>
          </a:p>
        </p:txBody>
      </p:sp>
    </p:spTree>
    <p:extLst>
      <p:ext uri="{BB962C8B-B14F-4D97-AF65-F5344CB8AC3E}">
        <p14:creationId xmlns:p14="http://schemas.microsoft.com/office/powerpoint/2010/main" val="14845979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685800" y="1371601"/>
            <a:ext cx="5238444" cy="4419600"/>
          </a:xfrm>
          <a:prstGeom prst="rect">
            <a:avLst/>
          </a:prstGeom>
          <a:solidFill>
            <a:srgbClr val="DCE6F2"/>
          </a:solidFill>
          <a:ln>
            <a:headEnd/>
            <a:tailEnd/>
          </a:ln>
          <a:effectLst/>
          <a:scene3d>
            <a:camera prst="orthographicFront">
              <a:rot lat="0" lon="0" rev="0"/>
            </a:camera>
            <a:lightRig rig="threePt" dir="t">
              <a:rot lat="0" lon="0" rev="1200000"/>
            </a:lightRig>
          </a:scene3d>
          <a:sp3d/>
        </p:spPr>
        <p:style>
          <a:lnRef idx="0">
            <a:schemeClr val="accent5"/>
          </a:lnRef>
          <a:fillRef idx="3">
            <a:schemeClr val="accent5"/>
          </a:fillRef>
          <a:effectRef idx="3">
            <a:schemeClr val="accent5"/>
          </a:effectRef>
          <a:fontRef idx="minor">
            <a:schemeClr val="lt1"/>
          </a:fontRef>
        </p:style>
        <p:txBody>
          <a:bodyPr wrap="none" anchor="ctr"/>
          <a:lstStyle/>
          <a:p>
            <a:pPr algn="ctr"/>
            <a:endParaRPr lang="en-US" sz="2400" dirty="0">
              <a:solidFill>
                <a:prstClr val="white"/>
              </a:solidFill>
              <a:effectLst>
                <a:outerShdw blurRad="38100" dist="38100" dir="2700000" algn="tl">
                  <a:srgbClr val="FFFFFF"/>
                </a:outerShdw>
              </a:effectLst>
              <a:latin typeface="Times New Roman" pitchFamily="18" charset="0"/>
            </a:endParaRPr>
          </a:p>
        </p:txBody>
      </p:sp>
      <p:sp>
        <p:nvSpPr>
          <p:cNvPr id="4" name="Rectangle 3"/>
          <p:cNvSpPr>
            <a:spLocks noChangeArrowheads="1"/>
          </p:cNvSpPr>
          <p:nvPr/>
        </p:nvSpPr>
        <p:spPr bwMode="auto">
          <a:xfrm>
            <a:off x="6368800" y="1371601"/>
            <a:ext cx="5468437" cy="4419600"/>
          </a:xfrm>
          <a:prstGeom prst="rect">
            <a:avLst/>
          </a:prstGeom>
          <a:solidFill>
            <a:srgbClr val="FFEAC1"/>
          </a:solidFill>
          <a:ln>
            <a:noFill/>
            <a:headEnd/>
            <a:tailEnd/>
          </a:ln>
          <a:effectLst/>
        </p:spPr>
        <p:style>
          <a:lnRef idx="1">
            <a:schemeClr val="accent3"/>
          </a:lnRef>
          <a:fillRef idx="3">
            <a:schemeClr val="accent3"/>
          </a:fillRef>
          <a:effectRef idx="2">
            <a:schemeClr val="accent3"/>
          </a:effectRef>
          <a:fontRef idx="minor">
            <a:schemeClr val="lt1"/>
          </a:fontRef>
        </p:style>
        <p:txBody>
          <a:bodyPr wrap="none" anchor="ctr"/>
          <a:lstStyle/>
          <a:p>
            <a:endParaRPr lang="en-US" dirty="0">
              <a:solidFill>
                <a:prstClr val="white"/>
              </a:solidFill>
              <a:latin typeface="+mn-ea"/>
            </a:endParaRPr>
          </a:p>
        </p:txBody>
      </p:sp>
      <p:sp>
        <p:nvSpPr>
          <p:cNvPr id="5" name="Text Box 11"/>
          <p:cNvSpPr txBox="1">
            <a:spLocks noChangeArrowheads="1"/>
          </p:cNvSpPr>
          <p:nvPr/>
        </p:nvSpPr>
        <p:spPr bwMode="auto">
          <a:xfrm>
            <a:off x="593385" y="1448611"/>
            <a:ext cx="5423273" cy="6309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spcBef>
                <a:spcPct val="50000"/>
              </a:spcBef>
            </a:pPr>
            <a:r>
              <a:rPr lang="ko-KR" altLang="en-US" sz="3500" b="1" dirty="0">
                <a:solidFill>
                  <a:prstClr val="black"/>
                </a:solidFill>
                <a:latin typeface="+mn-ea"/>
              </a:rPr>
              <a:t>취미</a:t>
            </a:r>
            <a:r>
              <a:rPr lang="en-US" altLang="ko-KR" sz="3500" b="1" dirty="0">
                <a:solidFill>
                  <a:prstClr val="black"/>
                </a:solidFill>
                <a:latin typeface="+mn-ea"/>
              </a:rPr>
              <a:t>_</a:t>
            </a:r>
            <a:r>
              <a:rPr lang="en-US" sz="3500" b="1" dirty="0">
                <a:solidFill>
                  <a:prstClr val="black"/>
                </a:solidFill>
                <a:latin typeface="+mn-ea"/>
              </a:rPr>
              <a:t>Hobbies</a:t>
            </a:r>
          </a:p>
        </p:txBody>
      </p:sp>
      <p:sp>
        <p:nvSpPr>
          <p:cNvPr id="6" name="Text Box 12"/>
          <p:cNvSpPr txBox="1">
            <a:spLocks noChangeArrowheads="1"/>
          </p:cNvSpPr>
          <p:nvPr/>
        </p:nvSpPr>
        <p:spPr bwMode="auto">
          <a:xfrm>
            <a:off x="6483915" y="1448611"/>
            <a:ext cx="5238206" cy="6309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spcBef>
                <a:spcPct val="50000"/>
              </a:spcBef>
            </a:pPr>
            <a:r>
              <a:rPr lang="ko-KR" altLang="en-US" sz="3500" b="1" dirty="0">
                <a:solidFill>
                  <a:prstClr val="black"/>
                </a:solidFill>
                <a:latin typeface="+mn-ea"/>
              </a:rPr>
              <a:t>관심사</a:t>
            </a:r>
            <a:r>
              <a:rPr lang="en-US" altLang="ko-KR" sz="3500" b="1" dirty="0">
                <a:solidFill>
                  <a:prstClr val="black"/>
                </a:solidFill>
                <a:latin typeface="+mn-ea"/>
              </a:rPr>
              <a:t>_</a:t>
            </a:r>
            <a:r>
              <a:rPr lang="en-US" sz="3500" b="1" dirty="0">
                <a:solidFill>
                  <a:prstClr val="black"/>
                </a:solidFill>
                <a:latin typeface="+mn-ea"/>
              </a:rPr>
              <a:t>Interests</a:t>
            </a:r>
          </a:p>
        </p:txBody>
      </p:sp>
      <p:sp>
        <p:nvSpPr>
          <p:cNvPr id="7" name="TextBox 6"/>
          <p:cNvSpPr txBox="1"/>
          <p:nvPr/>
        </p:nvSpPr>
        <p:spPr>
          <a:xfrm>
            <a:off x="1401135" y="2725883"/>
            <a:ext cx="3807774" cy="2631490"/>
          </a:xfrm>
          <a:prstGeom prst="rect">
            <a:avLst/>
          </a:prstGeom>
          <a:noFill/>
        </p:spPr>
        <p:txBody>
          <a:bodyPr wrap="none" rtlCol="0">
            <a:spAutoFit/>
          </a:bodyPr>
          <a:lstStyle/>
          <a:p>
            <a:pPr marL="285750" indent="-285750">
              <a:buFont typeface="Arial" charset="0"/>
              <a:buChar char="•"/>
            </a:pPr>
            <a:r>
              <a:rPr lang="en-US" sz="1500" dirty="0">
                <a:latin typeface="+mn-ea"/>
              </a:rPr>
              <a:t>Mail Artists</a:t>
            </a:r>
          </a:p>
          <a:p>
            <a:pPr marL="285750" indent="-285750">
              <a:buFont typeface="Arial" charset="0"/>
              <a:buChar char="•"/>
            </a:pPr>
            <a:endParaRPr lang="en-US" sz="1500" dirty="0">
              <a:latin typeface="+mn-ea"/>
            </a:endParaRPr>
          </a:p>
          <a:p>
            <a:pPr marL="285750" indent="-285750">
              <a:buFont typeface="Arial" charset="0"/>
              <a:buChar char="•"/>
            </a:pPr>
            <a:r>
              <a:rPr lang="ko-KR" altLang="en-US" sz="1500" dirty="0">
                <a:latin typeface="+mn-ea"/>
              </a:rPr>
              <a:t>콜라주 아트</a:t>
            </a:r>
            <a:r>
              <a:rPr lang="en-US" altLang="ko-KR" sz="1500" dirty="0">
                <a:latin typeface="+mn-ea"/>
              </a:rPr>
              <a:t>_</a:t>
            </a:r>
            <a:r>
              <a:rPr lang="en-US" sz="1500" dirty="0">
                <a:latin typeface="+mn-ea"/>
              </a:rPr>
              <a:t>Collage Art</a:t>
            </a:r>
          </a:p>
          <a:p>
            <a:pPr marL="285750" indent="-285750">
              <a:buFont typeface="Arial" charset="0"/>
              <a:buChar char="•"/>
            </a:pPr>
            <a:endParaRPr lang="en-US" sz="1500" dirty="0">
              <a:latin typeface="+mn-ea"/>
            </a:endParaRPr>
          </a:p>
          <a:p>
            <a:pPr marL="285750" indent="-285750">
              <a:buFont typeface="Arial" charset="0"/>
              <a:buChar char="•"/>
            </a:pPr>
            <a:r>
              <a:rPr lang="ko-KR" altLang="en-US" sz="1500" dirty="0">
                <a:latin typeface="+mn-ea"/>
              </a:rPr>
              <a:t>사진</a:t>
            </a:r>
            <a:r>
              <a:rPr lang="en-US" altLang="ko-KR" sz="1500" dirty="0">
                <a:latin typeface="+mn-ea"/>
              </a:rPr>
              <a:t>_</a:t>
            </a:r>
            <a:r>
              <a:rPr lang="en-US" sz="1500" dirty="0">
                <a:latin typeface="+mn-ea"/>
              </a:rPr>
              <a:t>Photography</a:t>
            </a:r>
          </a:p>
          <a:p>
            <a:pPr marL="285750" indent="-285750">
              <a:buFont typeface="Arial" charset="0"/>
              <a:buChar char="•"/>
            </a:pPr>
            <a:endParaRPr lang="en-US" sz="1500" dirty="0">
              <a:latin typeface="+mn-ea"/>
            </a:endParaRPr>
          </a:p>
          <a:p>
            <a:pPr marL="285750" indent="-285750">
              <a:buFont typeface="Arial" charset="0"/>
              <a:buChar char="•"/>
            </a:pPr>
            <a:r>
              <a:rPr lang="ko-KR" altLang="en-US" sz="1500" dirty="0">
                <a:latin typeface="+mn-ea"/>
              </a:rPr>
              <a:t>쇼핑</a:t>
            </a:r>
            <a:r>
              <a:rPr lang="en-US" altLang="ko-KR" sz="1500" dirty="0">
                <a:latin typeface="+mn-ea"/>
              </a:rPr>
              <a:t>_</a:t>
            </a:r>
            <a:r>
              <a:rPr lang="en-US" sz="1500" dirty="0">
                <a:latin typeface="+mn-ea"/>
              </a:rPr>
              <a:t>Shopping</a:t>
            </a:r>
          </a:p>
          <a:p>
            <a:pPr marL="742950" lvl="1" indent="-285750">
              <a:buFont typeface="Arial" charset="0"/>
              <a:buChar char="•"/>
            </a:pPr>
            <a:r>
              <a:rPr lang="ko-KR" altLang="en-US" sz="1500" dirty="0" err="1">
                <a:latin typeface="+mn-ea"/>
              </a:rPr>
              <a:t>닥터마틴</a:t>
            </a:r>
            <a:r>
              <a:rPr lang="ko-KR" altLang="en-US" sz="1500" dirty="0">
                <a:latin typeface="+mn-ea"/>
              </a:rPr>
              <a:t> 신발</a:t>
            </a:r>
            <a:r>
              <a:rPr lang="en-US" altLang="ko-KR" sz="1500" dirty="0">
                <a:latin typeface="+mn-ea"/>
              </a:rPr>
              <a:t>_</a:t>
            </a:r>
            <a:r>
              <a:rPr lang="en-US" sz="1500" dirty="0">
                <a:latin typeface="+mn-ea"/>
              </a:rPr>
              <a:t>Dr. Martin’s Shoes</a:t>
            </a:r>
          </a:p>
          <a:p>
            <a:pPr marL="742950" lvl="1" indent="-285750">
              <a:buFont typeface="Arial" charset="0"/>
              <a:buChar char="•"/>
            </a:pPr>
            <a:r>
              <a:rPr lang="ko-KR" altLang="en-US" sz="1500" dirty="0">
                <a:latin typeface="+mn-ea"/>
              </a:rPr>
              <a:t>옷</a:t>
            </a:r>
            <a:r>
              <a:rPr lang="en-US" altLang="ko-KR" sz="1500" dirty="0">
                <a:latin typeface="+mn-ea"/>
              </a:rPr>
              <a:t>_</a:t>
            </a:r>
            <a:r>
              <a:rPr lang="en-US" sz="1500" dirty="0">
                <a:latin typeface="+mn-ea"/>
              </a:rPr>
              <a:t>Clothes</a:t>
            </a:r>
          </a:p>
          <a:p>
            <a:pPr marL="285750" indent="-285750">
              <a:buFont typeface="Arial" charset="0"/>
              <a:buChar char="•"/>
            </a:pPr>
            <a:endParaRPr lang="en-US" sz="1500" dirty="0">
              <a:latin typeface="+mn-ea"/>
            </a:endParaRPr>
          </a:p>
          <a:p>
            <a:pPr marL="285750" indent="-285750">
              <a:buFont typeface="Arial" charset="0"/>
              <a:buChar char="•"/>
            </a:pPr>
            <a:endParaRPr lang="en-US" sz="1500" dirty="0">
              <a:latin typeface="+mn-ea"/>
            </a:endParaRPr>
          </a:p>
        </p:txBody>
      </p:sp>
      <p:sp>
        <p:nvSpPr>
          <p:cNvPr id="8" name="TextBox 7"/>
          <p:cNvSpPr txBox="1"/>
          <p:nvPr/>
        </p:nvSpPr>
        <p:spPr>
          <a:xfrm>
            <a:off x="7234558" y="2495051"/>
            <a:ext cx="3736920" cy="3093154"/>
          </a:xfrm>
          <a:prstGeom prst="rect">
            <a:avLst/>
          </a:prstGeom>
          <a:noFill/>
        </p:spPr>
        <p:txBody>
          <a:bodyPr wrap="none" rtlCol="0">
            <a:spAutoFit/>
          </a:bodyPr>
          <a:lstStyle/>
          <a:p>
            <a:pPr marL="285750" indent="-285750">
              <a:buFont typeface="Arial" charset="0"/>
              <a:buChar char="•"/>
            </a:pPr>
            <a:r>
              <a:rPr lang="ko-KR" altLang="en-US" sz="1500" dirty="0">
                <a:latin typeface="+mn-ea"/>
              </a:rPr>
              <a:t>토끼와 고양이 구출</a:t>
            </a:r>
            <a:endParaRPr lang="en-US" altLang="ko-KR" sz="1500" dirty="0">
              <a:latin typeface="+mn-ea"/>
            </a:endParaRPr>
          </a:p>
          <a:p>
            <a:r>
              <a:rPr lang="en-US" sz="1500" dirty="0">
                <a:latin typeface="+mn-ea"/>
              </a:rPr>
              <a:t>     _Rescue Rabbits and Cats</a:t>
            </a:r>
          </a:p>
          <a:p>
            <a:pPr marL="285750" indent="-285750">
              <a:buFont typeface="Arial" charset="0"/>
              <a:buChar char="•"/>
            </a:pPr>
            <a:endParaRPr lang="en-US" sz="1500" dirty="0">
              <a:latin typeface="+mn-ea"/>
            </a:endParaRPr>
          </a:p>
          <a:p>
            <a:pPr marL="285750" indent="-285750">
              <a:buFont typeface="Arial" charset="0"/>
              <a:buChar char="•"/>
            </a:pPr>
            <a:r>
              <a:rPr lang="ko-KR" altLang="en-US" sz="1500" dirty="0">
                <a:latin typeface="+mn-ea"/>
              </a:rPr>
              <a:t>소설 읽기</a:t>
            </a:r>
            <a:r>
              <a:rPr lang="en-US" altLang="ko-KR" sz="1500" dirty="0">
                <a:latin typeface="+mn-ea"/>
              </a:rPr>
              <a:t>: </a:t>
            </a:r>
            <a:r>
              <a:rPr lang="ko-KR" altLang="en-US" sz="1500" dirty="0">
                <a:latin typeface="+mn-ea"/>
              </a:rPr>
              <a:t>책</a:t>
            </a:r>
            <a:r>
              <a:rPr lang="en-US" altLang="ko-KR" sz="1500" dirty="0">
                <a:latin typeface="+mn-ea"/>
              </a:rPr>
              <a:t>_</a:t>
            </a:r>
            <a:r>
              <a:rPr lang="en-US" sz="1500" dirty="0">
                <a:latin typeface="+mn-ea"/>
              </a:rPr>
              <a:t>Reading Fiction: Books</a:t>
            </a:r>
          </a:p>
          <a:p>
            <a:pPr marL="742950" lvl="1" indent="-285750">
              <a:buFont typeface="Arial" charset="0"/>
              <a:buChar char="•"/>
            </a:pPr>
            <a:r>
              <a:rPr lang="ko-KR" altLang="en-US" sz="1500" dirty="0">
                <a:latin typeface="+mn-ea"/>
              </a:rPr>
              <a:t>공상과학</a:t>
            </a:r>
            <a:r>
              <a:rPr lang="en-US" altLang="ko-KR" sz="1500" dirty="0">
                <a:latin typeface="+mn-ea"/>
              </a:rPr>
              <a:t>_</a:t>
            </a:r>
            <a:r>
              <a:rPr lang="en-US" sz="1500" dirty="0">
                <a:latin typeface="+mn-ea"/>
              </a:rPr>
              <a:t>Science Fiction</a:t>
            </a:r>
          </a:p>
          <a:p>
            <a:pPr marL="742950" lvl="1" indent="-285750">
              <a:buFont typeface="Arial" charset="0"/>
              <a:buChar char="•"/>
            </a:pPr>
            <a:r>
              <a:rPr lang="ko-KR" altLang="en-US" sz="1500" dirty="0">
                <a:latin typeface="+mn-ea"/>
              </a:rPr>
              <a:t>판타지</a:t>
            </a:r>
            <a:r>
              <a:rPr lang="en-US" altLang="ko-KR" sz="1500" dirty="0">
                <a:latin typeface="+mn-ea"/>
              </a:rPr>
              <a:t>_</a:t>
            </a:r>
            <a:r>
              <a:rPr lang="en-US" sz="1500" dirty="0">
                <a:latin typeface="+mn-ea"/>
              </a:rPr>
              <a:t>Fantasy</a:t>
            </a:r>
          </a:p>
          <a:p>
            <a:pPr marL="285750" indent="-285750">
              <a:buFont typeface="Arial" charset="0"/>
              <a:buChar char="•"/>
            </a:pPr>
            <a:endParaRPr lang="en-US" sz="1500" dirty="0">
              <a:latin typeface="+mn-ea"/>
            </a:endParaRPr>
          </a:p>
          <a:p>
            <a:pPr marL="285750" indent="-285750">
              <a:buFont typeface="Arial" charset="0"/>
              <a:buChar char="•"/>
            </a:pPr>
            <a:r>
              <a:rPr lang="ko-KR" altLang="en-US" sz="1500" dirty="0">
                <a:latin typeface="+mn-ea"/>
              </a:rPr>
              <a:t>역사</a:t>
            </a:r>
            <a:r>
              <a:rPr lang="en-US" altLang="ko-KR" sz="1500" dirty="0">
                <a:latin typeface="+mn-ea"/>
              </a:rPr>
              <a:t>_</a:t>
            </a:r>
            <a:r>
              <a:rPr lang="en-US" sz="1500" dirty="0">
                <a:latin typeface="+mn-ea"/>
              </a:rPr>
              <a:t>History</a:t>
            </a:r>
          </a:p>
          <a:p>
            <a:pPr marL="742950" lvl="1" indent="-285750">
              <a:buFont typeface="Arial" charset="0"/>
              <a:buChar char="•"/>
            </a:pPr>
            <a:r>
              <a:rPr lang="en-US" sz="1500" dirty="0">
                <a:latin typeface="+mn-ea"/>
              </a:rPr>
              <a:t>19</a:t>
            </a:r>
            <a:r>
              <a:rPr lang="ko-KR" altLang="en-US" sz="1500" dirty="0">
                <a:latin typeface="+mn-ea"/>
              </a:rPr>
              <a:t>세기 소설</a:t>
            </a:r>
            <a:r>
              <a:rPr lang="en-US" altLang="ko-KR" sz="1500" dirty="0">
                <a:latin typeface="+mn-ea"/>
              </a:rPr>
              <a:t>_</a:t>
            </a:r>
            <a:r>
              <a:rPr lang="en-US" sz="1500" dirty="0">
                <a:latin typeface="+mn-ea"/>
              </a:rPr>
              <a:t>19</a:t>
            </a:r>
            <a:r>
              <a:rPr lang="en-US" sz="1500" baseline="30000" dirty="0">
                <a:latin typeface="+mn-ea"/>
              </a:rPr>
              <a:t>th</a:t>
            </a:r>
            <a:r>
              <a:rPr lang="en-US" sz="1500" dirty="0">
                <a:latin typeface="+mn-ea"/>
              </a:rPr>
              <a:t> Century Fiction</a:t>
            </a:r>
          </a:p>
          <a:p>
            <a:pPr marL="742950" lvl="1" indent="-285750">
              <a:buFont typeface="Arial" charset="0"/>
              <a:buChar char="•"/>
            </a:pPr>
            <a:r>
              <a:rPr lang="ko-KR" altLang="en-US" sz="1500" dirty="0">
                <a:latin typeface="+mn-ea"/>
              </a:rPr>
              <a:t>르네상스 미술</a:t>
            </a:r>
            <a:r>
              <a:rPr lang="en-US" altLang="ko-KR" sz="1500" dirty="0">
                <a:latin typeface="+mn-ea"/>
              </a:rPr>
              <a:t>_</a:t>
            </a:r>
            <a:r>
              <a:rPr lang="en-US" sz="1500" dirty="0">
                <a:latin typeface="+mn-ea"/>
              </a:rPr>
              <a:t>Renaissance Art</a:t>
            </a:r>
          </a:p>
          <a:p>
            <a:pPr marL="285750" indent="-285750">
              <a:buFont typeface="Arial" charset="0"/>
              <a:buChar char="•"/>
            </a:pPr>
            <a:endParaRPr lang="en-US" sz="1500" dirty="0">
              <a:latin typeface="+mn-ea"/>
            </a:endParaRPr>
          </a:p>
          <a:p>
            <a:pPr marL="285750" indent="-285750">
              <a:buFont typeface="Arial" charset="0"/>
              <a:buChar char="•"/>
            </a:pPr>
            <a:endParaRPr lang="en-US" sz="1500" dirty="0">
              <a:latin typeface="+mn-ea"/>
            </a:endParaRPr>
          </a:p>
          <a:p>
            <a:pPr marL="285750" indent="-285750">
              <a:buFont typeface="Arial" charset="0"/>
              <a:buChar char="•"/>
            </a:pPr>
            <a:endParaRPr lang="en-US" sz="1500" dirty="0">
              <a:latin typeface="+mn-ea"/>
            </a:endParaRPr>
          </a:p>
        </p:txBody>
      </p:sp>
      <p:sp>
        <p:nvSpPr>
          <p:cNvPr id="9" name="Rectangle 1"/>
          <p:cNvSpPr/>
          <p:nvPr/>
        </p:nvSpPr>
        <p:spPr>
          <a:xfrm>
            <a:off x="69012" y="5908726"/>
            <a:ext cx="11368469" cy="246221"/>
          </a:xfrm>
          <a:prstGeom prst="rect">
            <a:avLst/>
          </a:prstGeom>
        </p:spPr>
        <p:txBody>
          <a:bodyPr wrap="square">
            <a:spAutoFit/>
          </a:bodyPr>
          <a:lstStyle/>
          <a:p>
            <a:r>
              <a:rPr lang="en-US" sz="1000" dirty="0">
                <a:latin typeface="+mn-ea"/>
              </a:rPr>
              <a:t>Kincaid, D. (2017). https://</a:t>
            </a:r>
            <a:r>
              <a:rPr lang="en-US" sz="1000" dirty="0" err="1">
                <a:latin typeface="+mn-ea"/>
              </a:rPr>
              <a:t>www.pbis.org</a:t>
            </a:r>
            <a:r>
              <a:rPr lang="en-US" sz="1000" dirty="0">
                <a:latin typeface="+mn-ea"/>
              </a:rPr>
              <a:t>/resource/346/person-centered-planning-presentation</a:t>
            </a:r>
          </a:p>
        </p:txBody>
      </p:sp>
    </p:spTree>
    <p:extLst>
      <p:ext uri="{BB962C8B-B14F-4D97-AF65-F5344CB8AC3E}">
        <p14:creationId xmlns:p14="http://schemas.microsoft.com/office/powerpoint/2010/main" val="21646500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1828800" y="76200"/>
            <a:ext cx="8534400" cy="5829300"/>
          </a:xfrm>
          <a:prstGeom prst="rect">
            <a:avLst/>
          </a:prstGeom>
          <a:solidFill>
            <a:srgbClr val="FFEAC1"/>
          </a:solidFill>
          <a:ln w="6350">
            <a:solidFill>
              <a:schemeClr val="tx2"/>
            </a:solidFill>
            <a:miter lim="800000"/>
            <a:headEnd/>
            <a:tailEnd/>
          </a:ln>
          <a:effectLst/>
        </p:spPr>
        <p:txBody>
          <a:bodyPr wrap="none" anchor="ctr"/>
          <a:lstStyle/>
          <a:p>
            <a:endParaRPr lang="en-US" dirty="0">
              <a:latin typeface="+mn-ea"/>
            </a:endParaRPr>
          </a:p>
        </p:txBody>
      </p:sp>
      <p:sp>
        <p:nvSpPr>
          <p:cNvPr id="4" name="Rectangle 4"/>
          <p:cNvSpPr>
            <a:spLocks noChangeArrowheads="1"/>
          </p:cNvSpPr>
          <p:nvPr/>
        </p:nvSpPr>
        <p:spPr bwMode="auto">
          <a:xfrm>
            <a:off x="1905000" y="152400"/>
            <a:ext cx="8382000" cy="5650468"/>
          </a:xfrm>
          <a:prstGeom prst="rect">
            <a:avLst/>
          </a:prstGeom>
          <a:solidFill>
            <a:schemeClr val="bg1"/>
          </a:solidFill>
          <a:ln w="6350">
            <a:solidFill>
              <a:schemeClr val="tx2"/>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dirty="0">
              <a:latin typeface="+mn-ea"/>
            </a:endParaRPr>
          </a:p>
        </p:txBody>
      </p:sp>
      <p:sp>
        <p:nvSpPr>
          <p:cNvPr id="5" name="Text Box 6"/>
          <p:cNvSpPr txBox="1">
            <a:spLocks noChangeArrowheads="1"/>
          </p:cNvSpPr>
          <p:nvPr/>
        </p:nvSpPr>
        <p:spPr bwMode="auto">
          <a:xfrm>
            <a:off x="1981200" y="228600"/>
            <a:ext cx="2286000" cy="4016484"/>
          </a:xfrm>
          <a:prstGeom prst="rect">
            <a:avLst/>
          </a:prstGeom>
          <a:solidFill>
            <a:schemeClr val="bg1"/>
          </a:solidFill>
          <a:ln w="762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285750" indent="-285750">
              <a:spcBef>
                <a:spcPct val="50000"/>
              </a:spcBef>
              <a:buFont typeface="Arial" panose="020B0604020202020204" pitchFamily="34" charset="0"/>
              <a:buChar char="•"/>
            </a:pPr>
            <a:r>
              <a:rPr lang="ko-KR" altLang="en-US" sz="1500" dirty="0">
                <a:latin typeface="+mn-ea"/>
              </a:rPr>
              <a:t>당사자에게 효과적인 전략은 무엇입니까</a:t>
            </a:r>
            <a:r>
              <a:rPr lang="en-US" altLang="ko-KR" sz="1500" dirty="0">
                <a:latin typeface="+mn-ea"/>
              </a:rPr>
              <a:t>?</a:t>
            </a:r>
          </a:p>
          <a:p>
            <a:pPr>
              <a:lnSpc>
                <a:spcPts val="900"/>
              </a:lnSpc>
              <a:spcBef>
                <a:spcPct val="50000"/>
              </a:spcBef>
            </a:pPr>
            <a:r>
              <a:rPr lang="en-US" altLang="ko-KR" sz="1500" dirty="0">
                <a:latin typeface="+mn-ea"/>
              </a:rPr>
              <a:t>   _</a:t>
            </a:r>
            <a:r>
              <a:rPr lang="en-US" altLang="en-US" sz="1500" dirty="0">
                <a:latin typeface="+mn-ea"/>
              </a:rPr>
              <a:t>What strategies work    </a:t>
            </a:r>
          </a:p>
          <a:p>
            <a:pPr>
              <a:lnSpc>
                <a:spcPts val="900"/>
              </a:lnSpc>
              <a:spcBef>
                <a:spcPct val="50000"/>
              </a:spcBef>
            </a:pPr>
            <a:r>
              <a:rPr lang="en-US" altLang="en-US" sz="1500" dirty="0">
                <a:latin typeface="+mn-ea"/>
              </a:rPr>
              <a:t>      well for the person?</a:t>
            </a:r>
          </a:p>
          <a:p>
            <a:pPr>
              <a:spcBef>
                <a:spcPct val="50000"/>
              </a:spcBef>
            </a:pPr>
            <a:endParaRPr lang="en-US" altLang="en-US" sz="1500" dirty="0">
              <a:latin typeface="+mn-ea"/>
            </a:endParaRPr>
          </a:p>
          <a:p>
            <a:pPr marL="285750" indent="-285750">
              <a:spcBef>
                <a:spcPct val="50000"/>
              </a:spcBef>
              <a:buFont typeface="Arial" panose="020B0604020202020204" pitchFamily="34" charset="0"/>
              <a:buChar char="•"/>
            </a:pPr>
            <a:r>
              <a:rPr lang="ko-KR" altLang="en-US" sz="1500" dirty="0">
                <a:latin typeface="+mn-ea"/>
              </a:rPr>
              <a:t>어떠한 전략들이 성공하지 못했거나 또는 사회적 상호작용을 하는 것에 어려움이 있었나요</a:t>
            </a:r>
            <a:r>
              <a:rPr lang="en-US" altLang="ko-KR" sz="1500" dirty="0">
                <a:latin typeface="+mn-ea"/>
              </a:rPr>
              <a:t>?</a:t>
            </a:r>
          </a:p>
          <a:p>
            <a:pPr>
              <a:lnSpc>
                <a:spcPts val="900"/>
              </a:lnSpc>
              <a:spcBef>
                <a:spcPct val="50000"/>
              </a:spcBef>
            </a:pPr>
            <a:r>
              <a:rPr lang="en-US" altLang="en-US" sz="1500" dirty="0">
                <a:latin typeface="+mn-ea"/>
              </a:rPr>
              <a:t>    _What strategies </a:t>
            </a:r>
          </a:p>
          <a:p>
            <a:pPr>
              <a:lnSpc>
                <a:spcPts val="900"/>
              </a:lnSpc>
              <a:spcBef>
                <a:spcPct val="50000"/>
              </a:spcBef>
            </a:pPr>
            <a:r>
              <a:rPr lang="en-US" altLang="en-US" sz="1500" dirty="0">
                <a:latin typeface="+mn-ea"/>
              </a:rPr>
              <a:t>      have not been as   </a:t>
            </a:r>
          </a:p>
          <a:p>
            <a:pPr>
              <a:lnSpc>
                <a:spcPts val="900"/>
              </a:lnSpc>
              <a:spcBef>
                <a:spcPct val="50000"/>
              </a:spcBef>
            </a:pPr>
            <a:r>
              <a:rPr lang="en-US" altLang="en-US" sz="1500" dirty="0">
                <a:latin typeface="+mn-ea"/>
              </a:rPr>
              <a:t>      successful or cause </a:t>
            </a:r>
          </a:p>
          <a:p>
            <a:pPr>
              <a:lnSpc>
                <a:spcPts val="900"/>
              </a:lnSpc>
              <a:spcBef>
                <a:spcPct val="50000"/>
              </a:spcBef>
            </a:pPr>
            <a:r>
              <a:rPr lang="en-US" altLang="en-US" sz="1500" dirty="0">
                <a:latin typeface="+mn-ea"/>
              </a:rPr>
              <a:t>      the challenges in </a:t>
            </a:r>
          </a:p>
          <a:p>
            <a:pPr>
              <a:lnSpc>
                <a:spcPts val="900"/>
              </a:lnSpc>
              <a:spcBef>
                <a:spcPct val="50000"/>
              </a:spcBef>
            </a:pPr>
            <a:r>
              <a:rPr lang="en-US" altLang="en-US" sz="1500" dirty="0">
                <a:latin typeface="+mn-ea"/>
              </a:rPr>
              <a:t>     social interactions? </a:t>
            </a:r>
          </a:p>
        </p:txBody>
      </p:sp>
      <p:sp>
        <p:nvSpPr>
          <p:cNvPr id="6" name="Text Box 22"/>
          <p:cNvSpPr txBox="1">
            <a:spLocks noChangeArrowheads="1"/>
          </p:cNvSpPr>
          <p:nvPr/>
        </p:nvSpPr>
        <p:spPr bwMode="auto">
          <a:xfrm>
            <a:off x="4381500" y="271363"/>
            <a:ext cx="3962400" cy="400110"/>
          </a:xfrm>
          <a:prstGeom prst="rect">
            <a:avLst/>
          </a:prstGeom>
          <a:solidFill>
            <a:srgbClr val="FFEAC1"/>
          </a:solidFill>
          <a:ln>
            <a:noFill/>
          </a:ln>
          <a:effectLst/>
        </p:spPr>
        <p:txBody>
          <a:bodyPr>
            <a:spAutoFit/>
          </a:bodyPr>
          <a:lstStyle/>
          <a:p>
            <a:pPr algn="ctr">
              <a:spcBef>
                <a:spcPct val="50000"/>
              </a:spcBef>
            </a:pPr>
            <a:r>
              <a:rPr lang="ko-KR" altLang="en-US" sz="2000" b="1" dirty="0">
                <a:latin typeface="+mn-ea"/>
              </a:rPr>
              <a:t>잘 되는 것</a:t>
            </a:r>
            <a:r>
              <a:rPr lang="en-US" altLang="ko-KR" sz="2000" b="1" dirty="0">
                <a:latin typeface="+mn-ea"/>
              </a:rPr>
              <a:t>_</a:t>
            </a:r>
            <a:r>
              <a:rPr lang="en-US" altLang="en-US" sz="2000" b="1" dirty="0">
                <a:latin typeface="+mn-ea"/>
              </a:rPr>
              <a:t>What Works!!!</a:t>
            </a:r>
          </a:p>
        </p:txBody>
      </p:sp>
      <p:sp>
        <p:nvSpPr>
          <p:cNvPr id="7" name="Text Box 23"/>
          <p:cNvSpPr txBox="1">
            <a:spLocks noChangeArrowheads="1"/>
          </p:cNvSpPr>
          <p:nvPr/>
        </p:nvSpPr>
        <p:spPr bwMode="auto">
          <a:xfrm>
            <a:off x="5533878" y="5375331"/>
            <a:ext cx="4729720" cy="400110"/>
          </a:xfrm>
          <a:prstGeom prst="rect">
            <a:avLst/>
          </a:prstGeom>
          <a:solidFill>
            <a:srgbClr val="FFEAC1"/>
          </a:solidFill>
          <a:ln>
            <a:noFill/>
          </a:ln>
          <a:effectLst/>
        </p:spPr>
        <p:txBody>
          <a:bodyPr wrap="square">
            <a:spAutoFit/>
          </a:bodyPr>
          <a:lstStyle/>
          <a:p>
            <a:pPr algn="ctr">
              <a:spcBef>
                <a:spcPct val="50000"/>
              </a:spcBef>
            </a:pPr>
            <a:r>
              <a:rPr lang="ko-KR" altLang="en-US" sz="2000" b="1" dirty="0">
                <a:latin typeface="+mn-ea"/>
              </a:rPr>
              <a:t>잘 안 되는 것</a:t>
            </a:r>
            <a:r>
              <a:rPr lang="en-US" altLang="ko-KR" sz="2000" b="1" dirty="0">
                <a:latin typeface="+mn-ea"/>
              </a:rPr>
              <a:t>_</a:t>
            </a:r>
            <a:r>
              <a:rPr lang="en-US" altLang="en-US" sz="2000" b="1" dirty="0">
                <a:latin typeface="+mn-ea"/>
              </a:rPr>
              <a:t>What Doesn’t Work!!!</a:t>
            </a:r>
            <a:endParaRPr lang="en-US" altLang="en-US" sz="2000" dirty="0">
              <a:latin typeface="+mn-ea"/>
            </a:endParaRPr>
          </a:p>
        </p:txBody>
      </p:sp>
      <p:sp>
        <p:nvSpPr>
          <p:cNvPr id="8" name="Line 24"/>
          <p:cNvSpPr>
            <a:spLocks noChangeShapeType="1"/>
          </p:cNvSpPr>
          <p:nvPr/>
        </p:nvSpPr>
        <p:spPr bwMode="auto">
          <a:xfrm flipH="1">
            <a:off x="4419600" y="228600"/>
            <a:ext cx="5791200" cy="5486400"/>
          </a:xfrm>
          <a:prstGeom prst="line">
            <a:avLst/>
          </a:prstGeom>
          <a:noFill/>
          <a:ln w="76200">
            <a:solidFill>
              <a:srgbClr val="7030A0"/>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dirty="0">
              <a:latin typeface="+mn-ea"/>
            </a:endParaRPr>
          </a:p>
        </p:txBody>
      </p:sp>
      <p:sp>
        <p:nvSpPr>
          <p:cNvPr id="9" name="TextBox 8"/>
          <p:cNvSpPr txBox="1"/>
          <p:nvPr/>
        </p:nvSpPr>
        <p:spPr>
          <a:xfrm>
            <a:off x="4343400" y="832366"/>
            <a:ext cx="4000500" cy="1708160"/>
          </a:xfrm>
          <a:prstGeom prst="rect">
            <a:avLst/>
          </a:prstGeom>
          <a:noFill/>
        </p:spPr>
        <p:txBody>
          <a:bodyPr wrap="square" rtlCol="0">
            <a:spAutoFit/>
          </a:bodyPr>
          <a:lstStyle/>
          <a:p>
            <a:r>
              <a:rPr lang="ko-KR" altLang="en-US" sz="1500" dirty="0">
                <a:latin typeface="+mn-ea"/>
              </a:rPr>
              <a:t>예상되는 사항에 대해 전화로 정기적인 확인</a:t>
            </a:r>
            <a:endParaRPr lang="en-US" altLang="ko-KR" sz="1500" dirty="0">
              <a:latin typeface="+mn-ea"/>
            </a:endParaRPr>
          </a:p>
          <a:p>
            <a:r>
              <a:rPr lang="en-US" sz="1500" dirty="0">
                <a:latin typeface="+mn-ea"/>
              </a:rPr>
              <a:t>_Checking in on a Regular Basis About </a:t>
            </a:r>
          </a:p>
          <a:p>
            <a:r>
              <a:rPr lang="en-US" sz="1500" dirty="0">
                <a:latin typeface="+mn-ea"/>
              </a:rPr>
              <a:t>  What is Expected by Phone</a:t>
            </a:r>
          </a:p>
          <a:p>
            <a:endParaRPr lang="en-US" sz="1500" dirty="0">
              <a:latin typeface="+mn-ea"/>
            </a:endParaRPr>
          </a:p>
          <a:p>
            <a:r>
              <a:rPr lang="ko-KR" altLang="en-US" sz="1500" dirty="0">
                <a:latin typeface="+mn-ea"/>
              </a:rPr>
              <a:t>서면 지침서 필요</a:t>
            </a:r>
            <a:r>
              <a:rPr lang="en-US" altLang="ko-KR" sz="1500" dirty="0">
                <a:latin typeface="+mn-ea"/>
              </a:rPr>
              <a:t>_ </a:t>
            </a:r>
            <a:r>
              <a:rPr lang="ko-KR" altLang="en-US" sz="1500" dirty="0">
                <a:latin typeface="+mn-ea"/>
              </a:rPr>
              <a:t>단순히 필요하지 않음</a:t>
            </a:r>
            <a:endParaRPr lang="en-US" altLang="ko-KR" sz="1500" dirty="0">
              <a:latin typeface="+mn-ea"/>
            </a:endParaRPr>
          </a:p>
          <a:p>
            <a:r>
              <a:rPr lang="en-US" sz="1500" dirty="0">
                <a:latin typeface="+mn-ea"/>
              </a:rPr>
              <a:t>_I Need to See Written </a:t>
            </a:r>
            <a:r>
              <a:rPr lang="en-US" sz="1500" dirty="0" err="1">
                <a:latin typeface="+mn-ea"/>
              </a:rPr>
              <a:t>Instructions_Not</a:t>
            </a:r>
            <a:r>
              <a:rPr lang="en-US" sz="1500" dirty="0">
                <a:latin typeface="+mn-ea"/>
              </a:rPr>
              <a:t>   </a:t>
            </a:r>
          </a:p>
          <a:p>
            <a:r>
              <a:rPr lang="en-US" sz="1500" dirty="0">
                <a:latin typeface="+mn-ea"/>
              </a:rPr>
              <a:t>  Just Verbal Interactions</a:t>
            </a:r>
          </a:p>
        </p:txBody>
      </p:sp>
      <p:sp>
        <p:nvSpPr>
          <p:cNvPr id="10" name="TextBox 9"/>
          <p:cNvSpPr txBox="1"/>
          <p:nvPr/>
        </p:nvSpPr>
        <p:spPr>
          <a:xfrm>
            <a:off x="6853487" y="3806725"/>
            <a:ext cx="3490663" cy="1477328"/>
          </a:xfrm>
          <a:prstGeom prst="rect">
            <a:avLst/>
          </a:prstGeom>
          <a:noFill/>
        </p:spPr>
        <p:txBody>
          <a:bodyPr wrap="square" rtlCol="0">
            <a:spAutoFit/>
          </a:bodyPr>
          <a:lstStyle/>
          <a:p>
            <a:r>
              <a:rPr lang="ko-KR" altLang="en-US" sz="1500" dirty="0" err="1">
                <a:latin typeface="+mn-ea"/>
              </a:rPr>
              <a:t>이메일을</a:t>
            </a:r>
            <a:r>
              <a:rPr lang="ko-KR" altLang="en-US" sz="1500" dirty="0">
                <a:latin typeface="+mn-ea"/>
              </a:rPr>
              <a:t> 사용하여 복잡한 지침 전달</a:t>
            </a:r>
            <a:endParaRPr lang="en-US" altLang="ko-KR" sz="1500" dirty="0">
              <a:latin typeface="+mn-ea"/>
            </a:endParaRPr>
          </a:p>
          <a:p>
            <a:r>
              <a:rPr lang="en-US" sz="1500" dirty="0">
                <a:latin typeface="+mn-ea"/>
              </a:rPr>
              <a:t>_Communicating Complicated </a:t>
            </a:r>
          </a:p>
          <a:p>
            <a:r>
              <a:rPr lang="en-US" sz="1500" dirty="0">
                <a:latin typeface="+mn-ea"/>
              </a:rPr>
              <a:t>  Instructions Using Email</a:t>
            </a:r>
          </a:p>
          <a:p>
            <a:endParaRPr lang="en-US" sz="1500" dirty="0">
              <a:latin typeface="+mn-ea"/>
            </a:endParaRPr>
          </a:p>
          <a:p>
            <a:r>
              <a:rPr lang="ko-KR" altLang="en-US" sz="1500" dirty="0">
                <a:latin typeface="+mn-ea"/>
              </a:rPr>
              <a:t>간접적인  의사소통 방법들</a:t>
            </a:r>
            <a:endParaRPr lang="en-US" altLang="ko-KR" sz="1500" dirty="0">
              <a:latin typeface="+mn-ea"/>
            </a:endParaRPr>
          </a:p>
          <a:p>
            <a:r>
              <a:rPr lang="en-US" sz="1500" dirty="0">
                <a:latin typeface="+mn-ea"/>
              </a:rPr>
              <a:t>_Indirect Communication Strategies</a:t>
            </a:r>
          </a:p>
        </p:txBody>
      </p:sp>
      <p:sp>
        <p:nvSpPr>
          <p:cNvPr id="11" name="Rectangle 1"/>
          <p:cNvSpPr/>
          <p:nvPr/>
        </p:nvSpPr>
        <p:spPr>
          <a:xfrm>
            <a:off x="18691" y="5918686"/>
            <a:ext cx="9375531" cy="246221"/>
          </a:xfrm>
          <a:prstGeom prst="rect">
            <a:avLst/>
          </a:prstGeom>
        </p:spPr>
        <p:txBody>
          <a:bodyPr wrap="square">
            <a:spAutoFit/>
          </a:bodyPr>
          <a:lstStyle/>
          <a:p>
            <a:r>
              <a:rPr lang="en-US" sz="1000" dirty="0">
                <a:latin typeface="+mn-ea"/>
              </a:rPr>
              <a:t>Kincaid, D. (2017). https://</a:t>
            </a:r>
            <a:r>
              <a:rPr lang="en-US" sz="1000" dirty="0" err="1">
                <a:latin typeface="+mn-ea"/>
              </a:rPr>
              <a:t>www.pbis.org</a:t>
            </a:r>
            <a:r>
              <a:rPr lang="en-US" sz="1000" dirty="0">
                <a:latin typeface="+mn-ea"/>
              </a:rPr>
              <a:t>/resource/346/person-centered-planning-presentation</a:t>
            </a:r>
          </a:p>
        </p:txBody>
      </p:sp>
    </p:spTree>
    <p:extLst>
      <p:ext uri="{BB962C8B-B14F-4D97-AF65-F5344CB8AC3E}">
        <p14:creationId xmlns:p14="http://schemas.microsoft.com/office/powerpoint/2010/main" val="17248527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a:spLocks noChangeArrowheads="1"/>
          </p:cNvSpPr>
          <p:nvPr/>
        </p:nvSpPr>
        <p:spPr bwMode="auto">
          <a:xfrm>
            <a:off x="272548" y="155380"/>
            <a:ext cx="11798710" cy="5940620"/>
          </a:xfrm>
          <a:prstGeom prst="roundRect">
            <a:avLst>
              <a:gd name="adj" fmla="val 16667"/>
            </a:avLst>
          </a:prstGeom>
          <a:solidFill>
            <a:srgbClr val="FCFCFC"/>
          </a:solidFill>
          <a:ln w="9525">
            <a:solidFill>
              <a:schemeClr val="hlink"/>
            </a:solidFill>
            <a:round/>
            <a:headEnd/>
            <a:tailEnd/>
          </a:ln>
          <a:effectLst/>
          <a:extLst>
            <a:ext uri="{909E8E84-426E-40dd-AFC4-6F175D3DCCD1}">
              <a14:hiddenFill xmlns:a14="http://schemas.microsoft.com/office/drawing/2010/main" xmlns="">
                <a:solidFill>
                  <a:schemeClr val="hlink"/>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dirty="0"/>
          </a:p>
        </p:txBody>
      </p:sp>
      <p:sp>
        <p:nvSpPr>
          <p:cNvPr id="4" name="Text Box 8"/>
          <p:cNvSpPr txBox="1">
            <a:spLocks noChangeArrowheads="1"/>
          </p:cNvSpPr>
          <p:nvPr/>
        </p:nvSpPr>
        <p:spPr bwMode="auto">
          <a:xfrm rot="20858623">
            <a:off x="427861" y="277537"/>
            <a:ext cx="5747196" cy="71814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nSpc>
                <a:spcPts val="1600"/>
              </a:lnSpc>
              <a:spcBef>
                <a:spcPct val="50000"/>
              </a:spcBef>
            </a:pPr>
            <a:r>
              <a:rPr lang="ko-KR" altLang="en-US" sz="2800" b="1" dirty="0">
                <a:latin typeface="+mn-ea"/>
              </a:rPr>
              <a:t>사회적 강점</a:t>
            </a:r>
            <a:endParaRPr lang="en-US" altLang="ko-KR" sz="2800" b="1" dirty="0">
              <a:latin typeface="+mn-ea"/>
            </a:endParaRPr>
          </a:p>
          <a:p>
            <a:pPr>
              <a:lnSpc>
                <a:spcPts val="1600"/>
              </a:lnSpc>
              <a:spcBef>
                <a:spcPct val="50000"/>
              </a:spcBef>
            </a:pPr>
            <a:r>
              <a:rPr lang="en-US" altLang="en-US" sz="2800" b="1" dirty="0">
                <a:latin typeface="+mn-ea"/>
              </a:rPr>
              <a:t>_Social Strengths</a:t>
            </a:r>
          </a:p>
        </p:txBody>
      </p:sp>
      <p:sp>
        <p:nvSpPr>
          <p:cNvPr id="5" name="Oval 20"/>
          <p:cNvSpPr>
            <a:spLocks noChangeArrowheads="1"/>
          </p:cNvSpPr>
          <p:nvPr/>
        </p:nvSpPr>
        <p:spPr bwMode="auto">
          <a:xfrm>
            <a:off x="7639164" y="268196"/>
            <a:ext cx="4283684" cy="3922804"/>
          </a:xfrm>
          <a:prstGeom prst="ellipse">
            <a:avLst/>
          </a:prstGeom>
          <a:solidFill>
            <a:schemeClr val="tx2">
              <a:lumMod val="20000"/>
              <a:lumOff val="80000"/>
            </a:schemeClr>
          </a:solidFill>
          <a:ln w="9525">
            <a:solidFill>
              <a:schemeClr val="accent2"/>
            </a:solidFill>
            <a:round/>
            <a:headEnd/>
            <a:tailEnd/>
          </a:ln>
          <a:effectLst/>
        </p:spPr>
        <p:txBody>
          <a:bodyPr wrap="none" anchor="ctr"/>
          <a:lstStyle/>
          <a:p>
            <a:pPr algn="ctr"/>
            <a:r>
              <a:rPr lang="ko-KR" altLang="en-US" sz="2000" dirty="0">
                <a:latin typeface="+mn-ea"/>
              </a:rPr>
              <a:t>강점</a:t>
            </a:r>
            <a:r>
              <a:rPr lang="en-US" altLang="ko-KR" sz="2000" dirty="0">
                <a:latin typeface="+mn-ea"/>
              </a:rPr>
              <a:t>_</a:t>
            </a:r>
            <a:r>
              <a:rPr lang="en-US" altLang="en-US" sz="2000" dirty="0">
                <a:latin typeface="+mn-ea"/>
              </a:rPr>
              <a:t>Strengths</a:t>
            </a:r>
          </a:p>
          <a:p>
            <a:pPr algn="ctr"/>
            <a:endParaRPr lang="en-US" altLang="en-US" dirty="0"/>
          </a:p>
          <a:p>
            <a:pPr algn="ctr"/>
            <a:endParaRPr lang="en-US" altLang="en-US" dirty="0"/>
          </a:p>
          <a:p>
            <a:pPr algn="ctr"/>
            <a:endParaRPr lang="en-US" altLang="en-US" dirty="0"/>
          </a:p>
          <a:p>
            <a:pPr algn="ctr"/>
            <a:endParaRPr lang="en-US" altLang="en-US" dirty="0"/>
          </a:p>
          <a:p>
            <a:pPr algn="ctr"/>
            <a:endParaRPr lang="en-US" altLang="en-US" dirty="0"/>
          </a:p>
          <a:p>
            <a:pPr algn="ctr"/>
            <a:endParaRPr lang="en-US" altLang="en-US" dirty="0"/>
          </a:p>
          <a:p>
            <a:pPr algn="ctr"/>
            <a:endParaRPr lang="en-US" altLang="en-US" dirty="0"/>
          </a:p>
        </p:txBody>
      </p:sp>
      <p:sp>
        <p:nvSpPr>
          <p:cNvPr id="6" name="Oval 22"/>
          <p:cNvSpPr>
            <a:spLocks noChangeArrowheads="1"/>
          </p:cNvSpPr>
          <p:nvPr/>
        </p:nvSpPr>
        <p:spPr bwMode="auto">
          <a:xfrm>
            <a:off x="4355589" y="1994821"/>
            <a:ext cx="4127090" cy="4019762"/>
          </a:xfrm>
          <a:prstGeom prst="ellipse">
            <a:avLst/>
          </a:prstGeom>
          <a:solidFill>
            <a:srgbClr val="FFEAC1"/>
          </a:solidFill>
          <a:ln w="9525">
            <a:solidFill>
              <a:schemeClr val="accent2"/>
            </a:solidFill>
            <a:round/>
            <a:headEnd/>
            <a:tailEnd/>
          </a:ln>
          <a:effectLst/>
        </p:spPr>
        <p:txBody>
          <a:bodyPr wrap="none" anchor="ctr"/>
          <a:lstStyle/>
          <a:p>
            <a:pPr algn="ctr"/>
            <a:r>
              <a:rPr lang="ko-KR" altLang="en-US" sz="2000" dirty="0">
                <a:latin typeface="+mn-ea"/>
              </a:rPr>
              <a:t>새로운 사회적 상호작용</a:t>
            </a:r>
            <a:endParaRPr lang="en-US" altLang="ko-KR" sz="2000" dirty="0">
              <a:latin typeface="+mn-ea"/>
            </a:endParaRPr>
          </a:p>
          <a:p>
            <a:pPr algn="ctr"/>
            <a:r>
              <a:rPr lang="en-US" altLang="en-US" sz="2000" dirty="0">
                <a:latin typeface="+mn-ea"/>
              </a:rPr>
              <a:t>_New Social Interactions</a:t>
            </a:r>
          </a:p>
          <a:p>
            <a:pPr algn="ctr"/>
            <a:endParaRPr lang="en-US" altLang="en-US" dirty="0">
              <a:latin typeface="+mn-ea"/>
            </a:endParaRPr>
          </a:p>
          <a:p>
            <a:pPr algn="ctr"/>
            <a:endParaRPr lang="en-US" altLang="en-US" dirty="0">
              <a:latin typeface="+mn-ea"/>
            </a:endParaRPr>
          </a:p>
          <a:p>
            <a:pPr algn="ctr"/>
            <a:endParaRPr lang="en-US" altLang="en-US" dirty="0">
              <a:latin typeface="+mn-ea"/>
            </a:endParaRPr>
          </a:p>
          <a:p>
            <a:pPr algn="ctr"/>
            <a:endParaRPr lang="en-US" altLang="en-US" dirty="0">
              <a:latin typeface="+mn-ea"/>
            </a:endParaRPr>
          </a:p>
          <a:p>
            <a:pPr algn="ctr"/>
            <a:endParaRPr lang="en-US" altLang="en-US" dirty="0">
              <a:latin typeface="+mn-ea"/>
            </a:endParaRPr>
          </a:p>
          <a:p>
            <a:pPr algn="ctr"/>
            <a:endParaRPr lang="en-US" altLang="en-US" dirty="0">
              <a:latin typeface="+mn-ea"/>
            </a:endParaRPr>
          </a:p>
        </p:txBody>
      </p:sp>
      <p:sp>
        <p:nvSpPr>
          <p:cNvPr id="7" name="Text Box 24"/>
          <p:cNvSpPr txBox="1">
            <a:spLocks noChangeArrowheads="1"/>
          </p:cNvSpPr>
          <p:nvPr/>
        </p:nvSpPr>
        <p:spPr bwMode="auto">
          <a:xfrm>
            <a:off x="564531" y="2146464"/>
            <a:ext cx="3791058" cy="30469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pPr>
            <a:r>
              <a:rPr lang="ko-KR" altLang="en-US" sz="1600" dirty="0">
                <a:latin typeface="+mn-ea"/>
              </a:rPr>
              <a:t>개인이 가지고 있는 사회적 강점을 나열하세요</a:t>
            </a:r>
            <a:r>
              <a:rPr lang="en-US" altLang="ko-KR" sz="1600" dirty="0">
                <a:latin typeface="+mn-ea"/>
              </a:rPr>
              <a:t>.</a:t>
            </a:r>
          </a:p>
          <a:p>
            <a:pPr>
              <a:spcBef>
                <a:spcPct val="50000"/>
              </a:spcBef>
            </a:pPr>
            <a:r>
              <a:rPr lang="en-US" altLang="en-US" sz="1600" dirty="0">
                <a:latin typeface="+mn-ea"/>
              </a:rPr>
              <a:t>_List the social strengths a person has.</a:t>
            </a:r>
          </a:p>
          <a:p>
            <a:pPr>
              <a:spcBef>
                <a:spcPct val="50000"/>
              </a:spcBef>
            </a:pPr>
            <a:endParaRPr lang="en-US" altLang="en-US" sz="1600" dirty="0">
              <a:latin typeface="+mn-ea"/>
            </a:endParaRPr>
          </a:p>
          <a:p>
            <a:pPr>
              <a:spcBef>
                <a:spcPct val="50000"/>
              </a:spcBef>
            </a:pPr>
            <a:r>
              <a:rPr lang="ko-KR" altLang="en-US" sz="1600" dirty="0">
                <a:latin typeface="+mn-ea"/>
              </a:rPr>
              <a:t>당사자가 지역사회와 소통할 수 있도록 도와주는 사회적 상호작용 패턴을 기술하세요</a:t>
            </a:r>
            <a:endParaRPr lang="en-US" altLang="ko-KR" sz="1600" dirty="0">
              <a:latin typeface="+mn-ea"/>
            </a:endParaRPr>
          </a:p>
          <a:p>
            <a:pPr>
              <a:spcBef>
                <a:spcPct val="50000"/>
              </a:spcBef>
            </a:pPr>
            <a:r>
              <a:rPr lang="en-US" altLang="en-US" sz="1600" dirty="0">
                <a:latin typeface="+mn-ea"/>
              </a:rPr>
              <a:t>_List social interaction patterns that would help the person connect with his/her community</a:t>
            </a:r>
          </a:p>
        </p:txBody>
      </p:sp>
      <p:sp>
        <p:nvSpPr>
          <p:cNvPr id="8" name="Rectangle 25"/>
          <p:cNvSpPr>
            <a:spLocks noChangeArrowheads="1"/>
          </p:cNvSpPr>
          <p:nvPr/>
        </p:nvSpPr>
        <p:spPr bwMode="auto">
          <a:xfrm>
            <a:off x="417588" y="2071269"/>
            <a:ext cx="3938002" cy="3225732"/>
          </a:xfrm>
          <a:prstGeom prst="rect">
            <a:avLst/>
          </a:prstGeom>
          <a:noFill/>
          <a:ln w="76200">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dirty="0">
              <a:latin typeface="+mn-ea"/>
            </a:endParaRPr>
          </a:p>
        </p:txBody>
      </p:sp>
      <p:sp>
        <p:nvSpPr>
          <p:cNvPr id="9" name="TextBox 8"/>
          <p:cNvSpPr txBox="1"/>
          <p:nvPr/>
        </p:nvSpPr>
        <p:spPr>
          <a:xfrm>
            <a:off x="4567684" y="3623608"/>
            <a:ext cx="3914996" cy="1938992"/>
          </a:xfrm>
          <a:prstGeom prst="rect">
            <a:avLst/>
          </a:prstGeom>
          <a:noFill/>
        </p:spPr>
        <p:txBody>
          <a:bodyPr wrap="square" rtlCol="0">
            <a:spAutoFit/>
          </a:bodyPr>
          <a:lstStyle/>
          <a:p>
            <a:pPr marL="285750" indent="-285750">
              <a:buFont typeface="Arial" panose="020B0604020202020204" pitchFamily="34" charset="0"/>
              <a:buChar char="•"/>
            </a:pPr>
            <a:r>
              <a:rPr lang="ko-KR" altLang="en-US" sz="1500" dirty="0" err="1">
                <a:latin typeface="+mn-ea"/>
              </a:rPr>
              <a:t>이메일</a:t>
            </a:r>
            <a:r>
              <a:rPr lang="ko-KR" altLang="en-US" sz="1500" dirty="0">
                <a:latin typeface="+mn-ea"/>
              </a:rPr>
              <a:t> 보다 효과적인 추적 방법 만들기</a:t>
            </a:r>
            <a:endParaRPr lang="en-US" altLang="ko-KR" sz="1500" dirty="0">
              <a:latin typeface="+mn-ea"/>
            </a:endParaRPr>
          </a:p>
          <a:p>
            <a:r>
              <a:rPr lang="en-US" sz="1500" dirty="0">
                <a:latin typeface="+mn-ea"/>
              </a:rPr>
              <a:t>     _Create Ways to Keep Track</a:t>
            </a:r>
          </a:p>
          <a:p>
            <a:r>
              <a:rPr lang="en-US" sz="1500" dirty="0">
                <a:latin typeface="+mn-ea"/>
              </a:rPr>
              <a:t>       of Email More Effectively</a:t>
            </a:r>
          </a:p>
          <a:p>
            <a:pPr marL="285750" indent="-285750">
              <a:buFont typeface="Arial" panose="020B0604020202020204" pitchFamily="34" charset="0"/>
              <a:buChar char="•"/>
            </a:pPr>
            <a:r>
              <a:rPr lang="ko-KR" altLang="en-US" sz="1500" dirty="0">
                <a:latin typeface="+mn-ea"/>
              </a:rPr>
              <a:t>관리 가능한 작업량 만드는 법 배우기</a:t>
            </a:r>
            <a:endParaRPr lang="en-US" altLang="ko-KR" sz="1500" dirty="0">
              <a:latin typeface="+mn-ea"/>
            </a:endParaRPr>
          </a:p>
          <a:p>
            <a:r>
              <a:rPr lang="en-US" altLang="ko-KR" sz="1500" dirty="0">
                <a:latin typeface="+mn-ea"/>
              </a:rPr>
              <a:t>     : </a:t>
            </a:r>
            <a:r>
              <a:rPr lang="ko-KR" altLang="en-US" sz="1500" dirty="0">
                <a:latin typeface="+mn-ea"/>
              </a:rPr>
              <a:t>모든 것을 다 하려 하지 않기</a:t>
            </a:r>
            <a:endParaRPr lang="en-US" altLang="ko-KR" sz="1500" dirty="0">
              <a:latin typeface="+mn-ea"/>
            </a:endParaRPr>
          </a:p>
          <a:p>
            <a:r>
              <a:rPr lang="en-US" sz="1500" dirty="0">
                <a:latin typeface="+mn-ea"/>
              </a:rPr>
              <a:t>     _Learn to Create Manageable </a:t>
            </a:r>
          </a:p>
          <a:p>
            <a:r>
              <a:rPr lang="en-US" sz="1500" dirty="0">
                <a:latin typeface="+mn-ea"/>
              </a:rPr>
              <a:t>       Work Load </a:t>
            </a:r>
            <a:r>
              <a:rPr lang="mr-IN" sz="1500" dirty="0">
                <a:latin typeface="+mn-ea"/>
              </a:rPr>
              <a:t>–</a:t>
            </a:r>
            <a:r>
              <a:rPr lang="en-US" sz="1500" dirty="0">
                <a:latin typeface="+mn-ea"/>
              </a:rPr>
              <a:t> Don’t Try to do </a:t>
            </a:r>
          </a:p>
          <a:p>
            <a:r>
              <a:rPr lang="en-US" sz="1500" dirty="0">
                <a:latin typeface="+mn-ea"/>
              </a:rPr>
              <a:t>       Everything</a:t>
            </a:r>
          </a:p>
        </p:txBody>
      </p:sp>
      <p:sp>
        <p:nvSpPr>
          <p:cNvPr id="10" name="TextBox 9"/>
          <p:cNvSpPr txBox="1"/>
          <p:nvPr/>
        </p:nvSpPr>
        <p:spPr>
          <a:xfrm>
            <a:off x="7881408" y="1602287"/>
            <a:ext cx="4041440" cy="1246495"/>
          </a:xfrm>
          <a:prstGeom prst="rect">
            <a:avLst/>
          </a:prstGeom>
          <a:noFill/>
        </p:spPr>
        <p:txBody>
          <a:bodyPr wrap="square" rtlCol="0">
            <a:spAutoFit/>
          </a:bodyPr>
          <a:lstStyle/>
          <a:p>
            <a:pPr marL="285750" indent="-285750">
              <a:buFont typeface="Arial" panose="020B0604020202020204" pitchFamily="34" charset="0"/>
              <a:buChar char="•"/>
            </a:pPr>
            <a:r>
              <a:rPr lang="ko-KR" altLang="en-US" sz="1500" dirty="0">
                <a:latin typeface="+mn-ea"/>
              </a:rPr>
              <a:t>좋은 </a:t>
            </a:r>
            <a:r>
              <a:rPr lang="ko-KR" altLang="en-US" sz="1500" dirty="0" err="1">
                <a:latin typeface="+mn-ea"/>
              </a:rPr>
              <a:t>촉진자</a:t>
            </a:r>
            <a:r>
              <a:rPr lang="en-US" altLang="ko-KR" sz="1500" dirty="0">
                <a:latin typeface="+mn-ea"/>
              </a:rPr>
              <a:t>_</a:t>
            </a:r>
            <a:r>
              <a:rPr lang="en-US" sz="1500" dirty="0">
                <a:latin typeface="+mn-ea"/>
              </a:rPr>
              <a:t>Good Facilitator</a:t>
            </a:r>
          </a:p>
          <a:p>
            <a:pPr marL="285750" indent="-285750">
              <a:buFont typeface="Arial" panose="020B0604020202020204" pitchFamily="34" charset="0"/>
              <a:buChar char="•"/>
            </a:pPr>
            <a:r>
              <a:rPr lang="ko-KR" altLang="en-US" sz="1500" dirty="0">
                <a:latin typeface="+mn-ea"/>
              </a:rPr>
              <a:t>긍정적인 상호작용에 초점</a:t>
            </a:r>
            <a:endParaRPr lang="en-US" altLang="ko-KR" sz="1500" dirty="0">
              <a:latin typeface="+mn-ea"/>
            </a:endParaRPr>
          </a:p>
          <a:p>
            <a:r>
              <a:rPr lang="en-US" altLang="ko-KR" sz="1500" dirty="0">
                <a:latin typeface="+mn-ea"/>
              </a:rPr>
              <a:t>      _</a:t>
            </a:r>
            <a:r>
              <a:rPr lang="en-US" sz="1500" dirty="0">
                <a:latin typeface="+mn-ea"/>
              </a:rPr>
              <a:t>Focus on Positive Interactions</a:t>
            </a:r>
          </a:p>
          <a:p>
            <a:pPr marL="285750" indent="-285750">
              <a:buFont typeface="Arial" panose="020B0604020202020204" pitchFamily="34" charset="0"/>
              <a:buChar char="•"/>
            </a:pPr>
            <a:r>
              <a:rPr lang="ko-KR" altLang="en-US" sz="1500" dirty="0">
                <a:latin typeface="+mn-ea"/>
              </a:rPr>
              <a:t>체계 변화 방법에 대한 이해</a:t>
            </a:r>
            <a:endParaRPr lang="en-US" altLang="ko-KR" sz="1500" dirty="0">
              <a:latin typeface="+mn-ea"/>
            </a:endParaRPr>
          </a:p>
          <a:p>
            <a:r>
              <a:rPr lang="en-US" altLang="ko-KR" sz="1500" dirty="0">
                <a:latin typeface="+mn-ea"/>
              </a:rPr>
              <a:t>      _</a:t>
            </a:r>
            <a:r>
              <a:rPr lang="en-US" sz="1500" dirty="0">
                <a:latin typeface="+mn-ea"/>
              </a:rPr>
              <a:t>Understands How to Change Systems</a:t>
            </a:r>
          </a:p>
        </p:txBody>
      </p:sp>
      <p:sp>
        <p:nvSpPr>
          <p:cNvPr id="11" name="Rectangle 1"/>
          <p:cNvSpPr/>
          <p:nvPr/>
        </p:nvSpPr>
        <p:spPr>
          <a:xfrm>
            <a:off x="1438" y="5891473"/>
            <a:ext cx="9697813" cy="246221"/>
          </a:xfrm>
          <a:prstGeom prst="rect">
            <a:avLst/>
          </a:prstGeom>
        </p:spPr>
        <p:txBody>
          <a:bodyPr wrap="square">
            <a:spAutoFit/>
          </a:bodyPr>
          <a:lstStyle/>
          <a:p>
            <a:r>
              <a:rPr lang="en-US" sz="1000" dirty="0">
                <a:latin typeface="+mn-ea"/>
              </a:rPr>
              <a:t>Kincaid, D. (2017). https://</a:t>
            </a:r>
            <a:r>
              <a:rPr lang="en-US" sz="1000" dirty="0" err="1">
                <a:latin typeface="+mn-ea"/>
              </a:rPr>
              <a:t>www.pbis.org</a:t>
            </a:r>
            <a:r>
              <a:rPr lang="en-US" sz="1000" dirty="0">
                <a:latin typeface="+mn-ea"/>
              </a:rPr>
              <a:t>/resource/346/person-centered-planning-presentation</a:t>
            </a:r>
          </a:p>
        </p:txBody>
      </p:sp>
    </p:spTree>
    <p:extLst>
      <p:ext uri="{BB962C8B-B14F-4D97-AF65-F5344CB8AC3E}">
        <p14:creationId xmlns:p14="http://schemas.microsoft.com/office/powerpoint/2010/main" val="35579896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235974" y="228600"/>
            <a:ext cx="11665974" cy="5638800"/>
          </a:xfrm>
          <a:prstGeom prst="rect">
            <a:avLst/>
          </a:prstGeom>
          <a:noFill/>
          <a:ln w="57150">
            <a:solidFill>
              <a:schemeClr val="tx1"/>
            </a:solidFill>
            <a:miter lim="800000"/>
            <a:headEnd/>
            <a:tailEnd/>
          </a:ln>
          <a:effectLst/>
          <a:extLst>
            <a:ext uri="{909E8E84-426E-40dd-AFC4-6F175D3DCCD1}">
              <a14:hiddenFill xmlns:a14="http://schemas.microsoft.com/office/drawing/2010/main" xmlns="">
                <a:solidFill>
                  <a:srgbClr val="FFFF00"/>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dirty="0"/>
          </a:p>
        </p:txBody>
      </p:sp>
      <p:grpSp>
        <p:nvGrpSpPr>
          <p:cNvPr id="4" name="Group 32"/>
          <p:cNvGrpSpPr>
            <a:grpSpLocks/>
          </p:cNvGrpSpPr>
          <p:nvPr/>
        </p:nvGrpSpPr>
        <p:grpSpPr bwMode="auto">
          <a:xfrm>
            <a:off x="244910" y="1310148"/>
            <a:ext cx="7260498" cy="4557252"/>
            <a:chOff x="1488" y="960"/>
            <a:chExt cx="2112" cy="2976"/>
          </a:xfrm>
        </p:grpSpPr>
        <p:sp>
          <p:nvSpPr>
            <p:cNvPr id="5" name="Rectangle 33" descr="Horizontal brick"/>
            <p:cNvSpPr>
              <a:spLocks noChangeArrowheads="1"/>
            </p:cNvSpPr>
            <p:nvPr/>
          </p:nvSpPr>
          <p:spPr bwMode="auto">
            <a:xfrm>
              <a:off x="1488" y="960"/>
              <a:ext cx="2112" cy="2976"/>
            </a:xfrm>
            <a:prstGeom prst="rect">
              <a:avLst/>
            </a:prstGeom>
            <a:pattFill prst="horzBrick">
              <a:fgClr>
                <a:schemeClr val="tx1"/>
              </a:fgClr>
              <a:bgClr>
                <a:srgbClr val="FFFFFF"/>
              </a:bgClr>
            </a:pattFill>
            <a:ln w="5715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dirty="0">
                <a:latin typeface="+mn-ea"/>
              </a:endParaRPr>
            </a:p>
          </p:txBody>
        </p:sp>
        <p:sp>
          <p:nvSpPr>
            <p:cNvPr id="6" name="Rectangle 34"/>
            <p:cNvSpPr>
              <a:spLocks noChangeArrowheads="1"/>
            </p:cNvSpPr>
            <p:nvPr/>
          </p:nvSpPr>
          <p:spPr bwMode="auto">
            <a:xfrm>
              <a:off x="1680" y="1200"/>
              <a:ext cx="1728" cy="2496"/>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r>
                <a:rPr lang="ko-KR" altLang="en-US" sz="1500" dirty="0">
                  <a:latin typeface="+mn-ea"/>
                </a:rPr>
                <a:t>한 달에 여러 번 편두통 경험</a:t>
              </a:r>
              <a:r>
                <a:rPr lang="en-US" altLang="ko-KR" sz="1500" dirty="0">
                  <a:latin typeface="+mn-ea"/>
                </a:rPr>
                <a:t>: </a:t>
              </a:r>
              <a:r>
                <a:rPr lang="ko-KR" altLang="en-US" sz="1500" dirty="0">
                  <a:latin typeface="+mn-ea"/>
                </a:rPr>
                <a:t>일 중단</a:t>
              </a:r>
              <a:endParaRPr lang="en-US" altLang="ko-KR" sz="1500" dirty="0">
                <a:latin typeface="+mn-ea"/>
              </a:endParaRPr>
            </a:p>
            <a:p>
              <a:r>
                <a:rPr lang="en-US" sz="1500" dirty="0">
                  <a:latin typeface="+mn-ea"/>
                </a:rPr>
                <a:t>_Experience Migraines Multiple Times Per Month</a:t>
              </a:r>
            </a:p>
            <a:p>
              <a:r>
                <a:rPr lang="en-US" sz="1500" dirty="0">
                  <a:latin typeface="+mn-ea"/>
                </a:rPr>
                <a:t>   : Have to Stop Working</a:t>
              </a:r>
            </a:p>
            <a:p>
              <a:endParaRPr lang="en-US" sz="1500" dirty="0">
                <a:latin typeface="+mn-ea"/>
              </a:endParaRPr>
            </a:p>
            <a:p>
              <a:r>
                <a:rPr lang="ko-KR" altLang="en-US" sz="1500" dirty="0">
                  <a:latin typeface="+mn-ea"/>
                </a:rPr>
                <a:t>건강 문제를 겪고 있는 가족을 효과적으로 지원하는 방법 학습</a:t>
              </a:r>
              <a:endParaRPr lang="en-US" altLang="ko-KR" sz="1500" dirty="0">
                <a:latin typeface="+mn-ea"/>
              </a:endParaRPr>
            </a:p>
            <a:p>
              <a:r>
                <a:rPr lang="en-US" sz="1500" dirty="0">
                  <a:latin typeface="+mn-ea"/>
                </a:rPr>
                <a:t>_Learning How to Support Family Members Effectively</a:t>
              </a:r>
            </a:p>
            <a:p>
              <a:r>
                <a:rPr lang="en-US" sz="1500" dirty="0">
                  <a:latin typeface="+mn-ea"/>
                </a:rPr>
                <a:t>  Who Are Experiencing Health Problems</a:t>
              </a:r>
            </a:p>
            <a:p>
              <a:endParaRPr lang="en-US" dirty="0">
                <a:latin typeface="+mn-ea"/>
              </a:endParaRPr>
            </a:p>
            <a:p>
              <a:endParaRPr lang="en-US" dirty="0">
                <a:latin typeface="+mn-ea"/>
              </a:endParaRPr>
            </a:p>
          </p:txBody>
        </p:sp>
      </p:grpSp>
      <p:sp>
        <p:nvSpPr>
          <p:cNvPr id="8" name="Rectangle 37"/>
          <p:cNvSpPr>
            <a:spLocks noChangeArrowheads="1"/>
          </p:cNvSpPr>
          <p:nvPr/>
        </p:nvSpPr>
        <p:spPr bwMode="auto">
          <a:xfrm>
            <a:off x="235973" y="243347"/>
            <a:ext cx="7344698" cy="966020"/>
          </a:xfrm>
          <a:prstGeom prst="rect">
            <a:avLst/>
          </a:prstGeom>
          <a:solidFill>
            <a:srgbClr val="FCFCFC"/>
          </a:solidFill>
          <a:ln w="76200">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dirty="0">
              <a:latin typeface="+mn-ea"/>
            </a:endParaRPr>
          </a:p>
        </p:txBody>
      </p:sp>
      <p:sp>
        <p:nvSpPr>
          <p:cNvPr id="7" name="Text Box 36"/>
          <p:cNvSpPr txBox="1">
            <a:spLocks noChangeArrowheads="1"/>
          </p:cNvSpPr>
          <p:nvPr/>
        </p:nvSpPr>
        <p:spPr bwMode="auto">
          <a:xfrm>
            <a:off x="304797" y="469752"/>
            <a:ext cx="7200611" cy="52084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nSpc>
                <a:spcPts val="1200"/>
              </a:lnSpc>
              <a:spcBef>
                <a:spcPct val="50000"/>
              </a:spcBef>
            </a:pPr>
            <a:r>
              <a:rPr lang="ko-KR" altLang="en-US" sz="1500" b="1" dirty="0">
                <a:latin typeface="+mn-ea"/>
              </a:rPr>
              <a:t>당사자</a:t>
            </a:r>
            <a:r>
              <a:rPr lang="en-US" altLang="ko-KR" sz="1500" b="1" dirty="0">
                <a:latin typeface="+mn-ea"/>
              </a:rPr>
              <a:t>/</a:t>
            </a:r>
            <a:r>
              <a:rPr lang="ko-KR" altLang="en-US" sz="1500" b="1" dirty="0">
                <a:latin typeface="+mn-ea"/>
              </a:rPr>
              <a:t>당사자가 속한 팀에게 장애물과 기회로 작용하는 것들이</a:t>
            </a:r>
            <a:r>
              <a:rPr lang="en-US" altLang="ko-KR" sz="1500" b="1" dirty="0">
                <a:latin typeface="+mn-ea"/>
              </a:rPr>
              <a:t> </a:t>
            </a:r>
            <a:r>
              <a:rPr lang="ko-KR" altLang="en-US" sz="1500" b="1" dirty="0">
                <a:latin typeface="+mn-ea"/>
              </a:rPr>
              <a:t>무엇이었나요</a:t>
            </a:r>
            <a:r>
              <a:rPr lang="en-US" altLang="ko-KR" sz="1500" b="1" dirty="0">
                <a:latin typeface="+mn-ea"/>
              </a:rPr>
              <a:t>?</a:t>
            </a:r>
            <a:endParaRPr lang="en-US" altLang="en-US" sz="1500" b="1" dirty="0">
              <a:latin typeface="+mn-ea"/>
            </a:endParaRPr>
          </a:p>
          <a:p>
            <a:pPr>
              <a:lnSpc>
                <a:spcPts val="1200"/>
              </a:lnSpc>
              <a:spcBef>
                <a:spcPct val="50000"/>
              </a:spcBef>
            </a:pPr>
            <a:r>
              <a:rPr lang="en-US" altLang="en-US" sz="1500" b="1" dirty="0">
                <a:latin typeface="+mn-ea"/>
              </a:rPr>
              <a:t>_What are some barriers and opportunities for this person and his/her team?</a:t>
            </a:r>
          </a:p>
        </p:txBody>
      </p:sp>
      <p:sp>
        <p:nvSpPr>
          <p:cNvPr id="9" name="Rectangle 39"/>
          <p:cNvSpPr>
            <a:spLocks noChangeArrowheads="1"/>
          </p:cNvSpPr>
          <p:nvPr/>
        </p:nvSpPr>
        <p:spPr bwMode="auto">
          <a:xfrm>
            <a:off x="7506932" y="240814"/>
            <a:ext cx="4563366" cy="5626586"/>
          </a:xfrm>
          <a:prstGeom prst="rect">
            <a:avLst/>
          </a:prstGeom>
          <a:solidFill>
            <a:srgbClr val="FFEAC1"/>
          </a:solidFill>
          <a:ln w="76200">
            <a:solidFill>
              <a:schemeClr val="tx1"/>
            </a:solidFill>
            <a:miter lim="800000"/>
            <a:headEnd/>
            <a:tailEnd/>
          </a:ln>
          <a:effectLst/>
        </p:spPr>
        <p:txBody>
          <a:bodyPr wrap="none" anchor="ctr"/>
          <a:lstStyle/>
          <a:p>
            <a:pPr marL="285750" indent="-285750">
              <a:buFont typeface="Arial" panose="020B0604020202020204" pitchFamily="34" charset="0"/>
              <a:buChar char="•"/>
            </a:pPr>
            <a:r>
              <a:rPr lang="ko-KR" altLang="en-US" sz="1500" dirty="0">
                <a:latin typeface="+mn-ea"/>
              </a:rPr>
              <a:t>장애인을 지원하는 기관에서 일함</a:t>
            </a:r>
            <a:endParaRPr lang="en-US" altLang="ko-KR" sz="1500" dirty="0">
              <a:latin typeface="+mn-ea"/>
            </a:endParaRPr>
          </a:p>
          <a:p>
            <a:r>
              <a:rPr lang="en-US" sz="1500" dirty="0">
                <a:latin typeface="+mn-ea"/>
              </a:rPr>
              <a:t>    _Work in an Institute That Supports People</a:t>
            </a:r>
          </a:p>
          <a:p>
            <a:r>
              <a:rPr lang="en-US" sz="1500" dirty="0">
                <a:latin typeface="+mn-ea"/>
              </a:rPr>
              <a:t>      With Disabilities</a:t>
            </a:r>
          </a:p>
          <a:p>
            <a:endParaRPr lang="en-US" sz="1500" dirty="0">
              <a:latin typeface="+mn-ea"/>
            </a:endParaRPr>
          </a:p>
          <a:p>
            <a:pPr marL="285750" indent="-285750">
              <a:buFont typeface="Arial" panose="020B0604020202020204" pitchFamily="34" charset="0"/>
              <a:buChar char="•"/>
            </a:pPr>
            <a:r>
              <a:rPr lang="ko-KR" altLang="en-US" sz="1500" dirty="0" err="1">
                <a:latin typeface="+mn-ea"/>
              </a:rPr>
              <a:t>미네소타주</a:t>
            </a:r>
            <a:r>
              <a:rPr lang="ko-KR" altLang="en-US" sz="1500" dirty="0">
                <a:latin typeface="+mn-ea"/>
              </a:rPr>
              <a:t> </a:t>
            </a:r>
            <a:r>
              <a:rPr lang="ko-KR" altLang="en-US" sz="1500" dirty="0" err="1">
                <a:latin typeface="+mn-ea"/>
              </a:rPr>
              <a:t>로체스터에</a:t>
            </a:r>
            <a:r>
              <a:rPr lang="ko-KR" altLang="en-US" sz="1500" dirty="0">
                <a:latin typeface="+mn-ea"/>
              </a:rPr>
              <a:t> 있는 유명한 병원인</a:t>
            </a:r>
            <a:endParaRPr lang="en-US" altLang="ko-KR" sz="1500" dirty="0">
              <a:latin typeface="+mn-ea"/>
            </a:endParaRPr>
          </a:p>
          <a:p>
            <a:r>
              <a:rPr lang="en-US" sz="1500" dirty="0">
                <a:latin typeface="+mn-ea"/>
              </a:rPr>
              <a:t>     : Mayo clinic </a:t>
            </a:r>
            <a:r>
              <a:rPr lang="ko-KR" altLang="en-US" sz="1500" dirty="0">
                <a:latin typeface="+mn-ea"/>
              </a:rPr>
              <a:t>근처에 삶</a:t>
            </a:r>
            <a:endParaRPr lang="en-US" altLang="ko-KR" sz="1500" dirty="0">
              <a:latin typeface="+mn-ea"/>
            </a:endParaRPr>
          </a:p>
          <a:p>
            <a:r>
              <a:rPr lang="en-US" sz="1500" dirty="0">
                <a:latin typeface="+mn-ea"/>
              </a:rPr>
              <a:t>     _Live Near Respected Hospital</a:t>
            </a:r>
          </a:p>
          <a:p>
            <a:r>
              <a:rPr lang="en-US" sz="1500" dirty="0">
                <a:latin typeface="+mn-ea"/>
              </a:rPr>
              <a:t>     : Mayo Clinic - in Rochester, Minnesota</a:t>
            </a:r>
          </a:p>
          <a:p>
            <a:endParaRPr lang="en-US" sz="1500" dirty="0">
              <a:latin typeface="+mn-ea"/>
            </a:endParaRPr>
          </a:p>
          <a:p>
            <a:pPr marL="285750" indent="-285750">
              <a:buFont typeface="Arial" panose="020B0604020202020204" pitchFamily="34" charset="0"/>
              <a:buChar char="•"/>
            </a:pPr>
            <a:r>
              <a:rPr lang="ko-KR" altLang="en-US" sz="1500" dirty="0" err="1">
                <a:latin typeface="+mn-ea"/>
              </a:rPr>
              <a:t>미니애폴리스에</a:t>
            </a:r>
            <a:r>
              <a:rPr lang="ko-KR" altLang="en-US" sz="1500" dirty="0">
                <a:latin typeface="+mn-ea"/>
              </a:rPr>
              <a:t> 미개척 자원이 많음</a:t>
            </a:r>
            <a:endParaRPr lang="en-US" altLang="ko-KR" sz="1500" dirty="0">
              <a:latin typeface="+mn-ea"/>
            </a:endParaRPr>
          </a:p>
          <a:p>
            <a:r>
              <a:rPr lang="en-US" sz="1500" dirty="0">
                <a:latin typeface="+mn-ea"/>
              </a:rPr>
              <a:t>    _City of Minneapolis Has Many Resources</a:t>
            </a:r>
          </a:p>
          <a:p>
            <a:r>
              <a:rPr lang="en-US" sz="1500" dirty="0">
                <a:latin typeface="+mn-ea"/>
              </a:rPr>
              <a:t>      That are Unexplored</a:t>
            </a:r>
          </a:p>
        </p:txBody>
      </p:sp>
      <p:sp>
        <p:nvSpPr>
          <p:cNvPr id="10" name="Text Box 40"/>
          <p:cNvSpPr txBox="1">
            <a:spLocks noChangeArrowheads="1"/>
          </p:cNvSpPr>
          <p:nvPr/>
        </p:nvSpPr>
        <p:spPr bwMode="auto">
          <a:xfrm>
            <a:off x="7580671" y="383309"/>
            <a:ext cx="274320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ko-KR" altLang="en-US" sz="2000" b="1" dirty="0">
                <a:latin typeface="+mn-ea"/>
              </a:rPr>
              <a:t>기회</a:t>
            </a:r>
            <a:r>
              <a:rPr lang="en-US" altLang="ko-KR" sz="2000" b="1" dirty="0">
                <a:latin typeface="+mn-ea"/>
              </a:rPr>
              <a:t>_</a:t>
            </a:r>
            <a:r>
              <a:rPr lang="en-US" altLang="en-US" sz="2000" b="1" dirty="0">
                <a:latin typeface="+mn-ea"/>
              </a:rPr>
              <a:t>Opportunities</a:t>
            </a:r>
          </a:p>
        </p:txBody>
      </p:sp>
      <p:sp>
        <p:nvSpPr>
          <p:cNvPr id="11" name="Text Box 41"/>
          <p:cNvSpPr txBox="1">
            <a:spLocks noChangeArrowheads="1"/>
          </p:cNvSpPr>
          <p:nvPr/>
        </p:nvSpPr>
        <p:spPr bwMode="auto">
          <a:xfrm>
            <a:off x="925202" y="1812925"/>
            <a:ext cx="220980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ko-KR" altLang="en-US" sz="2000" b="1" dirty="0">
                <a:latin typeface="+mn-ea"/>
              </a:rPr>
              <a:t>장애물</a:t>
            </a:r>
            <a:r>
              <a:rPr lang="en-US" altLang="ko-KR" sz="2000" b="1" dirty="0">
                <a:latin typeface="+mn-ea"/>
              </a:rPr>
              <a:t>_</a:t>
            </a:r>
            <a:r>
              <a:rPr lang="en-US" altLang="en-US" sz="2000" b="1" dirty="0">
                <a:latin typeface="+mn-ea"/>
              </a:rPr>
              <a:t>Barriers</a:t>
            </a:r>
          </a:p>
        </p:txBody>
      </p:sp>
      <p:sp>
        <p:nvSpPr>
          <p:cNvPr id="12" name="Rectangle 1"/>
          <p:cNvSpPr/>
          <p:nvPr/>
        </p:nvSpPr>
        <p:spPr>
          <a:xfrm>
            <a:off x="235973" y="5943600"/>
            <a:ext cx="9144000" cy="246221"/>
          </a:xfrm>
          <a:prstGeom prst="rect">
            <a:avLst/>
          </a:prstGeom>
        </p:spPr>
        <p:txBody>
          <a:bodyPr wrap="square">
            <a:spAutoFit/>
          </a:bodyPr>
          <a:lstStyle/>
          <a:p>
            <a:r>
              <a:rPr lang="en-US" sz="1000" dirty="0">
                <a:latin typeface="+mn-ea"/>
              </a:rPr>
              <a:t>Kincaid, D. (2017). https://</a:t>
            </a:r>
            <a:r>
              <a:rPr lang="en-US" sz="1000" dirty="0" err="1">
                <a:latin typeface="+mn-ea"/>
              </a:rPr>
              <a:t>www.pbis.org</a:t>
            </a:r>
            <a:r>
              <a:rPr lang="en-US" sz="1000" dirty="0">
                <a:latin typeface="+mn-ea"/>
              </a:rPr>
              <a:t>/resource/346/person-centered-planning-presentation</a:t>
            </a:r>
          </a:p>
        </p:txBody>
      </p:sp>
    </p:spTree>
    <p:extLst>
      <p:ext uri="{BB962C8B-B14F-4D97-AF65-F5344CB8AC3E}">
        <p14:creationId xmlns:p14="http://schemas.microsoft.com/office/powerpoint/2010/main" val="998704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58"/>
          <p:cNvSpPr>
            <a:spLocks noChangeArrowheads="1"/>
          </p:cNvSpPr>
          <p:nvPr/>
        </p:nvSpPr>
        <p:spPr bwMode="auto">
          <a:xfrm>
            <a:off x="3235291" y="35960"/>
            <a:ext cx="4205711" cy="5715000"/>
          </a:xfrm>
          <a:prstGeom prst="roundRect">
            <a:avLst>
              <a:gd name="adj" fmla="val 16667"/>
            </a:avLst>
          </a:prstGeom>
          <a:solidFill>
            <a:schemeClr val="accent5">
              <a:lumMod val="20000"/>
              <a:lumOff val="80000"/>
            </a:schemeClr>
          </a:solidFill>
          <a:ln w="9525">
            <a:solidFill>
              <a:schemeClr val="accent2"/>
            </a:solidFill>
            <a:round/>
            <a:headEnd/>
            <a:tailEnd/>
          </a:ln>
          <a:effectLst/>
        </p:spPr>
        <p:txBody>
          <a:bodyPr wrap="none" anchor="ctr"/>
          <a:lstStyle/>
          <a:p>
            <a:r>
              <a:rPr lang="ko-KR" altLang="en-US" dirty="0">
                <a:latin typeface="+mn-ea"/>
              </a:rPr>
              <a:t>작업 목표 달성과 사람들 돕기</a:t>
            </a:r>
            <a:endParaRPr lang="en-US" altLang="ko-KR" dirty="0">
              <a:latin typeface="+mn-ea"/>
            </a:endParaRPr>
          </a:p>
          <a:p>
            <a:r>
              <a:rPr lang="en-US" dirty="0">
                <a:latin typeface="+mn-ea"/>
              </a:rPr>
              <a:t>_Achieving Work Goals and</a:t>
            </a:r>
          </a:p>
          <a:p>
            <a:r>
              <a:rPr lang="en-US" dirty="0">
                <a:latin typeface="+mn-ea"/>
              </a:rPr>
              <a:t>Helping People</a:t>
            </a:r>
          </a:p>
          <a:p>
            <a:endParaRPr lang="en-US" dirty="0">
              <a:latin typeface="+mn-ea"/>
            </a:endParaRPr>
          </a:p>
          <a:p>
            <a:r>
              <a:rPr lang="ko-KR" altLang="en-US" dirty="0">
                <a:latin typeface="+mn-ea"/>
              </a:rPr>
              <a:t>우리 가족과 애완동물 돌보기</a:t>
            </a:r>
            <a:endParaRPr lang="en-US" dirty="0">
              <a:latin typeface="+mn-ea"/>
            </a:endParaRPr>
          </a:p>
          <a:p>
            <a:r>
              <a:rPr lang="en-US" dirty="0">
                <a:latin typeface="+mn-ea"/>
              </a:rPr>
              <a:t>_Taking Care of My Family </a:t>
            </a:r>
          </a:p>
          <a:p>
            <a:r>
              <a:rPr lang="en-US" dirty="0">
                <a:latin typeface="+mn-ea"/>
              </a:rPr>
              <a:t>And Pets</a:t>
            </a:r>
          </a:p>
          <a:p>
            <a:endParaRPr lang="en-US" dirty="0">
              <a:latin typeface="+mn-ea"/>
            </a:endParaRPr>
          </a:p>
          <a:p>
            <a:r>
              <a:rPr lang="ko-KR" altLang="en-US" dirty="0">
                <a:latin typeface="+mn-ea"/>
              </a:rPr>
              <a:t>새로운 아이디어 만들기</a:t>
            </a:r>
            <a:endParaRPr lang="en-US" dirty="0">
              <a:latin typeface="+mn-ea"/>
            </a:endParaRPr>
          </a:p>
          <a:p>
            <a:r>
              <a:rPr lang="en-US" dirty="0">
                <a:latin typeface="+mn-ea"/>
              </a:rPr>
              <a:t>_Creating New Ideas   </a:t>
            </a:r>
          </a:p>
          <a:p>
            <a:endParaRPr lang="en-US" dirty="0">
              <a:latin typeface="+mn-ea"/>
            </a:endParaRPr>
          </a:p>
          <a:p>
            <a:endParaRPr lang="en-US" dirty="0">
              <a:latin typeface="+mn-ea"/>
            </a:endParaRPr>
          </a:p>
        </p:txBody>
      </p:sp>
      <p:sp>
        <p:nvSpPr>
          <p:cNvPr id="4" name="Text Box 57"/>
          <p:cNvSpPr txBox="1">
            <a:spLocks noChangeArrowheads="1"/>
          </p:cNvSpPr>
          <p:nvPr/>
        </p:nvSpPr>
        <p:spPr bwMode="auto">
          <a:xfrm>
            <a:off x="3540090" y="269158"/>
            <a:ext cx="3596111" cy="5539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a:lnSpc>
                <a:spcPts val="1200"/>
              </a:lnSpc>
              <a:spcBef>
                <a:spcPct val="50000"/>
              </a:spcBef>
            </a:pPr>
            <a:r>
              <a:rPr lang="en-US" altLang="ko-KR" sz="2000" b="1" dirty="0">
                <a:latin typeface="+mn-ea"/>
              </a:rPr>
              <a:t>~</a:t>
            </a:r>
            <a:r>
              <a:rPr lang="ko-KR" altLang="en-US" sz="2000" b="1" dirty="0">
                <a:latin typeface="+mn-ea"/>
              </a:rPr>
              <a:t>에게 중요한 것</a:t>
            </a:r>
            <a:endParaRPr lang="en-US" altLang="ko-KR" sz="2000" b="1" dirty="0">
              <a:latin typeface="+mn-ea"/>
            </a:endParaRPr>
          </a:p>
          <a:p>
            <a:pPr algn="ctr">
              <a:lnSpc>
                <a:spcPts val="1200"/>
              </a:lnSpc>
              <a:spcBef>
                <a:spcPct val="50000"/>
              </a:spcBef>
            </a:pPr>
            <a:r>
              <a:rPr lang="en-US" altLang="en-US" sz="2000" b="1" dirty="0">
                <a:latin typeface="+mn-ea"/>
              </a:rPr>
              <a:t>_Important To a Person</a:t>
            </a:r>
          </a:p>
        </p:txBody>
      </p:sp>
      <p:sp>
        <p:nvSpPr>
          <p:cNvPr id="5" name="AutoShape 60"/>
          <p:cNvSpPr>
            <a:spLocks noChangeArrowheads="1"/>
          </p:cNvSpPr>
          <p:nvPr/>
        </p:nvSpPr>
        <p:spPr bwMode="auto">
          <a:xfrm>
            <a:off x="7544520" y="76200"/>
            <a:ext cx="4540120" cy="5715000"/>
          </a:xfrm>
          <a:prstGeom prst="roundRect">
            <a:avLst>
              <a:gd name="adj" fmla="val 16667"/>
            </a:avLst>
          </a:prstGeom>
          <a:solidFill>
            <a:srgbClr val="FFEAC1"/>
          </a:solidFill>
          <a:ln w="9525">
            <a:solidFill>
              <a:schemeClr val="accent2"/>
            </a:solidFill>
            <a:round/>
            <a:headEnd/>
            <a:tailEnd/>
          </a:ln>
          <a:effectLst/>
        </p:spPr>
        <p:txBody>
          <a:bodyPr wrap="none" anchor="ctr"/>
          <a:lstStyle/>
          <a:p>
            <a:r>
              <a:rPr lang="ko-KR" altLang="en-US" dirty="0">
                <a:latin typeface="+mn-ea"/>
              </a:rPr>
              <a:t>정신건강과 복지에 초점 맞추기</a:t>
            </a:r>
            <a:endParaRPr lang="en-US" altLang="ko-KR" dirty="0">
              <a:latin typeface="+mn-ea"/>
            </a:endParaRPr>
          </a:p>
          <a:p>
            <a:r>
              <a:rPr lang="en-US" dirty="0">
                <a:latin typeface="+mn-ea"/>
              </a:rPr>
              <a:t>_Focus on Mental Health </a:t>
            </a:r>
          </a:p>
          <a:p>
            <a:r>
              <a:rPr lang="en-US" dirty="0">
                <a:latin typeface="+mn-ea"/>
              </a:rPr>
              <a:t>And Wellness to Improve </a:t>
            </a:r>
          </a:p>
          <a:p>
            <a:endParaRPr lang="en-US" dirty="0">
              <a:latin typeface="+mn-ea"/>
            </a:endParaRPr>
          </a:p>
          <a:p>
            <a:r>
              <a:rPr lang="ko-KR" altLang="en-US" dirty="0">
                <a:latin typeface="+mn-ea"/>
              </a:rPr>
              <a:t>편두통 및 활동 증가</a:t>
            </a:r>
            <a:endParaRPr lang="en-US" dirty="0">
              <a:latin typeface="+mn-ea"/>
            </a:endParaRPr>
          </a:p>
          <a:p>
            <a:r>
              <a:rPr lang="en-US" dirty="0">
                <a:latin typeface="+mn-ea"/>
              </a:rPr>
              <a:t>_Migraines and Increase </a:t>
            </a:r>
          </a:p>
          <a:p>
            <a:r>
              <a:rPr lang="en-US" dirty="0">
                <a:latin typeface="+mn-ea"/>
              </a:rPr>
              <a:t>Activity</a:t>
            </a:r>
          </a:p>
          <a:p>
            <a:endParaRPr lang="en-US" dirty="0">
              <a:latin typeface="+mn-ea"/>
            </a:endParaRPr>
          </a:p>
          <a:p>
            <a:r>
              <a:rPr lang="ko-KR" altLang="en-US" dirty="0">
                <a:latin typeface="+mn-ea"/>
              </a:rPr>
              <a:t>지역사회 참여 및 연결할 수 있는</a:t>
            </a:r>
            <a:endParaRPr lang="en-US" altLang="ko-KR" dirty="0">
              <a:latin typeface="+mn-ea"/>
            </a:endParaRPr>
          </a:p>
          <a:p>
            <a:r>
              <a:rPr lang="ko-KR" altLang="en-US" dirty="0">
                <a:latin typeface="+mn-ea"/>
              </a:rPr>
              <a:t>방법 만들기</a:t>
            </a:r>
            <a:endParaRPr lang="en-US" altLang="ko-KR" dirty="0">
              <a:latin typeface="+mn-ea"/>
            </a:endParaRPr>
          </a:p>
          <a:p>
            <a:r>
              <a:rPr lang="en-US" dirty="0">
                <a:latin typeface="+mn-ea"/>
              </a:rPr>
              <a:t>_ Create Ways to Increase </a:t>
            </a:r>
          </a:p>
          <a:p>
            <a:r>
              <a:rPr lang="en-US" dirty="0">
                <a:latin typeface="+mn-ea"/>
              </a:rPr>
              <a:t>Community Involvement </a:t>
            </a:r>
          </a:p>
          <a:p>
            <a:r>
              <a:rPr lang="en-US" dirty="0">
                <a:latin typeface="+mn-ea"/>
              </a:rPr>
              <a:t>And Connections</a:t>
            </a:r>
          </a:p>
        </p:txBody>
      </p:sp>
      <p:sp>
        <p:nvSpPr>
          <p:cNvPr id="6" name="Text Box 61"/>
          <p:cNvSpPr txBox="1">
            <a:spLocks noChangeArrowheads="1"/>
          </p:cNvSpPr>
          <p:nvPr/>
        </p:nvSpPr>
        <p:spPr bwMode="auto">
          <a:xfrm>
            <a:off x="7865912" y="269158"/>
            <a:ext cx="3897336" cy="5539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a:lnSpc>
                <a:spcPts val="1200"/>
              </a:lnSpc>
              <a:spcBef>
                <a:spcPct val="50000"/>
              </a:spcBef>
            </a:pPr>
            <a:r>
              <a:rPr lang="en-US" altLang="ko-KR" sz="2000" b="1" dirty="0">
                <a:latin typeface="+mn-ea"/>
              </a:rPr>
              <a:t>~</a:t>
            </a:r>
            <a:r>
              <a:rPr lang="ko-KR" altLang="en-US" sz="2000" b="1" dirty="0">
                <a:latin typeface="+mn-ea"/>
              </a:rPr>
              <a:t>를 위해 중요한 것</a:t>
            </a:r>
            <a:endParaRPr lang="en-US" altLang="ko-KR" sz="2000" b="1" dirty="0">
              <a:latin typeface="+mn-ea"/>
            </a:endParaRPr>
          </a:p>
          <a:p>
            <a:pPr algn="ctr">
              <a:lnSpc>
                <a:spcPts val="1200"/>
              </a:lnSpc>
              <a:spcBef>
                <a:spcPct val="50000"/>
              </a:spcBef>
            </a:pPr>
            <a:r>
              <a:rPr lang="en-US" altLang="en-US" sz="2000" b="1" dirty="0">
                <a:latin typeface="+mn-ea"/>
              </a:rPr>
              <a:t>_Important For a Person</a:t>
            </a:r>
          </a:p>
        </p:txBody>
      </p:sp>
      <p:sp>
        <p:nvSpPr>
          <p:cNvPr id="7" name="Text Box 63"/>
          <p:cNvSpPr txBox="1">
            <a:spLocks noChangeArrowheads="1"/>
          </p:cNvSpPr>
          <p:nvPr/>
        </p:nvSpPr>
        <p:spPr bwMode="auto">
          <a:xfrm>
            <a:off x="344659" y="1524000"/>
            <a:ext cx="2438400" cy="328551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ko-KR" sz="2000" b="1" dirty="0">
                <a:latin typeface="+mn-ea"/>
              </a:rPr>
              <a:t>Important To: </a:t>
            </a:r>
            <a:r>
              <a:rPr lang="ko-KR" altLang="en-US" sz="1500" dirty="0">
                <a:latin typeface="+mn-ea"/>
              </a:rPr>
              <a:t>삶에 무엇이 기쁨을 주고 삶을 가치 있게 만드는가</a:t>
            </a:r>
            <a:endParaRPr lang="en-US" altLang="ko-KR" sz="1500" dirty="0">
              <a:latin typeface="+mn-ea"/>
            </a:endParaRPr>
          </a:p>
          <a:p>
            <a:pPr>
              <a:lnSpc>
                <a:spcPts val="900"/>
              </a:lnSpc>
              <a:spcBef>
                <a:spcPct val="50000"/>
              </a:spcBef>
            </a:pPr>
            <a:r>
              <a:rPr lang="en-US" altLang="ko-KR" sz="1500" dirty="0">
                <a:latin typeface="+mn-ea"/>
              </a:rPr>
              <a:t>_what is what brings joy </a:t>
            </a:r>
          </a:p>
          <a:p>
            <a:pPr>
              <a:lnSpc>
                <a:spcPts val="900"/>
              </a:lnSpc>
              <a:spcBef>
                <a:spcPct val="50000"/>
              </a:spcBef>
            </a:pPr>
            <a:r>
              <a:rPr lang="en-US" altLang="ko-KR" sz="1500" dirty="0">
                <a:latin typeface="+mn-ea"/>
              </a:rPr>
              <a:t> and makes life worth  </a:t>
            </a:r>
          </a:p>
          <a:p>
            <a:pPr>
              <a:lnSpc>
                <a:spcPts val="900"/>
              </a:lnSpc>
              <a:spcBef>
                <a:spcPct val="50000"/>
              </a:spcBef>
            </a:pPr>
            <a:r>
              <a:rPr lang="en-US" altLang="ko-KR" sz="1500" dirty="0">
                <a:latin typeface="+mn-ea"/>
              </a:rPr>
              <a:t> living</a:t>
            </a:r>
          </a:p>
          <a:p>
            <a:pPr>
              <a:spcBef>
                <a:spcPct val="50000"/>
              </a:spcBef>
            </a:pPr>
            <a:r>
              <a:rPr lang="en-US" altLang="en-US" sz="2000" b="1" dirty="0">
                <a:latin typeface="+mn-ea"/>
              </a:rPr>
              <a:t>Important For: </a:t>
            </a:r>
            <a:r>
              <a:rPr lang="ko-KR" altLang="en-US" sz="1500" dirty="0">
                <a:latin typeface="+mn-ea"/>
              </a:rPr>
              <a:t>건강</a:t>
            </a:r>
            <a:r>
              <a:rPr lang="en-US" altLang="ko-KR" sz="1500" dirty="0">
                <a:latin typeface="+mn-ea"/>
              </a:rPr>
              <a:t>, </a:t>
            </a:r>
            <a:r>
              <a:rPr lang="ko-KR" altLang="en-US" sz="1500" dirty="0">
                <a:latin typeface="+mn-ea"/>
              </a:rPr>
              <a:t>안녕</a:t>
            </a:r>
            <a:r>
              <a:rPr lang="en-US" altLang="ko-KR" sz="1500" dirty="0">
                <a:latin typeface="+mn-ea"/>
              </a:rPr>
              <a:t>, </a:t>
            </a:r>
            <a:r>
              <a:rPr lang="ko-KR" altLang="en-US" sz="1500" dirty="0">
                <a:latin typeface="+mn-ea"/>
              </a:rPr>
              <a:t>그리고 안전을 유지하는데 중요한 이슈들</a:t>
            </a:r>
            <a:endParaRPr lang="en-US" altLang="ko-KR" sz="1500" dirty="0">
              <a:latin typeface="+mn-ea"/>
            </a:endParaRPr>
          </a:p>
          <a:p>
            <a:pPr>
              <a:spcBef>
                <a:spcPct val="50000"/>
              </a:spcBef>
            </a:pPr>
            <a:r>
              <a:rPr lang="en-US" altLang="ko-KR" sz="1500" dirty="0">
                <a:latin typeface="+mn-ea"/>
              </a:rPr>
              <a:t>_Issues that are important for maintaining health, wellness, and safety</a:t>
            </a:r>
            <a:endParaRPr lang="en-US" altLang="en-US" sz="1500" dirty="0">
              <a:latin typeface="+mn-ea"/>
            </a:endParaRPr>
          </a:p>
        </p:txBody>
      </p:sp>
      <p:sp>
        <p:nvSpPr>
          <p:cNvPr id="8" name="Rectangle 1"/>
          <p:cNvSpPr/>
          <p:nvPr/>
        </p:nvSpPr>
        <p:spPr>
          <a:xfrm>
            <a:off x="338908" y="5901287"/>
            <a:ext cx="9168618" cy="246221"/>
          </a:xfrm>
          <a:prstGeom prst="rect">
            <a:avLst/>
          </a:prstGeom>
        </p:spPr>
        <p:txBody>
          <a:bodyPr wrap="square">
            <a:spAutoFit/>
          </a:bodyPr>
          <a:lstStyle/>
          <a:p>
            <a:r>
              <a:rPr lang="en-US" sz="1000" dirty="0">
                <a:latin typeface="+mn-ea"/>
              </a:rPr>
              <a:t>Kincaid, D. (2017). https://</a:t>
            </a:r>
            <a:r>
              <a:rPr lang="en-US" sz="1000" dirty="0" err="1">
                <a:latin typeface="+mn-ea"/>
              </a:rPr>
              <a:t>www.pbis.org</a:t>
            </a:r>
            <a:r>
              <a:rPr lang="en-US" sz="1000" dirty="0">
                <a:latin typeface="+mn-ea"/>
              </a:rPr>
              <a:t>/resource/346/person-centered-planning-presentation</a:t>
            </a:r>
          </a:p>
        </p:txBody>
      </p:sp>
    </p:spTree>
    <p:extLst>
      <p:ext uri="{BB962C8B-B14F-4D97-AF65-F5344CB8AC3E}">
        <p14:creationId xmlns:p14="http://schemas.microsoft.com/office/powerpoint/2010/main" val="4337651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52400" y="152400"/>
            <a:ext cx="8229600" cy="1143000"/>
          </a:xfrm>
          <a:prstGeom prst="rect">
            <a:avLst/>
          </a:prstGeom>
        </p:spPr>
        <p:txBody>
          <a:bodyPr vert="horz" lIns="91440" tIns="45720" rIns="91440" bIns="45720" rtlCol="0" anchor="ctr">
            <a:normAutofit/>
          </a:bodyPr>
          <a:lstStyle>
            <a:lvl1pPr algn="l" defTabSz="342900" rtl="0" eaLnBrk="1" latinLnBrk="0" hangingPunct="1">
              <a:spcBef>
                <a:spcPct val="0"/>
              </a:spcBef>
              <a:buNone/>
              <a:defRPr sz="2100" b="1" kern="1200">
                <a:solidFill>
                  <a:srgbClr val="0F3F59"/>
                </a:solidFill>
                <a:latin typeface="Open Sans"/>
                <a:ea typeface="+mj-ea"/>
                <a:cs typeface="Open Sans"/>
              </a:defRPr>
            </a:lvl1pPr>
          </a:lstStyle>
          <a:p>
            <a:r>
              <a:rPr lang="ko-KR" altLang="en-US" sz="3000" dirty="0" err="1">
                <a:latin typeface="+mn-ea"/>
                <a:ea typeface="+mn-ea"/>
              </a:rPr>
              <a:t>소그룹</a:t>
            </a:r>
            <a:r>
              <a:rPr lang="ko-KR" altLang="en-US" sz="3000" dirty="0">
                <a:latin typeface="+mn-ea"/>
                <a:ea typeface="+mn-ea"/>
              </a:rPr>
              <a:t> 활동</a:t>
            </a:r>
            <a:r>
              <a:rPr lang="en-US" altLang="ko-KR" sz="3000" dirty="0">
                <a:latin typeface="+mn-ea"/>
                <a:ea typeface="+mn-ea"/>
              </a:rPr>
              <a:t>_Breakout Activity</a:t>
            </a:r>
            <a:endParaRPr lang="en-US" sz="3000" dirty="0">
              <a:latin typeface="+mn-ea"/>
              <a:ea typeface="+mn-ea"/>
            </a:endParaRPr>
          </a:p>
        </p:txBody>
      </p:sp>
      <p:sp>
        <p:nvSpPr>
          <p:cNvPr id="4" name="Content Placeholder 2"/>
          <p:cNvSpPr txBox="1">
            <a:spLocks/>
          </p:cNvSpPr>
          <p:nvPr/>
        </p:nvSpPr>
        <p:spPr>
          <a:xfrm>
            <a:off x="381000" y="1371600"/>
            <a:ext cx="11430000" cy="4800600"/>
          </a:xfrm>
          <a:prstGeom prst="rect">
            <a:avLst/>
          </a:prstGeom>
        </p:spPr>
        <p:txBody>
          <a:bodyPr>
            <a:noAutofit/>
          </a:bodyPr>
          <a:lstStyle>
            <a:lvl1pPr marL="257175" indent="-257175" algn="l" defTabSz="342900" rtl="0" eaLnBrk="1" latinLnBrk="0" hangingPunct="1">
              <a:spcBef>
                <a:spcPct val="20000"/>
              </a:spcBef>
              <a:buFont typeface="Arial"/>
              <a:buChar char="•"/>
              <a:defRPr sz="2100" kern="1200">
                <a:solidFill>
                  <a:schemeClr val="tx1"/>
                </a:solidFill>
                <a:latin typeface="Open Sans"/>
                <a:ea typeface="+mn-ea"/>
                <a:cs typeface="Open Sans"/>
              </a:defRPr>
            </a:lvl1pPr>
            <a:lvl2pPr marL="557213" indent="-214313" algn="l" defTabSz="342900" rtl="0" eaLnBrk="1" latinLnBrk="0" hangingPunct="1">
              <a:spcBef>
                <a:spcPct val="20000"/>
              </a:spcBef>
              <a:buFont typeface="Arial"/>
              <a:buChar char="–"/>
              <a:defRPr sz="2100" kern="1200">
                <a:solidFill>
                  <a:schemeClr val="tx1"/>
                </a:solidFill>
                <a:latin typeface="Open Sans"/>
                <a:ea typeface="+mn-ea"/>
                <a:cs typeface="Open Sans"/>
              </a:defRPr>
            </a:lvl2pPr>
            <a:lvl3pPr marL="857250" indent="-171450" algn="l" defTabSz="342900" rtl="0" eaLnBrk="1" latinLnBrk="0" hangingPunct="1">
              <a:spcBef>
                <a:spcPct val="20000"/>
              </a:spcBef>
              <a:buFont typeface="Arial"/>
              <a:buChar char="•"/>
              <a:defRPr sz="2100" kern="1200">
                <a:solidFill>
                  <a:schemeClr val="tx1"/>
                </a:solidFill>
                <a:latin typeface="Open Sans"/>
                <a:ea typeface="+mn-ea"/>
                <a:cs typeface="Open Sans"/>
              </a:defRPr>
            </a:lvl3pPr>
            <a:lvl4pPr marL="1200150" indent="-171450" algn="l" defTabSz="342900" rtl="0" eaLnBrk="1" latinLnBrk="0" hangingPunct="1">
              <a:spcBef>
                <a:spcPct val="20000"/>
              </a:spcBef>
              <a:buFont typeface="Arial"/>
              <a:buChar char="–"/>
              <a:defRPr sz="2100" kern="1200">
                <a:solidFill>
                  <a:schemeClr val="tx1"/>
                </a:solidFill>
                <a:latin typeface="Open Sans"/>
                <a:ea typeface="+mn-ea"/>
                <a:cs typeface="Open Sans"/>
              </a:defRPr>
            </a:lvl4pPr>
            <a:lvl5pPr marL="1543050" indent="-171450" algn="l" defTabSz="342900" rtl="0" eaLnBrk="1" latinLnBrk="0" hangingPunct="1">
              <a:spcBef>
                <a:spcPct val="20000"/>
              </a:spcBef>
              <a:buFont typeface="Arial"/>
              <a:buChar char="»"/>
              <a:defRPr sz="2100" kern="1200">
                <a:solidFill>
                  <a:schemeClr val="tx1"/>
                </a:solidFill>
                <a:latin typeface="Open Sans"/>
                <a:ea typeface="+mn-ea"/>
                <a:cs typeface="Open San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buFont typeface="Arial"/>
              <a:buNone/>
            </a:pPr>
            <a:r>
              <a:rPr lang="ko-KR" altLang="en-US" sz="2000" b="1" dirty="0">
                <a:latin typeface="+mn-ea"/>
              </a:rPr>
              <a:t>귀하의 </a:t>
            </a:r>
            <a:r>
              <a:rPr lang="ko-KR" altLang="en-US" sz="2000" b="1" dirty="0" err="1">
                <a:latin typeface="+mn-ea"/>
              </a:rPr>
              <a:t>소그룹에서</a:t>
            </a:r>
            <a:r>
              <a:rPr lang="en-US" altLang="ko-KR" sz="2000" b="1" dirty="0">
                <a:latin typeface="+mn-ea"/>
              </a:rPr>
              <a:t>_</a:t>
            </a:r>
            <a:r>
              <a:rPr lang="en-US" sz="2000" b="1" dirty="0">
                <a:latin typeface="+mn-ea"/>
              </a:rPr>
              <a:t>In Your Breakout Group….</a:t>
            </a:r>
          </a:p>
          <a:p>
            <a:r>
              <a:rPr lang="ko-KR" altLang="en-US" sz="2000" dirty="0">
                <a:latin typeface="+mn-ea"/>
              </a:rPr>
              <a:t>아침에 일어났을 때 하는 과정을 작성하세요</a:t>
            </a:r>
            <a:endParaRPr lang="en-US" altLang="ko-KR" sz="2000" dirty="0">
              <a:latin typeface="+mn-ea"/>
            </a:endParaRPr>
          </a:p>
          <a:p>
            <a:pPr marL="0" indent="0">
              <a:buNone/>
            </a:pPr>
            <a:r>
              <a:rPr lang="en-US" altLang="ko-KR" sz="2000" dirty="0">
                <a:latin typeface="+mn-ea"/>
              </a:rPr>
              <a:t>   _</a:t>
            </a:r>
            <a:r>
              <a:rPr lang="en-US" sz="2000" dirty="0">
                <a:latin typeface="+mn-ea"/>
              </a:rPr>
              <a:t>Write a list of steps you taking getting up in the morning</a:t>
            </a:r>
          </a:p>
          <a:p>
            <a:r>
              <a:rPr lang="ko-KR" altLang="en-US" sz="2000" dirty="0">
                <a:latin typeface="+mn-ea"/>
              </a:rPr>
              <a:t>이 일상을 공유할 준비를 하세요</a:t>
            </a:r>
            <a:r>
              <a:rPr lang="en-US" altLang="ko-KR" sz="2000" dirty="0">
                <a:latin typeface="+mn-ea"/>
              </a:rPr>
              <a:t>.</a:t>
            </a:r>
          </a:p>
          <a:p>
            <a:pPr marL="0" indent="0">
              <a:buNone/>
            </a:pPr>
            <a:r>
              <a:rPr lang="en-US" sz="2000" dirty="0">
                <a:latin typeface="+mn-ea"/>
              </a:rPr>
              <a:t>   _Be prepared to share this routine.</a:t>
            </a:r>
          </a:p>
          <a:p>
            <a:r>
              <a:rPr lang="ko-KR" altLang="en-US" sz="2000" dirty="0" err="1">
                <a:latin typeface="+mn-ea"/>
              </a:rPr>
              <a:t>소그룹</a:t>
            </a:r>
            <a:r>
              <a:rPr lang="ko-KR" altLang="en-US" sz="2000" dirty="0">
                <a:latin typeface="+mn-ea"/>
              </a:rPr>
              <a:t> 진행자는 일상을 공유할 지원자를 요청하고</a:t>
            </a:r>
            <a:r>
              <a:rPr lang="en-US" altLang="ko-KR" sz="2000" dirty="0">
                <a:latin typeface="+mn-ea"/>
              </a:rPr>
              <a:t>,</a:t>
            </a:r>
          </a:p>
          <a:p>
            <a:pPr marL="0" indent="0">
              <a:buNone/>
            </a:pPr>
            <a:r>
              <a:rPr lang="en-US" altLang="ko-KR" sz="2000" dirty="0">
                <a:latin typeface="+mn-ea"/>
              </a:rPr>
              <a:t>   </a:t>
            </a:r>
            <a:r>
              <a:rPr lang="ko-KR" altLang="en-US" sz="2000" dirty="0">
                <a:latin typeface="+mn-ea"/>
              </a:rPr>
              <a:t>모든 사람들은 내일 일상을 따르기 위하여 일상을 변경해야 합니다</a:t>
            </a:r>
            <a:r>
              <a:rPr lang="en-US" altLang="ko-KR" sz="2000" dirty="0">
                <a:latin typeface="+mn-ea"/>
              </a:rPr>
              <a:t>.</a:t>
            </a:r>
          </a:p>
          <a:p>
            <a:pPr marL="0" indent="0">
              <a:buNone/>
            </a:pPr>
            <a:r>
              <a:rPr lang="en-US" sz="2000" dirty="0">
                <a:latin typeface="+mn-ea"/>
              </a:rPr>
              <a:t>   _The </a:t>
            </a:r>
            <a:r>
              <a:rPr lang="en-US" sz="2000" b="1" i="1" dirty="0">
                <a:latin typeface="+mn-ea"/>
              </a:rPr>
              <a:t>Breakout Facilitator </a:t>
            </a:r>
            <a:r>
              <a:rPr lang="en-US" sz="2000" dirty="0">
                <a:latin typeface="+mn-ea"/>
              </a:rPr>
              <a:t>will ask for a volunteer to share and everyone will need to       </a:t>
            </a:r>
          </a:p>
          <a:p>
            <a:pPr marL="0" indent="0">
              <a:buNone/>
            </a:pPr>
            <a:r>
              <a:rPr lang="en-US" sz="2000" dirty="0">
                <a:latin typeface="+mn-ea"/>
              </a:rPr>
              <a:t>    change their routine tomorrow to follow their schedule</a:t>
            </a:r>
          </a:p>
          <a:p>
            <a:pPr marL="0" indent="0">
              <a:buNone/>
            </a:pPr>
            <a:endParaRPr lang="en-US" sz="2000" dirty="0">
              <a:latin typeface="+mn-ea"/>
            </a:endParaRPr>
          </a:p>
          <a:p>
            <a:pPr marL="0" indent="0">
              <a:buFont typeface="Arial"/>
              <a:buNone/>
            </a:pPr>
            <a:r>
              <a:rPr lang="ko-KR" altLang="en-US" sz="2000" b="1" dirty="0">
                <a:latin typeface="+mn-ea"/>
              </a:rPr>
              <a:t>그룹끼리 토론</a:t>
            </a:r>
            <a:r>
              <a:rPr lang="en-US" altLang="ko-KR" sz="2000" b="1" dirty="0">
                <a:latin typeface="+mn-ea"/>
              </a:rPr>
              <a:t>_</a:t>
            </a:r>
            <a:r>
              <a:rPr lang="en-US" sz="2000" b="1" dirty="0">
                <a:latin typeface="+mn-ea"/>
              </a:rPr>
              <a:t>Discuss as Group….</a:t>
            </a:r>
          </a:p>
          <a:p>
            <a:r>
              <a:rPr lang="ko-KR" altLang="en-US" sz="2000" dirty="0">
                <a:latin typeface="+mn-ea"/>
              </a:rPr>
              <a:t>당신은 이 일상을 </a:t>
            </a:r>
            <a:r>
              <a:rPr lang="ko-KR" altLang="en-US" sz="2000" dirty="0" err="1">
                <a:latin typeface="+mn-ea"/>
              </a:rPr>
              <a:t>따라할</a:t>
            </a:r>
            <a:r>
              <a:rPr lang="ko-KR" altLang="en-US" sz="2000" dirty="0">
                <a:latin typeface="+mn-ea"/>
              </a:rPr>
              <a:t> 수 있나요</a:t>
            </a:r>
            <a:r>
              <a:rPr lang="en-US" altLang="ko-KR" sz="2000" dirty="0">
                <a:latin typeface="+mn-ea"/>
              </a:rPr>
              <a:t>?_</a:t>
            </a:r>
            <a:r>
              <a:rPr lang="en-US" sz="2000" dirty="0">
                <a:latin typeface="+mn-ea"/>
              </a:rPr>
              <a:t>Could you follow this routine?</a:t>
            </a:r>
          </a:p>
          <a:p>
            <a:r>
              <a:rPr lang="ko-KR" altLang="en-US" sz="2000" dirty="0">
                <a:latin typeface="+mn-ea"/>
              </a:rPr>
              <a:t>당신의 일상과 얼마나 다른가요</a:t>
            </a:r>
            <a:r>
              <a:rPr lang="en-US" altLang="ko-KR" sz="2000" dirty="0">
                <a:latin typeface="+mn-ea"/>
              </a:rPr>
              <a:t>?_</a:t>
            </a:r>
            <a:r>
              <a:rPr lang="en-US" sz="2000" dirty="0">
                <a:latin typeface="+mn-ea"/>
              </a:rPr>
              <a:t>How different is it from your own?</a:t>
            </a:r>
          </a:p>
        </p:txBody>
      </p:sp>
    </p:spTree>
    <p:extLst>
      <p:ext uri="{BB962C8B-B14F-4D97-AF65-F5344CB8AC3E}">
        <p14:creationId xmlns:p14="http://schemas.microsoft.com/office/powerpoint/2010/main" val="35436928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228600" y="16933"/>
            <a:ext cx="8229600" cy="1143000"/>
          </a:xfrm>
        </p:spPr>
        <p:txBody>
          <a:bodyPr>
            <a:normAutofit/>
          </a:bodyPr>
          <a:lstStyle/>
          <a:p>
            <a:r>
              <a:rPr lang="ko-KR" altLang="en-US" sz="3500" b="1" dirty="0" err="1">
                <a:latin typeface="+mn-ea"/>
                <a:ea typeface="+mn-ea"/>
              </a:rPr>
              <a:t>소그룹</a:t>
            </a:r>
            <a:r>
              <a:rPr lang="ko-KR" altLang="en-US" sz="3500" b="1" dirty="0">
                <a:latin typeface="+mn-ea"/>
                <a:ea typeface="+mn-ea"/>
              </a:rPr>
              <a:t> 활동</a:t>
            </a:r>
            <a:r>
              <a:rPr lang="en-US" altLang="ko-KR" sz="3500" dirty="0">
                <a:latin typeface="+mn-ea"/>
                <a:ea typeface="+mn-ea"/>
              </a:rPr>
              <a:t>_</a:t>
            </a:r>
            <a:r>
              <a:rPr lang="en-US" sz="3500" b="1" dirty="0">
                <a:latin typeface="+mn-ea"/>
                <a:ea typeface="+mn-ea"/>
              </a:rPr>
              <a:t>Breakout Activity </a:t>
            </a:r>
          </a:p>
        </p:txBody>
      </p:sp>
      <p:sp>
        <p:nvSpPr>
          <p:cNvPr id="4" name="Content Placeholder 2"/>
          <p:cNvSpPr txBox="1">
            <a:spLocks/>
          </p:cNvSpPr>
          <p:nvPr/>
        </p:nvSpPr>
        <p:spPr>
          <a:xfrm>
            <a:off x="228600" y="1524000"/>
            <a:ext cx="10321925" cy="3627438"/>
          </a:xfrm>
          <a:prstGeom prst="rect">
            <a:avLst/>
          </a:prstGeom>
        </p:spPr>
        <p:txBody>
          <a:bodyPr>
            <a:normAutofit/>
          </a:bodyPr>
          <a:lstStyle>
            <a:lvl1pPr marL="257175" indent="-257175" algn="l" defTabSz="342900" rtl="0" eaLnBrk="1" latinLnBrk="0" hangingPunct="1">
              <a:spcBef>
                <a:spcPct val="20000"/>
              </a:spcBef>
              <a:buFont typeface="Arial"/>
              <a:buChar char="•"/>
              <a:defRPr sz="2100" kern="1200">
                <a:solidFill>
                  <a:schemeClr val="tx1"/>
                </a:solidFill>
                <a:latin typeface="Open Sans"/>
                <a:ea typeface="+mn-ea"/>
                <a:cs typeface="Open Sans"/>
              </a:defRPr>
            </a:lvl1pPr>
            <a:lvl2pPr marL="557213" indent="-214313" algn="l" defTabSz="342900" rtl="0" eaLnBrk="1" latinLnBrk="0" hangingPunct="1">
              <a:spcBef>
                <a:spcPct val="20000"/>
              </a:spcBef>
              <a:buFont typeface="Arial"/>
              <a:buChar char="–"/>
              <a:defRPr sz="2100" kern="1200">
                <a:solidFill>
                  <a:schemeClr val="tx1"/>
                </a:solidFill>
                <a:latin typeface="Open Sans"/>
                <a:ea typeface="+mn-ea"/>
                <a:cs typeface="Open Sans"/>
              </a:defRPr>
            </a:lvl2pPr>
            <a:lvl3pPr marL="857250" indent="-171450" algn="l" defTabSz="342900" rtl="0" eaLnBrk="1" latinLnBrk="0" hangingPunct="1">
              <a:spcBef>
                <a:spcPct val="20000"/>
              </a:spcBef>
              <a:buFont typeface="Arial"/>
              <a:buChar char="•"/>
              <a:defRPr sz="2100" kern="1200">
                <a:solidFill>
                  <a:schemeClr val="tx1"/>
                </a:solidFill>
                <a:latin typeface="Open Sans"/>
                <a:ea typeface="+mn-ea"/>
                <a:cs typeface="Open Sans"/>
              </a:defRPr>
            </a:lvl3pPr>
            <a:lvl4pPr marL="1200150" indent="-171450" algn="l" defTabSz="342900" rtl="0" eaLnBrk="1" latinLnBrk="0" hangingPunct="1">
              <a:spcBef>
                <a:spcPct val="20000"/>
              </a:spcBef>
              <a:buFont typeface="Arial"/>
              <a:buChar char="–"/>
              <a:defRPr sz="2100" kern="1200">
                <a:solidFill>
                  <a:schemeClr val="tx1"/>
                </a:solidFill>
                <a:latin typeface="Open Sans"/>
                <a:ea typeface="+mn-ea"/>
                <a:cs typeface="Open Sans"/>
              </a:defRPr>
            </a:lvl4pPr>
            <a:lvl5pPr marL="1543050" indent="-171450" algn="l" defTabSz="342900" rtl="0" eaLnBrk="1" latinLnBrk="0" hangingPunct="1">
              <a:spcBef>
                <a:spcPct val="20000"/>
              </a:spcBef>
              <a:buFont typeface="Arial"/>
              <a:buChar char="»"/>
              <a:defRPr sz="2100" kern="1200">
                <a:solidFill>
                  <a:schemeClr val="tx1"/>
                </a:solidFill>
                <a:latin typeface="Open Sans"/>
                <a:ea typeface="+mn-ea"/>
                <a:cs typeface="Open San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buFont typeface="Arial"/>
              <a:buNone/>
            </a:pPr>
            <a:r>
              <a:rPr lang="en-US" sz="2000" b="1" dirty="0">
                <a:latin typeface="+mn-ea"/>
              </a:rPr>
              <a:t>2</a:t>
            </a:r>
            <a:r>
              <a:rPr lang="ko-KR" altLang="en-US" sz="2000" b="1" dirty="0">
                <a:latin typeface="+mn-ea"/>
              </a:rPr>
              <a:t>일차 숙제</a:t>
            </a:r>
            <a:r>
              <a:rPr lang="en-US" altLang="ko-KR" sz="2000" b="1" dirty="0">
                <a:latin typeface="+mn-ea"/>
              </a:rPr>
              <a:t>_</a:t>
            </a:r>
            <a:r>
              <a:rPr lang="en-US" sz="2000" b="1" dirty="0">
                <a:latin typeface="+mn-ea"/>
              </a:rPr>
              <a:t>Homework for Day 2</a:t>
            </a:r>
            <a:endParaRPr lang="en-US" sz="2000" dirty="0">
              <a:latin typeface="+mn-ea"/>
            </a:endParaRPr>
          </a:p>
          <a:p>
            <a:r>
              <a:rPr lang="ko-KR" altLang="en-US" sz="2000" dirty="0">
                <a:latin typeface="+mn-ea"/>
              </a:rPr>
              <a:t>빈 슬라이드에 자신에 대해 공유할 정보를 기록하세요</a:t>
            </a:r>
            <a:r>
              <a:rPr lang="en-US" altLang="ko-KR" sz="2000" dirty="0">
                <a:latin typeface="+mn-ea"/>
              </a:rPr>
              <a:t>.</a:t>
            </a:r>
          </a:p>
          <a:p>
            <a:pPr marL="0" indent="0">
              <a:buNone/>
            </a:pPr>
            <a:r>
              <a:rPr lang="en-US" sz="2000" dirty="0">
                <a:latin typeface="+mn-ea"/>
              </a:rPr>
              <a:t>   _Use the blank slides to write down information to share about yourself</a:t>
            </a:r>
          </a:p>
          <a:p>
            <a:r>
              <a:rPr lang="ko-KR" altLang="en-US" sz="2000" dirty="0">
                <a:latin typeface="+mn-ea"/>
              </a:rPr>
              <a:t>가족이나 동료에게 귀하의 슬라이들 공유하세요</a:t>
            </a:r>
            <a:r>
              <a:rPr lang="en-US" altLang="ko-KR" sz="2000" dirty="0">
                <a:latin typeface="+mn-ea"/>
              </a:rPr>
              <a:t>.</a:t>
            </a:r>
          </a:p>
          <a:p>
            <a:pPr marL="0" indent="0">
              <a:buNone/>
            </a:pPr>
            <a:r>
              <a:rPr lang="en-US" sz="2000" dirty="0">
                <a:latin typeface="+mn-ea"/>
              </a:rPr>
              <a:t>   _Share your slides with someone you know at home or work</a:t>
            </a:r>
          </a:p>
          <a:p>
            <a:r>
              <a:rPr lang="ko-KR" altLang="en-US" sz="2000" dirty="0">
                <a:latin typeface="+mn-ea"/>
              </a:rPr>
              <a:t>이 도구들을 완료하면서 배운 내용에 대해 이야기 할 준비를 하세요</a:t>
            </a:r>
            <a:r>
              <a:rPr lang="en-US" altLang="ko-KR" sz="2000" dirty="0">
                <a:latin typeface="+mn-ea"/>
              </a:rPr>
              <a:t>.</a:t>
            </a:r>
          </a:p>
          <a:p>
            <a:pPr marL="0" indent="0">
              <a:buNone/>
            </a:pPr>
            <a:r>
              <a:rPr lang="en-US" sz="2000" dirty="0">
                <a:latin typeface="+mn-ea"/>
              </a:rPr>
              <a:t>   _Be prepared to talk about what you learned completing these tools</a:t>
            </a:r>
          </a:p>
          <a:p>
            <a:r>
              <a:rPr lang="ko-KR" altLang="en-US" sz="2000" dirty="0">
                <a:latin typeface="+mn-ea"/>
              </a:rPr>
              <a:t>지금 시간을 내어 시작하세요</a:t>
            </a:r>
            <a:r>
              <a:rPr lang="en-US" altLang="ko-KR" sz="2000" dirty="0">
                <a:latin typeface="+mn-ea"/>
              </a:rPr>
              <a:t>._</a:t>
            </a:r>
            <a:r>
              <a:rPr lang="en-US" sz="2000" dirty="0">
                <a:latin typeface="+mn-ea"/>
              </a:rPr>
              <a:t>Take some time now to get started</a:t>
            </a:r>
          </a:p>
        </p:txBody>
      </p:sp>
      <p:pic>
        <p:nvPicPr>
          <p:cNvPr id="5" name="Picture 3" descr="A group of people sitting around a table&#10;&#10;Description automatically generated with low confidence">
            <a:extLst>
              <a:ext uri="{FF2B5EF4-FFF2-40B4-BE49-F238E27FC236}">
                <a16:creationId xmlns:a16="http://schemas.microsoft.com/office/drawing/2014/main" id="{0E967D11-768F-374D-9DB2-E8B08EC717DD}"/>
              </a:ext>
            </a:extLst>
          </p:cNvPr>
          <p:cNvPicPr>
            <a:picLocks noChangeAspect="1"/>
          </p:cNvPicPr>
          <p:nvPr/>
        </p:nvPicPr>
        <p:blipFill>
          <a:blip r:embed="rId2"/>
          <a:stretch>
            <a:fillRect/>
          </a:stretch>
        </p:blipFill>
        <p:spPr>
          <a:xfrm>
            <a:off x="8610600" y="3863774"/>
            <a:ext cx="3472624" cy="2309295"/>
          </a:xfrm>
          <a:prstGeom prst="rect">
            <a:avLst/>
          </a:prstGeom>
        </p:spPr>
      </p:pic>
    </p:spTree>
    <p:extLst>
      <p:ext uri="{BB962C8B-B14F-4D97-AF65-F5344CB8AC3E}">
        <p14:creationId xmlns:p14="http://schemas.microsoft.com/office/powerpoint/2010/main" val="13816864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12" descr=":shutterstock_147572552.pdf">
            <a:extLst>
              <a:ext uri="{FF2B5EF4-FFF2-40B4-BE49-F238E27FC236}">
                <a16:creationId xmlns:a16="http://schemas.microsoft.com/office/drawing/2014/main" id="{4CB0F957-8E53-C44C-84DE-A2F7636C121C}"/>
              </a:ext>
            </a:extLst>
          </p:cNvPr>
          <p:cNvPicPr>
            <a:picLocks/>
          </p:cNvPicPr>
          <p:nvPr/>
        </p:nvPicPr>
        <p:blipFill>
          <a:blip r:embed="rId2"/>
          <a:srcRect/>
          <a:stretch>
            <a:fillRect/>
          </a:stretch>
        </p:blipFill>
        <p:spPr bwMode="auto">
          <a:xfrm>
            <a:off x="8305800" y="1483469"/>
            <a:ext cx="3886200" cy="3964087"/>
          </a:xfrm>
          <a:prstGeom prst="rect">
            <a:avLst/>
          </a:prstGeom>
          <a:noFill/>
          <a:ln w="9525">
            <a:noFill/>
            <a:miter lim="800000"/>
            <a:headEnd/>
            <a:tailEnd/>
          </a:ln>
        </p:spPr>
      </p:pic>
      <p:sp>
        <p:nvSpPr>
          <p:cNvPr id="3" name="Title 3">
            <a:extLst>
              <a:ext uri="{FF2B5EF4-FFF2-40B4-BE49-F238E27FC236}">
                <a16:creationId xmlns:a16="http://schemas.microsoft.com/office/drawing/2014/main" id="{2F4F733C-E4F5-C84D-B94D-D693C986BE8F}"/>
              </a:ext>
            </a:extLst>
          </p:cNvPr>
          <p:cNvSpPr>
            <a:spLocks noGrp="1"/>
          </p:cNvSpPr>
          <p:nvPr>
            <p:ph type="title"/>
          </p:nvPr>
        </p:nvSpPr>
        <p:spPr>
          <a:xfrm>
            <a:off x="-1" y="121393"/>
            <a:ext cx="12192001" cy="1325563"/>
          </a:xfrm>
        </p:spPr>
        <p:txBody>
          <a:bodyPr>
            <a:noAutofit/>
          </a:bodyPr>
          <a:lstStyle/>
          <a:p>
            <a:pPr algn="ctr"/>
            <a:r>
              <a:rPr lang="ko-KR" altLang="en-US" sz="3000" b="1" dirty="0">
                <a:latin typeface="+mn-ea"/>
                <a:ea typeface="+mn-ea"/>
              </a:rPr>
              <a:t>누군가가 좋아하는 일상을 따르지 못할 때 어떻게 되나요</a:t>
            </a:r>
            <a:r>
              <a:rPr lang="en-US" altLang="ko-KR" sz="3000" b="1" dirty="0">
                <a:latin typeface="+mn-ea"/>
                <a:ea typeface="+mn-ea"/>
              </a:rPr>
              <a:t>?</a:t>
            </a:r>
            <a:br>
              <a:rPr lang="en-US" altLang="ko-KR" sz="3000" b="1" dirty="0">
                <a:latin typeface="+mn-ea"/>
                <a:ea typeface="+mn-ea"/>
              </a:rPr>
            </a:br>
            <a:r>
              <a:rPr lang="en-US" altLang="ko-KR" sz="2400" dirty="0">
                <a:latin typeface="+mn-ea"/>
                <a:ea typeface="+mn-ea"/>
              </a:rPr>
              <a:t>_</a:t>
            </a:r>
            <a:r>
              <a:rPr lang="en-US" sz="2400" b="1" dirty="0">
                <a:latin typeface="+mn-ea"/>
                <a:ea typeface="+mn-ea"/>
              </a:rPr>
              <a:t>What Happens When Someone is Not Able to Follow Their Favorite Routines?</a:t>
            </a:r>
          </a:p>
        </p:txBody>
      </p:sp>
      <p:sp>
        <p:nvSpPr>
          <p:cNvPr id="4" name="Content Placeholder 5">
            <a:extLst>
              <a:ext uri="{FF2B5EF4-FFF2-40B4-BE49-F238E27FC236}">
                <a16:creationId xmlns:a16="http://schemas.microsoft.com/office/drawing/2014/main" id="{CE7A42C2-0AED-0640-9665-0F816CA05F59}"/>
              </a:ext>
            </a:extLst>
          </p:cNvPr>
          <p:cNvSpPr txBox="1">
            <a:spLocks/>
          </p:cNvSpPr>
          <p:nvPr/>
        </p:nvSpPr>
        <p:spPr>
          <a:xfrm>
            <a:off x="225285" y="1676400"/>
            <a:ext cx="11741427" cy="1981200"/>
          </a:xfrm>
          <a:prstGeom prst="rect">
            <a:avLst/>
          </a:prstGeom>
        </p:spPr>
        <p:txBody>
          <a:bodyPr>
            <a:normAutofit/>
          </a:bodyPr>
          <a:lstStyle>
            <a:lvl1pPr marL="257175" indent="-257175" algn="l" defTabSz="342900" rtl="0" eaLnBrk="1" latinLnBrk="0" hangingPunct="1">
              <a:spcBef>
                <a:spcPct val="20000"/>
              </a:spcBef>
              <a:buFont typeface="Arial"/>
              <a:buChar char="•"/>
              <a:defRPr sz="2100" kern="1200">
                <a:solidFill>
                  <a:schemeClr val="tx1"/>
                </a:solidFill>
                <a:latin typeface="Open Sans"/>
                <a:ea typeface="+mn-ea"/>
                <a:cs typeface="Open Sans"/>
              </a:defRPr>
            </a:lvl1pPr>
            <a:lvl2pPr marL="557213" indent="-214313" algn="l" defTabSz="342900" rtl="0" eaLnBrk="1" latinLnBrk="0" hangingPunct="1">
              <a:spcBef>
                <a:spcPct val="20000"/>
              </a:spcBef>
              <a:buFont typeface="Arial"/>
              <a:buChar char="–"/>
              <a:defRPr sz="2100" kern="1200">
                <a:solidFill>
                  <a:schemeClr val="tx1"/>
                </a:solidFill>
                <a:latin typeface="Open Sans"/>
                <a:ea typeface="+mn-ea"/>
                <a:cs typeface="Open Sans"/>
              </a:defRPr>
            </a:lvl2pPr>
            <a:lvl3pPr marL="857250" indent="-171450" algn="l" defTabSz="342900" rtl="0" eaLnBrk="1" latinLnBrk="0" hangingPunct="1">
              <a:spcBef>
                <a:spcPct val="20000"/>
              </a:spcBef>
              <a:buFont typeface="Arial"/>
              <a:buChar char="•"/>
              <a:defRPr sz="2100" kern="1200">
                <a:solidFill>
                  <a:schemeClr val="tx1"/>
                </a:solidFill>
                <a:latin typeface="Open Sans"/>
                <a:ea typeface="+mn-ea"/>
                <a:cs typeface="Open Sans"/>
              </a:defRPr>
            </a:lvl3pPr>
            <a:lvl4pPr marL="1200150" indent="-171450" algn="l" defTabSz="342900" rtl="0" eaLnBrk="1" latinLnBrk="0" hangingPunct="1">
              <a:spcBef>
                <a:spcPct val="20000"/>
              </a:spcBef>
              <a:buFont typeface="Arial"/>
              <a:buChar char="–"/>
              <a:defRPr sz="2100" kern="1200">
                <a:solidFill>
                  <a:schemeClr val="tx1"/>
                </a:solidFill>
                <a:latin typeface="Open Sans"/>
                <a:ea typeface="+mn-ea"/>
                <a:cs typeface="Open Sans"/>
              </a:defRPr>
            </a:lvl4pPr>
            <a:lvl5pPr marL="1543050" indent="-171450" algn="l" defTabSz="342900" rtl="0" eaLnBrk="1" latinLnBrk="0" hangingPunct="1">
              <a:spcBef>
                <a:spcPct val="20000"/>
              </a:spcBef>
              <a:buFont typeface="Arial"/>
              <a:buChar char="»"/>
              <a:defRPr sz="2100" kern="1200">
                <a:solidFill>
                  <a:schemeClr val="tx1"/>
                </a:solidFill>
                <a:latin typeface="Open Sans"/>
                <a:ea typeface="+mn-ea"/>
                <a:cs typeface="Open San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buFont typeface="Arial"/>
              <a:buNone/>
            </a:pPr>
            <a:r>
              <a:rPr lang="ko-KR" altLang="en-US" sz="2000" b="1" dirty="0">
                <a:latin typeface="+mn-ea"/>
              </a:rPr>
              <a:t>사람들이 반응하는 공통된 방식</a:t>
            </a:r>
            <a:r>
              <a:rPr lang="en-US" altLang="ko-KR" sz="2000" b="1" dirty="0">
                <a:latin typeface="+mn-ea"/>
              </a:rPr>
              <a:t>_</a:t>
            </a:r>
            <a:r>
              <a:rPr lang="en-US" sz="2000" b="1" dirty="0">
                <a:latin typeface="+mn-ea"/>
              </a:rPr>
              <a:t>Common Ways People React...</a:t>
            </a:r>
          </a:p>
          <a:p>
            <a:r>
              <a:rPr lang="ko-KR" altLang="en-US" sz="2000" dirty="0">
                <a:latin typeface="+mn-ea"/>
              </a:rPr>
              <a:t>감정적인</a:t>
            </a:r>
            <a:r>
              <a:rPr lang="en-US" sz="2000" dirty="0">
                <a:latin typeface="+mn-ea"/>
              </a:rPr>
              <a:t> </a:t>
            </a:r>
            <a:r>
              <a:rPr lang="ko-KR" altLang="en-US" sz="2000" dirty="0">
                <a:latin typeface="+mn-ea"/>
              </a:rPr>
              <a:t>방은</a:t>
            </a:r>
            <a:r>
              <a:rPr lang="en-US" altLang="ko-KR" sz="2000" dirty="0">
                <a:latin typeface="+mn-ea"/>
              </a:rPr>
              <a:t>_</a:t>
            </a:r>
            <a:r>
              <a:rPr lang="en-US" sz="2000" dirty="0">
                <a:latin typeface="+mn-ea"/>
              </a:rPr>
              <a:t>Emotional responses</a:t>
            </a:r>
          </a:p>
          <a:p>
            <a:r>
              <a:rPr lang="en-US" sz="2000" dirty="0">
                <a:latin typeface="+mn-ea"/>
              </a:rPr>
              <a:t>“</a:t>
            </a:r>
            <a:r>
              <a:rPr lang="ko-KR" altLang="en-US" sz="2000" dirty="0">
                <a:latin typeface="+mn-ea"/>
              </a:rPr>
              <a:t>실례되거나 무례한 행동</a:t>
            </a:r>
            <a:r>
              <a:rPr lang="en-US" altLang="ko-KR" sz="2000" dirty="0">
                <a:latin typeface="+mn-ea"/>
              </a:rPr>
              <a:t>“_</a:t>
            </a:r>
            <a:r>
              <a:rPr lang="en-US" sz="2000" dirty="0">
                <a:latin typeface="+mn-ea"/>
              </a:rPr>
              <a:t>“Disrespectful or rude behavior”</a:t>
            </a:r>
          </a:p>
          <a:p>
            <a:r>
              <a:rPr lang="ko-KR" altLang="en-US" sz="2000" dirty="0">
                <a:latin typeface="+mn-ea"/>
              </a:rPr>
              <a:t>분노 또는 좌절</a:t>
            </a:r>
            <a:r>
              <a:rPr lang="en-US" altLang="ko-KR" sz="2000" dirty="0">
                <a:latin typeface="+mn-ea"/>
              </a:rPr>
              <a:t>_</a:t>
            </a:r>
            <a:r>
              <a:rPr lang="en-US" sz="2000" dirty="0">
                <a:latin typeface="+mn-ea"/>
              </a:rPr>
              <a:t>Anger or frustration</a:t>
            </a:r>
          </a:p>
          <a:p>
            <a:r>
              <a:rPr lang="en-US" sz="2000" dirty="0">
                <a:latin typeface="+mn-ea"/>
              </a:rPr>
              <a:t>“</a:t>
            </a:r>
            <a:r>
              <a:rPr lang="ko-KR" altLang="en-US" sz="2000" dirty="0">
                <a:latin typeface="+mn-ea"/>
              </a:rPr>
              <a:t>문제 행동</a:t>
            </a:r>
            <a:r>
              <a:rPr lang="en-US" altLang="ko-KR" sz="2000" dirty="0">
                <a:latin typeface="+mn-ea"/>
              </a:rPr>
              <a:t>” </a:t>
            </a:r>
            <a:r>
              <a:rPr lang="ko-KR" altLang="en-US" sz="2000" dirty="0">
                <a:latin typeface="+mn-ea"/>
              </a:rPr>
              <a:t>관찰</a:t>
            </a:r>
            <a:r>
              <a:rPr lang="en-US" altLang="ko-KR" sz="2000" dirty="0">
                <a:latin typeface="+mn-ea"/>
              </a:rPr>
              <a:t>_</a:t>
            </a:r>
            <a:r>
              <a:rPr lang="en-US" sz="2000" dirty="0">
                <a:latin typeface="+mn-ea"/>
              </a:rPr>
              <a:t>“Problem behavior” is observed</a:t>
            </a:r>
          </a:p>
        </p:txBody>
      </p:sp>
      <p:sp>
        <p:nvSpPr>
          <p:cNvPr id="6" name="직사각형 5"/>
          <p:cNvSpPr/>
          <p:nvPr/>
        </p:nvSpPr>
        <p:spPr>
          <a:xfrm>
            <a:off x="0" y="4038600"/>
            <a:ext cx="12192001" cy="2062103"/>
          </a:xfrm>
          <a:prstGeom prst="rect">
            <a:avLst/>
          </a:prstGeom>
          <a:solidFill>
            <a:schemeClr val="bg1">
              <a:alpha val="40000"/>
            </a:schemeClr>
          </a:solidFill>
        </p:spPr>
        <p:txBody>
          <a:bodyPr wrap="square">
            <a:spAutoFit/>
          </a:bodyPr>
          <a:lstStyle/>
          <a:p>
            <a:pPr algn="ctr"/>
            <a:r>
              <a:rPr lang="ko-KR" altLang="en-US" sz="3200" b="1" i="1" dirty="0">
                <a:solidFill>
                  <a:srgbClr val="A61F14"/>
                </a:solidFill>
                <a:latin typeface="+mn-ea"/>
              </a:rPr>
              <a:t>우리의 좌절과 분노는 편안한 일상에서</a:t>
            </a:r>
            <a:endParaRPr lang="en-US" altLang="ko-KR" sz="3200" b="1" i="1" dirty="0">
              <a:solidFill>
                <a:srgbClr val="A61F14"/>
              </a:solidFill>
              <a:latin typeface="+mn-ea"/>
            </a:endParaRPr>
          </a:p>
          <a:p>
            <a:pPr algn="ctr"/>
            <a:r>
              <a:rPr lang="ko-KR" altLang="en-US" sz="3200" b="1" i="1" dirty="0">
                <a:solidFill>
                  <a:srgbClr val="A61F14"/>
                </a:solidFill>
                <a:latin typeface="+mn-ea"/>
              </a:rPr>
              <a:t>관련하지 않는 고통을 전달</a:t>
            </a:r>
            <a:endParaRPr lang="en-US" altLang="ko-KR" sz="3200" b="1" i="1" dirty="0">
              <a:solidFill>
                <a:srgbClr val="A61F14"/>
              </a:solidFill>
              <a:latin typeface="+mn-ea"/>
            </a:endParaRPr>
          </a:p>
          <a:p>
            <a:pPr algn="ctr"/>
            <a:r>
              <a:rPr lang="en-US" altLang="ko-KR" sz="3200" b="1" i="1" dirty="0">
                <a:solidFill>
                  <a:srgbClr val="A61F14"/>
                </a:solidFill>
                <a:latin typeface="+mn-ea"/>
              </a:rPr>
              <a:t>_frustration and anger is communicating our distress</a:t>
            </a:r>
          </a:p>
          <a:p>
            <a:pPr algn="ctr"/>
            <a:r>
              <a:rPr lang="en-US" altLang="ko-KR" sz="3200" b="1" i="1" dirty="0">
                <a:solidFill>
                  <a:srgbClr val="A61F14"/>
                </a:solidFill>
                <a:latin typeface="+mn-ea"/>
              </a:rPr>
              <a:t>that we are not engaging in our comforting routine</a:t>
            </a:r>
          </a:p>
        </p:txBody>
      </p:sp>
    </p:spTree>
    <p:extLst>
      <p:ext uri="{BB962C8B-B14F-4D97-AF65-F5344CB8AC3E}">
        <p14:creationId xmlns:p14="http://schemas.microsoft.com/office/powerpoint/2010/main" val="29533472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5776904-EF59-A047-B70A-BDCF7661BA2A}"/>
              </a:ext>
            </a:extLst>
          </p:cNvPr>
          <p:cNvSpPr>
            <a:spLocks noGrp="1"/>
          </p:cNvSpPr>
          <p:nvPr>
            <p:ph type="title"/>
          </p:nvPr>
        </p:nvSpPr>
        <p:spPr>
          <a:xfrm>
            <a:off x="0" y="0"/>
            <a:ext cx="10515600" cy="1325563"/>
          </a:xfrm>
        </p:spPr>
        <p:txBody>
          <a:bodyPr>
            <a:normAutofit/>
          </a:bodyPr>
          <a:lstStyle/>
          <a:p>
            <a:pPr algn="ctr"/>
            <a:r>
              <a:rPr lang="ko-KR" altLang="en-US" sz="3500" b="1" dirty="0">
                <a:latin typeface="+mn-ea"/>
                <a:ea typeface="+mn-ea"/>
              </a:rPr>
              <a:t>간단한 개인 설명</a:t>
            </a:r>
            <a:r>
              <a:rPr lang="en-US" altLang="ko-KR" sz="3500" b="1" dirty="0">
                <a:latin typeface="+mn-ea"/>
                <a:ea typeface="+mn-ea"/>
              </a:rPr>
              <a:t>_</a:t>
            </a:r>
            <a:r>
              <a:rPr lang="en-US" sz="3500" b="1" dirty="0">
                <a:latin typeface="+mn-ea"/>
                <a:ea typeface="+mn-ea"/>
              </a:rPr>
              <a:t>Short Personal Descriptions</a:t>
            </a:r>
          </a:p>
        </p:txBody>
      </p:sp>
      <p:sp>
        <p:nvSpPr>
          <p:cNvPr id="4" name="Content Placeholder 2">
            <a:extLst>
              <a:ext uri="{FF2B5EF4-FFF2-40B4-BE49-F238E27FC236}">
                <a16:creationId xmlns:a16="http://schemas.microsoft.com/office/drawing/2014/main" id="{9021B09C-FBBE-F44E-832B-40E7ACD29439}"/>
              </a:ext>
            </a:extLst>
          </p:cNvPr>
          <p:cNvSpPr txBox="1">
            <a:spLocks/>
          </p:cNvSpPr>
          <p:nvPr/>
        </p:nvSpPr>
        <p:spPr>
          <a:xfrm>
            <a:off x="533400" y="1905000"/>
            <a:ext cx="10515600" cy="4351338"/>
          </a:xfrm>
          <a:prstGeom prst="rect">
            <a:avLst/>
          </a:prstGeom>
        </p:spPr>
        <p:txBody>
          <a:bodyPr/>
          <a:lstStyle>
            <a:lvl1pPr marL="257175" indent="-257175" algn="l" defTabSz="342900" rtl="0" eaLnBrk="1" latinLnBrk="0" hangingPunct="1">
              <a:spcBef>
                <a:spcPct val="20000"/>
              </a:spcBef>
              <a:buFont typeface="Arial"/>
              <a:buChar char="•"/>
              <a:defRPr sz="2100" kern="1200">
                <a:solidFill>
                  <a:schemeClr val="tx1"/>
                </a:solidFill>
                <a:latin typeface="Open Sans"/>
                <a:ea typeface="+mn-ea"/>
                <a:cs typeface="Open Sans"/>
              </a:defRPr>
            </a:lvl1pPr>
            <a:lvl2pPr marL="557213" indent="-214313" algn="l" defTabSz="342900" rtl="0" eaLnBrk="1" latinLnBrk="0" hangingPunct="1">
              <a:spcBef>
                <a:spcPct val="20000"/>
              </a:spcBef>
              <a:buFont typeface="Arial"/>
              <a:buChar char="–"/>
              <a:defRPr sz="2100" kern="1200">
                <a:solidFill>
                  <a:schemeClr val="tx1"/>
                </a:solidFill>
                <a:latin typeface="Open Sans"/>
                <a:ea typeface="+mn-ea"/>
                <a:cs typeface="Open Sans"/>
              </a:defRPr>
            </a:lvl2pPr>
            <a:lvl3pPr marL="857250" indent="-171450" algn="l" defTabSz="342900" rtl="0" eaLnBrk="1" latinLnBrk="0" hangingPunct="1">
              <a:spcBef>
                <a:spcPct val="20000"/>
              </a:spcBef>
              <a:buFont typeface="Arial"/>
              <a:buChar char="•"/>
              <a:defRPr sz="2100" kern="1200">
                <a:solidFill>
                  <a:schemeClr val="tx1"/>
                </a:solidFill>
                <a:latin typeface="Open Sans"/>
                <a:ea typeface="+mn-ea"/>
                <a:cs typeface="Open Sans"/>
              </a:defRPr>
            </a:lvl3pPr>
            <a:lvl4pPr marL="1200150" indent="-171450" algn="l" defTabSz="342900" rtl="0" eaLnBrk="1" latinLnBrk="0" hangingPunct="1">
              <a:spcBef>
                <a:spcPct val="20000"/>
              </a:spcBef>
              <a:buFont typeface="Arial"/>
              <a:buChar char="–"/>
              <a:defRPr sz="2100" kern="1200">
                <a:solidFill>
                  <a:schemeClr val="tx1"/>
                </a:solidFill>
                <a:latin typeface="Open Sans"/>
                <a:ea typeface="+mn-ea"/>
                <a:cs typeface="Open Sans"/>
              </a:defRPr>
            </a:lvl4pPr>
            <a:lvl5pPr marL="1543050" indent="-171450" algn="l" defTabSz="342900" rtl="0" eaLnBrk="1" latinLnBrk="0" hangingPunct="1">
              <a:spcBef>
                <a:spcPct val="20000"/>
              </a:spcBef>
              <a:buFont typeface="Arial"/>
              <a:buChar char="»"/>
              <a:defRPr sz="2100" kern="1200">
                <a:solidFill>
                  <a:schemeClr val="tx1"/>
                </a:solidFill>
                <a:latin typeface="Open Sans"/>
                <a:ea typeface="+mn-ea"/>
                <a:cs typeface="Open San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r>
              <a:rPr lang="en-US" sz="2000" dirty="0">
                <a:latin typeface="+mn-ea"/>
              </a:rPr>
              <a:t>~</a:t>
            </a:r>
            <a:r>
              <a:rPr lang="ko-KR" altLang="en-US" sz="2000" dirty="0">
                <a:latin typeface="+mn-ea"/>
              </a:rPr>
              <a:t>에게 중요한 것과 </a:t>
            </a:r>
            <a:r>
              <a:rPr lang="en-US" altLang="ko-KR" sz="2000" dirty="0">
                <a:latin typeface="+mn-ea"/>
              </a:rPr>
              <a:t>~</a:t>
            </a:r>
            <a:r>
              <a:rPr lang="ko-KR" altLang="en-US" sz="2000" dirty="0">
                <a:latin typeface="+mn-ea"/>
              </a:rPr>
              <a:t>를 위해 중요한 것</a:t>
            </a:r>
            <a:r>
              <a:rPr lang="en-US" altLang="ko-KR" sz="2000" dirty="0">
                <a:latin typeface="+mn-ea"/>
              </a:rPr>
              <a:t>_</a:t>
            </a:r>
            <a:r>
              <a:rPr lang="en-US" sz="2000" dirty="0">
                <a:latin typeface="+mn-ea"/>
              </a:rPr>
              <a:t>What is </a:t>
            </a:r>
            <a:r>
              <a:rPr lang="en-US" sz="2000" b="1" i="1" dirty="0">
                <a:solidFill>
                  <a:srgbClr val="800000"/>
                </a:solidFill>
                <a:latin typeface="+mn-ea"/>
              </a:rPr>
              <a:t>Important To </a:t>
            </a:r>
            <a:r>
              <a:rPr lang="en-US" sz="2000" dirty="0">
                <a:latin typeface="+mn-ea"/>
              </a:rPr>
              <a:t>and </a:t>
            </a:r>
            <a:r>
              <a:rPr lang="en-US" sz="2000" b="1" i="1" dirty="0">
                <a:solidFill>
                  <a:srgbClr val="800000"/>
                </a:solidFill>
                <a:latin typeface="+mn-ea"/>
              </a:rPr>
              <a:t>Important For</a:t>
            </a:r>
          </a:p>
          <a:p>
            <a:r>
              <a:rPr lang="ko-KR" altLang="en-US" sz="2000" dirty="0">
                <a:latin typeface="+mn-ea"/>
              </a:rPr>
              <a:t>다른 사람에 대해 알아보는데 사용하는 도구의 정보를 포함</a:t>
            </a:r>
            <a:endParaRPr lang="en-US" altLang="ko-KR" sz="2000" dirty="0">
              <a:latin typeface="+mn-ea"/>
            </a:endParaRPr>
          </a:p>
          <a:p>
            <a:pPr marL="0" indent="0">
              <a:buNone/>
            </a:pPr>
            <a:r>
              <a:rPr lang="en-US" sz="2000" dirty="0">
                <a:latin typeface="+mn-ea"/>
              </a:rPr>
              <a:t>   _Include information from the tools you use to learn about someone</a:t>
            </a:r>
          </a:p>
          <a:p>
            <a:r>
              <a:rPr lang="ko-KR" altLang="en-US" sz="2000" dirty="0">
                <a:latin typeface="+mn-ea"/>
              </a:rPr>
              <a:t>이것을 활용하여 일상과 상호 작용하는 방법을 공유하기 위해 사용</a:t>
            </a:r>
            <a:endParaRPr lang="en-US" altLang="ko-KR" sz="2000" dirty="0">
              <a:latin typeface="+mn-ea"/>
            </a:endParaRPr>
          </a:p>
          <a:p>
            <a:pPr marL="0" indent="0">
              <a:buNone/>
            </a:pPr>
            <a:r>
              <a:rPr lang="en-US" sz="2000" dirty="0">
                <a:latin typeface="+mn-ea"/>
              </a:rPr>
              <a:t>   _Use it to share routines, ways to interact that work well)</a:t>
            </a:r>
          </a:p>
          <a:p>
            <a:r>
              <a:rPr lang="ko-KR" altLang="en-US" sz="2000" dirty="0">
                <a:latin typeface="+mn-ea"/>
              </a:rPr>
              <a:t>다른 사람들과 소통하는 방법</a:t>
            </a:r>
            <a:r>
              <a:rPr lang="en-US" altLang="ko-KR" sz="2000" dirty="0">
                <a:latin typeface="+mn-ea"/>
              </a:rPr>
              <a:t>_</a:t>
            </a:r>
            <a:r>
              <a:rPr lang="en-US" sz="2000" dirty="0">
                <a:latin typeface="+mn-ea"/>
              </a:rPr>
              <a:t>How the person communicates with others</a:t>
            </a:r>
          </a:p>
        </p:txBody>
      </p:sp>
    </p:spTree>
    <p:extLst>
      <p:ext uri="{BB962C8B-B14F-4D97-AF65-F5344CB8AC3E}">
        <p14:creationId xmlns:p14="http://schemas.microsoft.com/office/powerpoint/2010/main" val="1158524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C17241C-767E-A045-80D1-FA8B08149004}"/>
              </a:ext>
            </a:extLst>
          </p:cNvPr>
          <p:cNvSpPr>
            <a:spLocks noGrp="1"/>
          </p:cNvSpPr>
          <p:nvPr>
            <p:ph type="title"/>
          </p:nvPr>
        </p:nvSpPr>
        <p:spPr>
          <a:xfrm>
            <a:off x="304800" y="-19048"/>
            <a:ext cx="10515600" cy="1325563"/>
          </a:xfrm>
        </p:spPr>
        <p:txBody>
          <a:bodyPr>
            <a:normAutofit/>
          </a:bodyPr>
          <a:lstStyle/>
          <a:p>
            <a:r>
              <a:rPr lang="ko-KR" altLang="en-US" sz="3500" dirty="0">
                <a:solidFill>
                  <a:schemeClr val="tx1"/>
                </a:solidFill>
                <a:latin typeface="+mn-ea"/>
                <a:ea typeface="+mn-ea"/>
              </a:rPr>
              <a:t>주제</a:t>
            </a:r>
            <a:endParaRPr lang="en-US" sz="3500" dirty="0">
              <a:solidFill>
                <a:schemeClr val="tx1"/>
              </a:solidFill>
              <a:latin typeface="+mn-ea"/>
              <a:ea typeface="+mn-ea"/>
            </a:endParaRPr>
          </a:p>
        </p:txBody>
      </p:sp>
      <p:sp>
        <p:nvSpPr>
          <p:cNvPr id="4" name="Content Placeholder 2">
            <a:extLst>
              <a:ext uri="{FF2B5EF4-FFF2-40B4-BE49-F238E27FC236}">
                <a16:creationId xmlns:a16="http://schemas.microsoft.com/office/drawing/2014/main" id="{B081859D-3402-D34E-90B5-A36EE1CC7A64}"/>
              </a:ext>
            </a:extLst>
          </p:cNvPr>
          <p:cNvSpPr txBox="1">
            <a:spLocks/>
          </p:cNvSpPr>
          <p:nvPr/>
        </p:nvSpPr>
        <p:spPr>
          <a:xfrm>
            <a:off x="304800" y="1268415"/>
            <a:ext cx="8991600" cy="4960937"/>
          </a:xfrm>
          <a:prstGeom prst="rect">
            <a:avLst/>
          </a:prstGeom>
        </p:spPr>
        <p:txBody>
          <a:bodyPr/>
          <a:lstStyle>
            <a:lvl1pPr marL="257175" indent="-257175" algn="l" defTabSz="342900" rtl="0" eaLnBrk="1" latinLnBrk="0" hangingPunct="1">
              <a:spcBef>
                <a:spcPct val="20000"/>
              </a:spcBef>
              <a:buFont typeface="Arial"/>
              <a:buChar char="•"/>
              <a:defRPr sz="2100" kern="1200">
                <a:solidFill>
                  <a:schemeClr val="tx1"/>
                </a:solidFill>
                <a:latin typeface="Open Sans"/>
                <a:ea typeface="+mn-ea"/>
                <a:cs typeface="Open Sans"/>
              </a:defRPr>
            </a:lvl1pPr>
            <a:lvl2pPr marL="557213" indent="-214313" algn="l" defTabSz="342900" rtl="0" eaLnBrk="1" latinLnBrk="0" hangingPunct="1">
              <a:spcBef>
                <a:spcPct val="20000"/>
              </a:spcBef>
              <a:buFont typeface="Arial"/>
              <a:buChar char="–"/>
              <a:defRPr sz="2100" kern="1200">
                <a:solidFill>
                  <a:schemeClr val="tx1"/>
                </a:solidFill>
                <a:latin typeface="Open Sans"/>
                <a:ea typeface="+mn-ea"/>
                <a:cs typeface="Open Sans"/>
              </a:defRPr>
            </a:lvl2pPr>
            <a:lvl3pPr marL="857250" indent="-171450" algn="l" defTabSz="342900" rtl="0" eaLnBrk="1" latinLnBrk="0" hangingPunct="1">
              <a:spcBef>
                <a:spcPct val="20000"/>
              </a:spcBef>
              <a:buFont typeface="Arial"/>
              <a:buChar char="•"/>
              <a:defRPr sz="2100" kern="1200">
                <a:solidFill>
                  <a:schemeClr val="tx1"/>
                </a:solidFill>
                <a:latin typeface="Open Sans"/>
                <a:ea typeface="+mn-ea"/>
                <a:cs typeface="Open Sans"/>
              </a:defRPr>
            </a:lvl3pPr>
            <a:lvl4pPr marL="1200150" indent="-171450" algn="l" defTabSz="342900" rtl="0" eaLnBrk="1" latinLnBrk="0" hangingPunct="1">
              <a:spcBef>
                <a:spcPct val="20000"/>
              </a:spcBef>
              <a:buFont typeface="Arial"/>
              <a:buChar char="–"/>
              <a:defRPr sz="2100" kern="1200">
                <a:solidFill>
                  <a:schemeClr val="tx1"/>
                </a:solidFill>
                <a:latin typeface="Open Sans"/>
                <a:ea typeface="+mn-ea"/>
                <a:cs typeface="Open Sans"/>
              </a:defRPr>
            </a:lvl4pPr>
            <a:lvl5pPr marL="1543050" indent="-171450" algn="l" defTabSz="342900" rtl="0" eaLnBrk="1" latinLnBrk="0" hangingPunct="1">
              <a:spcBef>
                <a:spcPct val="20000"/>
              </a:spcBef>
              <a:buFont typeface="Arial"/>
              <a:buChar char="»"/>
              <a:defRPr sz="2100" kern="1200">
                <a:solidFill>
                  <a:schemeClr val="tx1"/>
                </a:solidFill>
                <a:latin typeface="Open Sans"/>
                <a:ea typeface="+mn-ea"/>
                <a:cs typeface="Open San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buNone/>
            </a:pPr>
            <a:r>
              <a:rPr lang="en-US" sz="1800" dirty="0">
                <a:latin typeface="+mn-ea"/>
              </a:rPr>
              <a:t>9:00 - 10:30 		</a:t>
            </a:r>
            <a:r>
              <a:rPr lang="ko-KR" altLang="en-US" sz="1800" dirty="0">
                <a:latin typeface="+mn-ea"/>
              </a:rPr>
              <a:t>개요 및 소개</a:t>
            </a:r>
            <a:r>
              <a:rPr lang="en-US" altLang="ko-KR" sz="1800" dirty="0">
                <a:latin typeface="+mn-ea"/>
              </a:rPr>
              <a:t>_Overview and introductions</a:t>
            </a:r>
          </a:p>
          <a:p>
            <a:pPr marL="0" indent="0">
              <a:buNone/>
            </a:pPr>
            <a:r>
              <a:rPr lang="en-US" sz="1800" dirty="0">
                <a:latin typeface="+mn-ea"/>
              </a:rPr>
              <a:t>		              	</a:t>
            </a:r>
            <a:r>
              <a:rPr lang="ko-KR" altLang="en-US" sz="1800" dirty="0">
                <a:latin typeface="+mn-ea"/>
              </a:rPr>
              <a:t>활동</a:t>
            </a:r>
            <a:r>
              <a:rPr lang="en-US" altLang="ko-KR" sz="1800" dirty="0">
                <a:latin typeface="+mn-ea"/>
              </a:rPr>
              <a:t>-</a:t>
            </a:r>
            <a:r>
              <a:rPr lang="ko-KR" altLang="en-US" sz="1800" dirty="0">
                <a:latin typeface="+mn-ea"/>
              </a:rPr>
              <a:t>어디서 왔습니까</a:t>
            </a:r>
            <a:r>
              <a:rPr lang="en-US" altLang="ko-KR" sz="1800" dirty="0">
                <a:latin typeface="+mn-ea"/>
              </a:rPr>
              <a:t>?_Activity- Where are you from?</a:t>
            </a:r>
            <a:endParaRPr lang="en-US" sz="1800" dirty="0">
              <a:latin typeface="+mn-ea"/>
            </a:endParaRPr>
          </a:p>
          <a:p>
            <a:pPr marL="0" indent="0">
              <a:buNone/>
            </a:pPr>
            <a:r>
              <a:rPr lang="en-US" sz="1800" dirty="0">
                <a:latin typeface="+mn-ea"/>
              </a:rPr>
              <a:t>                 			</a:t>
            </a:r>
            <a:r>
              <a:rPr lang="ko-KR" altLang="en-US" sz="1800" dirty="0">
                <a:latin typeface="+mn-ea"/>
              </a:rPr>
              <a:t>사람중심의 의미</a:t>
            </a:r>
            <a:r>
              <a:rPr lang="en-US" altLang="ko-KR" sz="1800" dirty="0">
                <a:latin typeface="+mn-ea"/>
              </a:rPr>
              <a:t>_What it means to be person-centered</a:t>
            </a:r>
            <a:endParaRPr lang="en-US" sz="1800" dirty="0">
              <a:latin typeface="+mn-ea"/>
            </a:endParaRPr>
          </a:p>
          <a:p>
            <a:pPr marL="0" indent="0">
              <a:buNone/>
            </a:pPr>
            <a:r>
              <a:rPr lang="en-US" sz="1800" dirty="0">
                <a:latin typeface="+mn-ea"/>
              </a:rPr>
              <a:t>10:30 -  10:45		</a:t>
            </a:r>
            <a:r>
              <a:rPr lang="ko-KR" altLang="en-US" sz="1800" dirty="0">
                <a:latin typeface="+mn-ea"/>
              </a:rPr>
              <a:t>휴식</a:t>
            </a:r>
            <a:r>
              <a:rPr lang="en-US" altLang="ko-KR" sz="1800" dirty="0">
                <a:latin typeface="+mn-ea"/>
              </a:rPr>
              <a:t>_Break</a:t>
            </a:r>
          </a:p>
          <a:p>
            <a:pPr marL="0" indent="0">
              <a:buNone/>
            </a:pPr>
            <a:r>
              <a:rPr lang="en-US" sz="1800" dirty="0">
                <a:latin typeface="+mn-ea"/>
              </a:rPr>
              <a:t>10:30 – 10:45		</a:t>
            </a:r>
            <a:r>
              <a:rPr lang="ko-KR" altLang="en-US" sz="1800" dirty="0">
                <a:latin typeface="+mn-ea"/>
              </a:rPr>
              <a:t>합치기</a:t>
            </a:r>
            <a:r>
              <a:rPr lang="en-US" altLang="ko-KR" sz="1800" dirty="0">
                <a:latin typeface="+mn-ea"/>
              </a:rPr>
              <a:t>_Come Together</a:t>
            </a:r>
          </a:p>
          <a:p>
            <a:pPr marL="0" indent="0">
              <a:buNone/>
            </a:pPr>
            <a:r>
              <a:rPr lang="en-US" sz="1800" dirty="0">
                <a:latin typeface="+mn-ea"/>
              </a:rPr>
              <a:t>10:45 – 11:45		</a:t>
            </a:r>
            <a:r>
              <a:rPr lang="ko-KR" altLang="en-US" sz="1800" dirty="0">
                <a:latin typeface="+mn-ea"/>
              </a:rPr>
              <a:t>심화된 사람중심적인 전략과 도구</a:t>
            </a:r>
            <a:endParaRPr lang="en-US" altLang="ko-KR" sz="1800" dirty="0">
              <a:latin typeface="+mn-ea"/>
            </a:endParaRPr>
          </a:p>
          <a:p>
            <a:pPr marL="0" indent="0">
              <a:buNone/>
            </a:pPr>
            <a:r>
              <a:rPr lang="en-US" altLang="ko-KR" sz="1800" dirty="0">
                <a:latin typeface="+mn-ea"/>
              </a:rPr>
              <a:t>                          _More person-centered strategies and tools</a:t>
            </a:r>
          </a:p>
          <a:p>
            <a:pPr marL="0" indent="0">
              <a:buNone/>
            </a:pPr>
            <a:r>
              <a:rPr lang="en-US" sz="1800" dirty="0">
                <a:latin typeface="+mn-ea"/>
              </a:rPr>
              <a:t>11:45 – 12:00		</a:t>
            </a:r>
            <a:r>
              <a:rPr lang="ko-KR" altLang="en-US" sz="1800" dirty="0">
                <a:latin typeface="+mn-ea"/>
              </a:rPr>
              <a:t>활동</a:t>
            </a:r>
            <a:r>
              <a:rPr lang="en-US" altLang="ko-KR" sz="1800" dirty="0">
                <a:latin typeface="+mn-ea"/>
              </a:rPr>
              <a:t>_Activity</a:t>
            </a:r>
            <a:endParaRPr lang="en-US" sz="1800" dirty="0">
              <a:latin typeface="+mn-ea"/>
            </a:endParaRPr>
          </a:p>
          <a:p>
            <a:pPr marL="0" indent="0">
              <a:buNone/>
            </a:pPr>
            <a:r>
              <a:rPr lang="en-US" sz="1800" dirty="0">
                <a:latin typeface="+mn-ea"/>
              </a:rPr>
              <a:t> 12: 00- 1:00	     </a:t>
            </a:r>
            <a:r>
              <a:rPr lang="ko-KR" altLang="en-US" sz="1800" dirty="0">
                <a:latin typeface="+mn-ea"/>
              </a:rPr>
              <a:t>점심</a:t>
            </a:r>
            <a:r>
              <a:rPr lang="en-US" altLang="ko-KR" sz="1800" dirty="0">
                <a:latin typeface="+mn-ea"/>
              </a:rPr>
              <a:t>_Lunch_</a:t>
            </a:r>
          </a:p>
          <a:p>
            <a:pPr marL="0" indent="0">
              <a:buNone/>
            </a:pPr>
            <a:r>
              <a:rPr lang="en-US" sz="1800" dirty="0">
                <a:latin typeface="+mn-ea"/>
              </a:rPr>
              <a:t>  1:00 – 2:00	         </a:t>
            </a:r>
            <a:r>
              <a:rPr lang="ko-KR" altLang="en-US" sz="1800" dirty="0">
                <a:latin typeface="+mn-ea"/>
              </a:rPr>
              <a:t>사람중심의 예시</a:t>
            </a:r>
            <a:r>
              <a:rPr lang="en-US" altLang="ko-KR" sz="1800" dirty="0">
                <a:latin typeface="+mn-ea"/>
              </a:rPr>
              <a:t>_Examples of being person-centered</a:t>
            </a:r>
          </a:p>
          <a:p>
            <a:pPr marL="0" indent="0">
              <a:buNone/>
            </a:pPr>
            <a:r>
              <a:rPr lang="en-US" sz="1800" dirty="0">
                <a:latin typeface="+mn-ea"/>
              </a:rPr>
              <a:t>  2:00 – 2:30		     </a:t>
            </a:r>
            <a:r>
              <a:rPr lang="ko-KR" altLang="en-US" sz="1800" dirty="0">
                <a:latin typeface="+mn-ea"/>
              </a:rPr>
              <a:t>활동</a:t>
            </a:r>
            <a:r>
              <a:rPr lang="en-US" altLang="ko-KR" sz="1800" dirty="0">
                <a:latin typeface="+mn-ea"/>
              </a:rPr>
              <a:t>_Activity</a:t>
            </a:r>
            <a:endParaRPr lang="en-US" sz="1800" dirty="0">
              <a:latin typeface="+mn-ea"/>
            </a:endParaRPr>
          </a:p>
          <a:p>
            <a:pPr marL="0" indent="0">
              <a:buNone/>
            </a:pPr>
            <a:r>
              <a:rPr lang="en-US" sz="1800" dirty="0">
                <a:latin typeface="+mn-ea"/>
              </a:rPr>
              <a:t>  2:30 – 2:45 		</a:t>
            </a:r>
            <a:r>
              <a:rPr lang="ko-KR" altLang="en-US" sz="1800" dirty="0">
                <a:latin typeface="+mn-ea"/>
              </a:rPr>
              <a:t>휴식</a:t>
            </a:r>
            <a:r>
              <a:rPr lang="en-US" altLang="ko-KR" sz="1800" dirty="0">
                <a:latin typeface="+mn-ea"/>
              </a:rPr>
              <a:t>_Break</a:t>
            </a:r>
            <a:endParaRPr lang="en-US" sz="1800" dirty="0">
              <a:latin typeface="+mn-ea"/>
            </a:endParaRPr>
          </a:p>
          <a:p>
            <a:pPr marL="0" indent="0">
              <a:buNone/>
            </a:pPr>
            <a:r>
              <a:rPr lang="en-US" sz="1800" dirty="0">
                <a:latin typeface="+mn-ea"/>
              </a:rPr>
              <a:t>  2:45 – 3:45	      	</a:t>
            </a:r>
            <a:r>
              <a:rPr lang="ko-KR" altLang="en-US" sz="1800" dirty="0">
                <a:latin typeface="+mn-ea"/>
              </a:rPr>
              <a:t>사람중심계획이 필요한 때</a:t>
            </a:r>
            <a:endParaRPr lang="en-US" altLang="ko-KR" sz="1800" dirty="0">
              <a:latin typeface="+mn-ea"/>
            </a:endParaRPr>
          </a:p>
          <a:p>
            <a:pPr marL="0" indent="0">
              <a:buNone/>
            </a:pPr>
            <a:r>
              <a:rPr lang="en-US" altLang="ko-KR" sz="1800" dirty="0">
                <a:latin typeface="+mn-ea"/>
              </a:rPr>
              <a:t>                          _When a person-centered plan is needed</a:t>
            </a:r>
            <a:endParaRPr lang="en-US" sz="1800" dirty="0">
              <a:latin typeface="+mn-ea"/>
            </a:endParaRPr>
          </a:p>
          <a:p>
            <a:pPr marL="0" indent="0">
              <a:buNone/>
            </a:pPr>
            <a:r>
              <a:rPr lang="en-US" sz="1800" dirty="0">
                <a:latin typeface="+mn-ea"/>
              </a:rPr>
              <a:t>  3:45 – 4:00 		2</a:t>
            </a:r>
            <a:r>
              <a:rPr lang="ko-KR" altLang="en-US" sz="1800" dirty="0">
                <a:latin typeface="+mn-ea"/>
              </a:rPr>
              <a:t>일차 계획</a:t>
            </a:r>
            <a:r>
              <a:rPr lang="en-US" altLang="ko-KR" sz="1800" dirty="0">
                <a:latin typeface="+mn-ea"/>
              </a:rPr>
              <a:t>_Planning for Day2</a:t>
            </a:r>
            <a:endParaRPr lang="en-US" sz="1800" dirty="0">
              <a:latin typeface="+mn-ea"/>
            </a:endParaRPr>
          </a:p>
        </p:txBody>
      </p:sp>
    </p:spTree>
    <p:extLst>
      <p:ext uri="{BB962C8B-B14F-4D97-AF65-F5344CB8AC3E}">
        <p14:creationId xmlns:p14="http://schemas.microsoft.com/office/powerpoint/2010/main" val="39768194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13" descr="Text&#10;&#10;Description automatically generated">
            <a:extLst>
              <a:ext uri="{FF2B5EF4-FFF2-40B4-BE49-F238E27FC236}">
                <a16:creationId xmlns:a16="http://schemas.microsoft.com/office/drawing/2014/main" id="{1EBABB1B-24A9-344A-A686-B74C99AC507F}"/>
              </a:ext>
            </a:extLst>
          </p:cNvPr>
          <p:cNvPicPr>
            <a:picLocks noChangeAspect="1"/>
          </p:cNvPicPr>
          <p:nvPr/>
        </p:nvPicPr>
        <p:blipFill>
          <a:blip r:embed="rId2"/>
          <a:stretch>
            <a:fillRect/>
          </a:stretch>
        </p:blipFill>
        <p:spPr>
          <a:xfrm>
            <a:off x="5257800" y="1371600"/>
            <a:ext cx="6908800" cy="4817326"/>
          </a:xfrm>
          <a:prstGeom prst="rect">
            <a:avLst/>
          </a:prstGeom>
        </p:spPr>
      </p:pic>
      <p:sp>
        <p:nvSpPr>
          <p:cNvPr id="4" name="Title 1">
            <a:extLst>
              <a:ext uri="{FF2B5EF4-FFF2-40B4-BE49-F238E27FC236}">
                <a16:creationId xmlns:a16="http://schemas.microsoft.com/office/drawing/2014/main" id="{21F46B84-0569-4E43-B035-4D30FC492A1E}"/>
              </a:ext>
            </a:extLst>
          </p:cNvPr>
          <p:cNvSpPr>
            <a:spLocks noGrp="1"/>
          </p:cNvSpPr>
          <p:nvPr>
            <p:ph type="title"/>
          </p:nvPr>
        </p:nvSpPr>
        <p:spPr>
          <a:xfrm>
            <a:off x="519953" y="76200"/>
            <a:ext cx="11138647" cy="1127499"/>
          </a:xfrm>
        </p:spPr>
        <p:txBody>
          <a:bodyPr>
            <a:noAutofit/>
          </a:bodyPr>
          <a:lstStyle/>
          <a:p>
            <a:pPr algn="ctr"/>
            <a:r>
              <a:rPr lang="ko-KR" altLang="en-US" sz="3500" b="1" dirty="0">
                <a:latin typeface="+mn-ea"/>
                <a:ea typeface="+mn-ea"/>
              </a:rPr>
              <a:t>다른 사람들과 공유한 간단한 설명 만들기</a:t>
            </a:r>
            <a:br>
              <a:rPr lang="en-US" altLang="ko-KR" sz="3500" dirty="0">
                <a:latin typeface="+mn-ea"/>
                <a:ea typeface="+mn-ea"/>
              </a:rPr>
            </a:br>
            <a:r>
              <a:rPr lang="en-US" altLang="ko-KR" sz="3500" dirty="0">
                <a:latin typeface="+mn-ea"/>
                <a:ea typeface="+mn-ea"/>
              </a:rPr>
              <a:t>_</a:t>
            </a:r>
            <a:r>
              <a:rPr lang="en-US" sz="3500" b="1" dirty="0">
                <a:latin typeface="+mn-ea"/>
                <a:ea typeface="+mn-ea"/>
              </a:rPr>
              <a:t>Create Short Descriptions to Share With Others</a:t>
            </a:r>
          </a:p>
        </p:txBody>
      </p:sp>
      <p:sp>
        <p:nvSpPr>
          <p:cNvPr id="5" name="Content Placeholder 6">
            <a:extLst>
              <a:ext uri="{FF2B5EF4-FFF2-40B4-BE49-F238E27FC236}">
                <a16:creationId xmlns:a16="http://schemas.microsoft.com/office/drawing/2014/main" id="{13FF7F9C-2AA7-FD48-81A9-68FD01D2CCDB}"/>
              </a:ext>
            </a:extLst>
          </p:cNvPr>
          <p:cNvSpPr txBox="1">
            <a:spLocks/>
          </p:cNvSpPr>
          <p:nvPr/>
        </p:nvSpPr>
        <p:spPr>
          <a:xfrm>
            <a:off x="430306" y="1707125"/>
            <a:ext cx="6176971" cy="4826092"/>
          </a:xfrm>
          <a:prstGeom prst="rect">
            <a:avLst/>
          </a:prstGeom>
        </p:spPr>
        <p:txBody>
          <a:bodyPr>
            <a:normAutofit/>
          </a:bodyPr>
          <a:lstStyle>
            <a:lvl1pPr marL="257175" indent="-257175" algn="l" defTabSz="342900" rtl="0" eaLnBrk="1" latinLnBrk="0" hangingPunct="1">
              <a:spcBef>
                <a:spcPct val="20000"/>
              </a:spcBef>
              <a:buFont typeface="Arial"/>
              <a:buChar char="•"/>
              <a:defRPr sz="2100" kern="1200">
                <a:solidFill>
                  <a:schemeClr val="tx1"/>
                </a:solidFill>
                <a:latin typeface="Open Sans"/>
                <a:ea typeface="+mn-ea"/>
                <a:cs typeface="Open Sans"/>
              </a:defRPr>
            </a:lvl1pPr>
            <a:lvl2pPr marL="557213" indent="-214313" algn="l" defTabSz="342900" rtl="0" eaLnBrk="1" latinLnBrk="0" hangingPunct="1">
              <a:spcBef>
                <a:spcPct val="20000"/>
              </a:spcBef>
              <a:buFont typeface="Arial"/>
              <a:buChar char="–"/>
              <a:defRPr sz="2100" kern="1200">
                <a:solidFill>
                  <a:schemeClr val="tx1"/>
                </a:solidFill>
                <a:latin typeface="Open Sans"/>
                <a:ea typeface="+mn-ea"/>
                <a:cs typeface="Open Sans"/>
              </a:defRPr>
            </a:lvl2pPr>
            <a:lvl3pPr marL="857250" indent="-171450" algn="l" defTabSz="342900" rtl="0" eaLnBrk="1" latinLnBrk="0" hangingPunct="1">
              <a:spcBef>
                <a:spcPct val="20000"/>
              </a:spcBef>
              <a:buFont typeface="Arial"/>
              <a:buChar char="•"/>
              <a:defRPr sz="2100" kern="1200">
                <a:solidFill>
                  <a:schemeClr val="tx1"/>
                </a:solidFill>
                <a:latin typeface="Open Sans"/>
                <a:ea typeface="+mn-ea"/>
                <a:cs typeface="Open Sans"/>
              </a:defRPr>
            </a:lvl3pPr>
            <a:lvl4pPr marL="1200150" indent="-171450" algn="l" defTabSz="342900" rtl="0" eaLnBrk="1" latinLnBrk="0" hangingPunct="1">
              <a:spcBef>
                <a:spcPct val="20000"/>
              </a:spcBef>
              <a:buFont typeface="Arial"/>
              <a:buChar char="–"/>
              <a:defRPr sz="2100" kern="1200">
                <a:solidFill>
                  <a:schemeClr val="tx1"/>
                </a:solidFill>
                <a:latin typeface="Open Sans"/>
                <a:ea typeface="+mn-ea"/>
                <a:cs typeface="Open Sans"/>
              </a:defRPr>
            </a:lvl4pPr>
            <a:lvl5pPr marL="1543050" indent="-171450" algn="l" defTabSz="342900" rtl="0" eaLnBrk="1" latinLnBrk="0" hangingPunct="1">
              <a:spcBef>
                <a:spcPct val="20000"/>
              </a:spcBef>
              <a:buFont typeface="Arial"/>
              <a:buChar char="»"/>
              <a:defRPr sz="2100" kern="1200">
                <a:solidFill>
                  <a:schemeClr val="tx1"/>
                </a:solidFill>
                <a:latin typeface="Open Sans"/>
                <a:ea typeface="+mn-ea"/>
                <a:cs typeface="Open San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buFont typeface="Arial"/>
              <a:buNone/>
            </a:pPr>
            <a:r>
              <a:rPr lang="ko-KR" altLang="en-US" sz="2000" b="1" dirty="0">
                <a:latin typeface="+mn-ea"/>
              </a:rPr>
              <a:t>교육</a:t>
            </a:r>
            <a:r>
              <a:rPr lang="en-US" altLang="ko-KR" sz="2000" b="1" dirty="0">
                <a:latin typeface="+mn-ea"/>
              </a:rPr>
              <a:t>_</a:t>
            </a:r>
            <a:r>
              <a:rPr lang="en-US" sz="2000" b="1" dirty="0">
                <a:latin typeface="+mn-ea"/>
              </a:rPr>
              <a:t>Education</a:t>
            </a:r>
          </a:p>
          <a:p>
            <a:r>
              <a:rPr lang="ko-KR" altLang="en-US" sz="1500" dirty="0">
                <a:latin typeface="+mn-ea"/>
                <a:hlinkClick r:id="rId3"/>
              </a:rPr>
              <a:t>개인프로필</a:t>
            </a:r>
            <a:r>
              <a:rPr lang="en-US" altLang="ko-KR" sz="1500" dirty="0">
                <a:latin typeface="+mn-ea"/>
                <a:hlinkClick r:id="rId3"/>
              </a:rPr>
              <a:t>_</a:t>
            </a:r>
            <a:r>
              <a:rPr lang="en-US" sz="1500" dirty="0">
                <a:latin typeface="+mn-ea"/>
                <a:hlinkClick r:id="rId3"/>
              </a:rPr>
              <a:t>Personal Profile – Helen Sanderson</a:t>
            </a:r>
            <a:endParaRPr lang="en-US" sz="1500" dirty="0">
              <a:latin typeface="+mn-ea"/>
            </a:endParaRPr>
          </a:p>
          <a:p>
            <a:r>
              <a:rPr lang="ko-KR" altLang="en-US" sz="1500" dirty="0">
                <a:latin typeface="+mn-ea"/>
                <a:hlinkClick r:id="rId4"/>
              </a:rPr>
              <a:t>빈</a:t>
            </a:r>
            <a:r>
              <a:rPr lang="en-US" sz="1500" dirty="0">
                <a:latin typeface="+mn-ea"/>
                <a:hlinkClick r:id="rId4"/>
              </a:rPr>
              <a:t> </a:t>
            </a:r>
            <a:r>
              <a:rPr lang="ko-KR" altLang="en-US" sz="1500" dirty="0">
                <a:latin typeface="+mn-ea"/>
                <a:hlinkClick r:id="rId4"/>
              </a:rPr>
              <a:t>프로필 양식</a:t>
            </a:r>
            <a:r>
              <a:rPr lang="en-US" altLang="ko-KR" sz="1500" dirty="0">
                <a:latin typeface="+mn-ea"/>
                <a:hlinkClick r:id="rId4"/>
              </a:rPr>
              <a:t>_</a:t>
            </a:r>
            <a:r>
              <a:rPr lang="en-US" sz="1500" dirty="0">
                <a:latin typeface="+mn-ea"/>
                <a:hlinkClick r:id="rId4"/>
              </a:rPr>
              <a:t>Blank Profile Forms</a:t>
            </a:r>
            <a:endParaRPr lang="en-US" sz="1500" dirty="0">
              <a:latin typeface="+mn-ea"/>
            </a:endParaRPr>
          </a:p>
          <a:p>
            <a:pPr marL="0" indent="0">
              <a:buFont typeface="Arial"/>
              <a:buNone/>
            </a:pPr>
            <a:endParaRPr lang="en-US" sz="1500" b="1" dirty="0">
              <a:latin typeface="+mn-ea"/>
            </a:endParaRPr>
          </a:p>
          <a:p>
            <a:pPr marL="0" indent="0">
              <a:buFont typeface="Arial"/>
              <a:buNone/>
            </a:pPr>
            <a:r>
              <a:rPr lang="ko-KR" altLang="en-US" sz="2000" b="1" dirty="0">
                <a:latin typeface="+mn-ea"/>
              </a:rPr>
              <a:t>입원</a:t>
            </a:r>
            <a:r>
              <a:rPr lang="en-US" altLang="ko-KR" sz="2000" b="1" dirty="0">
                <a:latin typeface="+mn-ea"/>
              </a:rPr>
              <a:t>_</a:t>
            </a:r>
            <a:r>
              <a:rPr lang="en-US" sz="2000" b="1" dirty="0">
                <a:latin typeface="+mn-ea"/>
              </a:rPr>
              <a:t>Hospital Stay</a:t>
            </a:r>
          </a:p>
          <a:p>
            <a:r>
              <a:rPr lang="ko-KR" altLang="en-US" sz="1500" dirty="0">
                <a:latin typeface="+mn-ea"/>
                <a:hlinkClick r:id="rId5"/>
              </a:rPr>
              <a:t>보스턴 어린이 병원</a:t>
            </a:r>
            <a:r>
              <a:rPr lang="en-US" altLang="ko-KR" sz="1500" dirty="0">
                <a:latin typeface="+mn-ea"/>
                <a:hlinkClick r:id="rId5"/>
              </a:rPr>
              <a:t>_</a:t>
            </a:r>
            <a:r>
              <a:rPr lang="en-US" sz="1500" dirty="0">
                <a:latin typeface="+mn-ea"/>
                <a:hlinkClick r:id="rId5"/>
              </a:rPr>
              <a:t>Boston Children’s Hospital</a:t>
            </a:r>
            <a:endParaRPr lang="en-US" sz="1500" dirty="0">
              <a:latin typeface="+mn-ea"/>
            </a:endParaRPr>
          </a:p>
          <a:p>
            <a:pPr marL="0" indent="0">
              <a:buFont typeface="Arial"/>
              <a:buNone/>
            </a:pPr>
            <a:endParaRPr lang="en-US" sz="1500" b="1" dirty="0">
              <a:latin typeface="+mn-ea"/>
            </a:endParaRPr>
          </a:p>
          <a:p>
            <a:pPr marL="0" indent="0">
              <a:buFont typeface="Arial"/>
              <a:buNone/>
            </a:pPr>
            <a:r>
              <a:rPr lang="ko-KR" altLang="en-US" sz="2000" b="1" dirty="0">
                <a:latin typeface="+mn-ea"/>
              </a:rPr>
              <a:t>성인 지원</a:t>
            </a:r>
            <a:r>
              <a:rPr lang="en-US" altLang="ko-KR" sz="2000" b="1" dirty="0">
                <a:latin typeface="+mn-ea"/>
              </a:rPr>
              <a:t>_</a:t>
            </a:r>
            <a:r>
              <a:rPr lang="en-US" sz="2000" b="1" dirty="0">
                <a:latin typeface="+mn-ea"/>
              </a:rPr>
              <a:t>Supporting Adults</a:t>
            </a:r>
          </a:p>
          <a:p>
            <a:r>
              <a:rPr lang="ko-KR" altLang="en-US" sz="1500" dirty="0">
                <a:latin typeface="+mn-ea"/>
                <a:hlinkClick r:id="rId6"/>
              </a:rPr>
              <a:t>미네소타 개인 프로필 예시</a:t>
            </a:r>
            <a:endParaRPr lang="en-US" altLang="ko-KR" sz="1500" dirty="0">
              <a:latin typeface="+mn-ea"/>
              <a:hlinkClick r:id="rId6"/>
            </a:endParaRPr>
          </a:p>
          <a:p>
            <a:pPr marL="0" indent="0">
              <a:buFont typeface="Arial"/>
              <a:buNone/>
            </a:pPr>
            <a:r>
              <a:rPr lang="en-US" altLang="ko-KR" sz="1500" dirty="0">
                <a:latin typeface="+mn-ea"/>
                <a:hlinkClick r:id="rId6"/>
              </a:rPr>
              <a:t>    _</a:t>
            </a:r>
            <a:r>
              <a:rPr lang="en-US" sz="1500" dirty="0">
                <a:latin typeface="+mn-ea"/>
                <a:hlinkClick r:id="rId6"/>
              </a:rPr>
              <a:t>Minnesota Personal Profile Example </a:t>
            </a:r>
            <a:endParaRPr lang="en-US" sz="1500" dirty="0">
              <a:latin typeface="+mn-ea"/>
            </a:endParaRPr>
          </a:p>
          <a:p>
            <a:pPr marL="0" indent="0">
              <a:buFont typeface="Arial"/>
              <a:buNone/>
            </a:pPr>
            <a:endParaRPr lang="en-US" sz="1500" b="1" dirty="0">
              <a:latin typeface="+mn-ea"/>
            </a:endParaRPr>
          </a:p>
          <a:p>
            <a:pPr marL="0" indent="0">
              <a:buFont typeface="Arial"/>
              <a:buNone/>
            </a:pPr>
            <a:r>
              <a:rPr lang="ko-KR" altLang="en-US" sz="2000" b="1" dirty="0">
                <a:latin typeface="+mn-ea"/>
              </a:rPr>
              <a:t>어르신 지원</a:t>
            </a:r>
            <a:r>
              <a:rPr lang="en-US" altLang="ko-KR" sz="2000" b="1" dirty="0">
                <a:latin typeface="+mn-ea"/>
              </a:rPr>
              <a:t>_</a:t>
            </a:r>
            <a:r>
              <a:rPr lang="en-US" sz="2000" b="1" dirty="0">
                <a:latin typeface="+mn-ea"/>
              </a:rPr>
              <a:t>Supporting Older Adults </a:t>
            </a:r>
            <a:endParaRPr lang="en-US" sz="2000" dirty="0">
              <a:latin typeface="+mn-ea"/>
              <a:hlinkClick r:id="" action="ppaction://noaction"/>
            </a:endParaRPr>
          </a:p>
          <a:p>
            <a:r>
              <a:rPr lang="ko-KR" altLang="en-US" sz="1500" dirty="0" err="1">
                <a:latin typeface="+mn-ea"/>
                <a:hlinkClick r:id="rId7"/>
              </a:rPr>
              <a:t>알츠하이머</a:t>
            </a:r>
            <a:r>
              <a:rPr lang="ko-KR" altLang="en-US" sz="1500" dirty="0">
                <a:latin typeface="+mn-ea"/>
                <a:hlinkClick r:id="rId7"/>
              </a:rPr>
              <a:t> 사회 예시</a:t>
            </a:r>
            <a:endParaRPr lang="en-US" altLang="ko-KR" sz="1500" dirty="0">
              <a:latin typeface="+mn-ea"/>
              <a:hlinkClick r:id="rId7"/>
            </a:endParaRPr>
          </a:p>
          <a:p>
            <a:pPr marL="0" indent="0">
              <a:buFont typeface="Arial"/>
              <a:buNone/>
            </a:pPr>
            <a:r>
              <a:rPr lang="en-US" altLang="ko-KR" sz="1500" dirty="0">
                <a:latin typeface="+mn-ea"/>
                <a:hlinkClick r:id="rId7"/>
              </a:rPr>
              <a:t>    _</a:t>
            </a:r>
            <a:r>
              <a:rPr lang="en-US" sz="1500" dirty="0">
                <a:latin typeface="+mn-ea"/>
                <a:hlinkClick r:id="rId7"/>
              </a:rPr>
              <a:t>Alzheimer’s Society Example</a:t>
            </a:r>
            <a:endParaRPr lang="en-US" sz="1500" dirty="0">
              <a:latin typeface="+mn-ea"/>
            </a:endParaRPr>
          </a:p>
        </p:txBody>
      </p:sp>
    </p:spTree>
    <p:extLst>
      <p:ext uri="{BB962C8B-B14F-4D97-AF65-F5344CB8AC3E}">
        <p14:creationId xmlns:p14="http://schemas.microsoft.com/office/powerpoint/2010/main" val="13135924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C03A0C-F885-6D4E-99AA-F21EF5764340}"/>
              </a:ext>
            </a:extLst>
          </p:cNvPr>
          <p:cNvPicPr>
            <a:picLocks noChangeAspect="1"/>
          </p:cNvPicPr>
          <p:nvPr/>
        </p:nvPicPr>
        <p:blipFill>
          <a:blip r:embed="rId2"/>
          <a:stretch>
            <a:fillRect/>
          </a:stretch>
        </p:blipFill>
        <p:spPr>
          <a:xfrm>
            <a:off x="2514600" y="-711201"/>
            <a:ext cx="6629400" cy="8579223"/>
          </a:xfrm>
          <a:prstGeom prst="rect">
            <a:avLst/>
          </a:prstGeom>
        </p:spPr>
      </p:pic>
    </p:spTree>
    <p:extLst>
      <p:ext uri="{BB962C8B-B14F-4D97-AF65-F5344CB8AC3E}">
        <p14:creationId xmlns:p14="http://schemas.microsoft.com/office/powerpoint/2010/main" val="19742085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17110" y="0"/>
            <a:ext cx="5374890" cy="6955741"/>
          </a:xfrm>
          <a:prstGeom prst="rect">
            <a:avLst/>
          </a:prstGeom>
        </p:spPr>
      </p:pic>
      <p:sp>
        <p:nvSpPr>
          <p:cNvPr id="4" name="Title 15">
            <a:extLst>
              <a:ext uri="{FF2B5EF4-FFF2-40B4-BE49-F238E27FC236}">
                <a16:creationId xmlns:a16="http://schemas.microsoft.com/office/drawing/2014/main" id="{6CA80407-452C-7B43-9053-A59DDEA0E398}"/>
              </a:ext>
            </a:extLst>
          </p:cNvPr>
          <p:cNvSpPr txBox="1">
            <a:spLocks/>
          </p:cNvSpPr>
          <p:nvPr/>
        </p:nvSpPr>
        <p:spPr>
          <a:xfrm>
            <a:off x="228600" y="1219200"/>
            <a:ext cx="7400926" cy="3721100"/>
          </a:xfrm>
          <a:prstGeom prst="rect">
            <a:avLst/>
          </a:prstGeom>
        </p:spPr>
        <p:txBody>
          <a:bodyPr vert="horz" lIns="91440" tIns="45720" rIns="91440" bIns="45720" rtlCol="0" anchor="ctr">
            <a:normAutofit/>
          </a:bodyPr>
          <a:lstStyle>
            <a:lvl1pPr algn="l" defTabSz="342900" rtl="0" eaLnBrk="1" latinLnBrk="0" hangingPunct="1">
              <a:spcBef>
                <a:spcPct val="0"/>
              </a:spcBef>
              <a:buNone/>
              <a:defRPr sz="2100" b="1" kern="1200">
                <a:solidFill>
                  <a:srgbClr val="0F3F59"/>
                </a:solidFill>
                <a:latin typeface="Open Sans"/>
                <a:ea typeface="+mj-ea"/>
                <a:cs typeface="Open Sans"/>
              </a:defRPr>
            </a:lvl1pPr>
          </a:lstStyle>
          <a:p>
            <a:r>
              <a:rPr lang="en-US" sz="3600" dirty="0">
                <a:latin typeface="+mn-ea"/>
                <a:ea typeface="+mn-ea"/>
              </a:rPr>
              <a:t>Flo’s </a:t>
            </a:r>
            <a:r>
              <a:rPr lang="ko-KR" altLang="en-US" sz="3600" dirty="0">
                <a:latin typeface="+mn-ea"/>
                <a:ea typeface="+mn-ea"/>
              </a:rPr>
              <a:t>사람중심프로필</a:t>
            </a:r>
            <a:br>
              <a:rPr lang="en-US" sz="3600" dirty="0">
                <a:latin typeface="+mn-ea"/>
                <a:ea typeface="+mn-ea"/>
              </a:rPr>
            </a:br>
            <a:r>
              <a:rPr lang="en-US" sz="3600" dirty="0">
                <a:latin typeface="+mn-ea"/>
                <a:ea typeface="+mn-ea"/>
              </a:rPr>
              <a:t>_Flo’s Person-Centered Profile</a:t>
            </a:r>
          </a:p>
        </p:txBody>
      </p:sp>
    </p:spTree>
    <p:extLst>
      <p:ext uri="{BB962C8B-B14F-4D97-AF65-F5344CB8AC3E}">
        <p14:creationId xmlns:p14="http://schemas.microsoft.com/office/powerpoint/2010/main" val="22456919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64E75DEE-F916-164E-8928-C5533F1C6DCD}"/>
              </a:ext>
            </a:extLst>
          </p:cNvPr>
          <p:cNvGraphicFramePr>
            <a:graphicFrameLocks noChangeAspect="1"/>
          </p:cNvGraphicFramePr>
          <p:nvPr>
            <p:extLst>
              <p:ext uri="{D42A27DB-BD31-4B8C-83A1-F6EECF244321}">
                <p14:modId xmlns:p14="http://schemas.microsoft.com/office/powerpoint/2010/main" val="657090305"/>
              </p:ext>
            </p:extLst>
          </p:nvPr>
        </p:nvGraphicFramePr>
        <p:xfrm>
          <a:off x="3352800" y="169331"/>
          <a:ext cx="8498541" cy="6562816"/>
        </p:xfrm>
        <a:graphic>
          <a:graphicData uri="http://schemas.openxmlformats.org/presentationml/2006/ole">
            <mc:AlternateContent xmlns:mc="http://schemas.openxmlformats.org/markup-compatibility/2006">
              <mc:Choice xmlns:v="urn:schemas-microsoft-com:vml" Requires="v">
                <p:oleObj spid="_x0000_s1028" name="Document" r:id="rId3" imgW="8391471" imgH="6479778" progId="Word.Document.12">
                  <p:embed/>
                </p:oleObj>
              </mc:Choice>
              <mc:Fallback>
                <p:oleObj name="Document" r:id="rId3" imgW="8391471" imgH="6479778" progId="Word.Document.12">
                  <p:embed/>
                  <p:pic>
                    <p:nvPicPr>
                      <p:cNvPr id="0" name=""/>
                      <p:cNvPicPr/>
                      <p:nvPr/>
                    </p:nvPicPr>
                    <p:blipFill>
                      <a:blip r:embed="rId4"/>
                      <a:stretch>
                        <a:fillRect/>
                      </a:stretch>
                    </p:blipFill>
                    <p:spPr>
                      <a:xfrm>
                        <a:off x="3352800" y="169331"/>
                        <a:ext cx="8498541" cy="6562816"/>
                      </a:xfrm>
                      <a:prstGeom prst="rect">
                        <a:avLst/>
                      </a:prstGeom>
                    </p:spPr>
                  </p:pic>
                </p:oleObj>
              </mc:Fallback>
            </mc:AlternateContent>
          </a:graphicData>
        </a:graphic>
      </p:graphicFrame>
    </p:spTree>
    <p:extLst>
      <p:ext uri="{BB962C8B-B14F-4D97-AF65-F5344CB8AC3E}">
        <p14:creationId xmlns:p14="http://schemas.microsoft.com/office/powerpoint/2010/main" val="36071581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DA6CE247-9635-EC47-AA47-6496015B1064}"/>
              </a:ext>
            </a:extLst>
          </p:cNvPr>
          <p:cNvSpPr txBox="1">
            <a:spLocks/>
          </p:cNvSpPr>
          <p:nvPr/>
        </p:nvSpPr>
        <p:spPr>
          <a:xfrm>
            <a:off x="356800" y="228600"/>
            <a:ext cx="11478399" cy="838200"/>
          </a:xfrm>
          <a:prstGeom prst="rect">
            <a:avLst/>
          </a:prstGeom>
        </p:spPr>
        <p:txBody>
          <a:bodyPr vert="horz" lIns="91440" tIns="45720" rIns="91440" bIns="45720" rtlCol="0" anchor="ctr">
            <a:noAutofit/>
          </a:bodyPr>
          <a:lstStyle>
            <a:lvl1pPr algn="l" defTabSz="342900" rtl="0" eaLnBrk="1" latinLnBrk="0" hangingPunct="1">
              <a:spcBef>
                <a:spcPct val="0"/>
              </a:spcBef>
              <a:buNone/>
              <a:defRPr sz="2100" b="1" kern="1200">
                <a:solidFill>
                  <a:srgbClr val="0F3F59"/>
                </a:solidFill>
                <a:latin typeface="Open Sans bold"/>
                <a:ea typeface="+mj-ea"/>
                <a:cs typeface="Open Sans bold"/>
              </a:defRPr>
            </a:lvl1pPr>
          </a:lstStyle>
          <a:p>
            <a:pPr algn="ctr"/>
            <a:r>
              <a:rPr lang="ko-KR" altLang="en-US" sz="3500" dirty="0">
                <a:latin typeface="+mn-ea"/>
                <a:ea typeface="+mn-ea"/>
              </a:rPr>
              <a:t>사람중심실천을 하는 미네소타에서 직원 조직</a:t>
            </a:r>
            <a:br>
              <a:rPr lang="en-US" altLang="ko-KR" sz="3500" dirty="0">
                <a:latin typeface="+mn-ea"/>
                <a:ea typeface="+mn-ea"/>
              </a:rPr>
            </a:br>
            <a:r>
              <a:rPr lang="en-US" altLang="ko-KR" sz="2400" dirty="0">
                <a:latin typeface="+mn-ea"/>
                <a:ea typeface="+mn-ea"/>
              </a:rPr>
              <a:t>_</a:t>
            </a:r>
            <a:r>
              <a:rPr lang="en-US" sz="2400" dirty="0">
                <a:latin typeface="+mn-ea"/>
                <a:ea typeface="+mn-ea"/>
              </a:rPr>
              <a:t>Employment Organization in Minnesota Using Person-Centered Practices</a:t>
            </a:r>
          </a:p>
        </p:txBody>
      </p:sp>
      <p:pic>
        <p:nvPicPr>
          <p:cNvPr id="3" name="그림 2"/>
          <p:cNvPicPr>
            <a:picLocks noChangeAspect="1"/>
          </p:cNvPicPr>
          <p:nvPr/>
        </p:nvPicPr>
        <p:blipFill>
          <a:blip r:embed="rId2"/>
          <a:stretch>
            <a:fillRect/>
          </a:stretch>
        </p:blipFill>
        <p:spPr>
          <a:xfrm>
            <a:off x="1676399" y="1295400"/>
            <a:ext cx="8839200" cy="4942569"/>
          </a:xfrm>
          <a:prstGeom prst="rect">
            <a:avLst/>
          </a:prstGeom>
        </p:spPr>
      </p:pic>
    </p:spTree>
    <p:extLst>
      <p:ext uri="{BB962C8B-B14F-4D97-AF65-F5344CB8AC3E}">
        <p14:creationId xmlns:p14="http://schemas.microsoft.com/office/powerpoint/2010/main" val="4339469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8EB0287E-1374-FB4E-B6C0-5C93006CFCEE}"/>
              </a:ext>
            </a:extLst>
          </p:cNvPr>
          <p:cNvSpPr txBox="1">
            <a:spLocks/>
          </p:cNvSpPr>
          <p:nvPr/>
        </p:nvSpPr>
        <p:spPr>
          <a:xfrm>
            <a:off x="838200" y="198437"/>
            <a:ext cx="10515600" cy="1325563"/>
          </a:xfrm>
          <a:prstGeom prst="rect">
            <a:avLst/>
          </a:prstGeom>
        </p:spPr>
        <p:txBody>
          <a:bodyPr>
            <a:noAutofit/>
          </a:bodyPr>
          <a:lstStyle>
            <a:lvl1pPr algn="l" defTabSz="342900" rtl="0" eaLnBrk="1" latinLnBrk="0" hangingPunct="1">
              <a:spcBef>
                <a:spcPct val="0"/>
              </a:spcBef>
              <a:buNone/>
              <a:defRPr sz="2100" b="1" kern="1200">
                <a:solidFill>
                  <a:srgbClr val="0F3F59"/>
                </a:solidFill>
                <a:latin typeface="Open Sans bold"/>
                <a:ea typeface="+mj-ea"/>
                <a:cs typeface="Open Sans bold"/>
              </a:defRPr>
            </a:lvl1pPr>
          </a:lstStyle>
          <a:p>
            <a:pPr algn="ctr"/>
            <a:r>
              <a:rPr lang="ko-KR" altLang="en-US" sz="3000" dirty="0">
                <a:latin typeface="+mn-ea"/>
                <a:ea typeface="+mn-ea"/>
              </a:rPr>
              <a:t>보편적 사람중심전략 구현</a:t>
            </a:r>
            <a:endParaRPr lang="en-US" altLang="ko-KR" sz="3000" dirty="0">
              <a:latin typeface="+mn-ea"/>
              <a:ea typeface="+mn-ea"/>
            </a:endParaRPr>
          </a:p>
          <a:p>
            <a:pPr algn="ctr"/>
            <a:r>
              <a:rPr lang="en-US" sz="3000" dirty="0">
                <a:latin typeface="+mn-ea"/>
                <a:ea typeface="+mn-ea"/>
              </a:rPr>
              <a:t>_Implement </a:t>
            </a:r>
            <a:r>
              <a:rPr lang="en-US" sz="3000" i="1" dirty="0">
                <a:solidFill>
                  <a:srgbClr val="800000"/>
                </a:solidFill>
                <a:latin typeface="+mn-ea"/>
                <a:ea typeface="+mn-ea"/>
              </a:rPr>
              <a:t>Universal</a:t>
            </a:r>
            <a:r>
              <a:rPr lang="en-US" sz="3000" dirty="0">
                <a:latin typeface="+mn-ea"/>
                <a:ea typeface="+mn-ea"/>
              </a:rPr>
              <a:t> Person-Centered Strategies</a:t>
            </a:r>
          </a:p>
        </p:txBody>
      </p:sp>
      <p:sp>
        <p:nvSpPr>
          <p:cNvPr id="3" name="Content Placeholder 5">
            <a:extLst>
              <a:ext uri="{FF2B5EF4-FFF2-40B4-BE49-F238E27FC236}">
                <a16:creationId xmlns:a16="http://schemas.microsoft.com/office/drawing/2014/main" id="{27C0DFDE-8E3B-2044-863A-6D82BF046384}"/>
              </a:ext>
            </a:extLst>
          </p:cNvPr>
          <p:cNvSpPr txBox="1">
            <a:spLocks/>
          </p:cNvSpPr>
          <p:nvPr/>
        </p:nvSpPr>
        <p:spPr>
          <a:xfrm>
            <a:off x="338137" y="1577616"/>
            <a:ext cx="11515725" cy="3443288"/>
          </a:xfrm>
          <a:prstGeom prst="rect">
            <a:avLst/>
          </a:prstGeom>
        </p:spPr>
        <p:txBody>
          <a:bodyPr>
            <a:noAutofit/>
          </a:bodyPr>
          <a:lstStyle>
            <a:lvl1pPr marL="257175" indent="-257175" algn="l" defTabSz="342900" rtl="0" eaLnBrk="1" latinLnBrk="0" hangingPunct="1">
              <a:spcBef>
                <a:spcPct val="20000"/>
              </a:spcBef>
              <a:buFont typeface="Arial"/>
              <a:buChar char="•"/>
              <a:defRPr sz="2100" kern="1200">
                <a:solidFill>
                  <a:schemeClr val="tx1"/>
                </a:solidFill>
                <a:latin typeface="Open Sans"/>
                <a:ea typeface="+mn-ea"/>
                <a:cs typeface="Open Sans"/>
              </a:defRPr>
            </a:lvl1pPr>
            <a:lvl2pPr marL="557213" indent="-214313" algn="l" defTabSz="342900" rtl="0" eaLnBrk="1" latinLnBrk="0" hangingPunct="1">
              <a:spcBef>
                <a:spcPct val="20000"/>
              </a:spcBef>
              <a:buFont typeface="Arial"/>
              <a:buChar char="–"/>
              <a:defRPr sz="2100" kern="1200">
                <a:solidFill>
                  <a:schemeClr val="tx1"/>
                </a:solidFill>
                <a:latin typeface="Open Sans"/>
                <a:ea typeface="+mn-ea"/>
                <a:cs typeface="Open Sans"/>
              </a:defRPr>
            </a:lvl2pPr>
            <a:lvl3pPr marL="857250" indent="-171450" algn="l" defTabSz="342900" rtl="0" eaLnBrk="1" latinLnBrk="0" hangingPunct="1">
              <a:spcBef>
                <a:spcPct val="20000"/>
              </a:spcBef>
              <a:buFont typeface="Arial"/>
              <a:buChar char="•"/>
              <a:defRPr sz="2100" kern="1200">
                <a:solidFill>
                  <a:schemeClr val="tx1"/>
                </a:solidFill>
                <a:latin typeface="Open Sans"/>
                <a:ea typeface="+mn-ea"/>
                <a:cs typeface="Open Sans"/>
              </a:defRPr>
            </a:lvl3pPr>
            <a:lvl4pPr marL="1200150" indent="-171450" algn="l" defTabSz="342900" rtl="0" eaLnBrk="1" latinLnBrk="0" hangingPunct="1">
              <a:spcBef>
                <a:spcPct val="20000"/>
              </a:spcBef>
              <a:buFont typeface="Arial"/>
              <a:buChar char="–"/>
              <a:defRPr sz="2100" kern="1200">
                <a:solidFill>
                  <a:schemeClr val="tx1"/>
                </a:solidFill>
                <a:latin typeface="Open Sans"/>
                <a:ea typeface="+mn-ea"/>
                <a:cs typeface="Open Sans"/>
              </a:defRPr>
            </a:lvl4pPr>
            <a:lvl5pPr marL="1543050" indent="-171450" algn="l" defTabSz="342900" rtl="0" eaLnBrk="1" latinLnBrk="0" hangingPunct="1">
              <a:spcBef>
                <a:spcPct val="20000"/>
              </a:spcBef>
              <a:buFont typeface="Arial"/>
              <a:buChar char="»"/>
              <a:defRPr sz="2100" kern="1200">
                <a:solidFill>
                  <a:schemeClr val="tx1"/>
                </a:solidFill>
                <a:latin typeface="Open Sans"/>
                <a:ea typeface="+mn-ea"/>
                <a:cs typeface="Open San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514350" indent="-514350">
              <a:buFont typeface="+mj-lt"/>
              <a:buAutoNum type="arabicPeriod"/>
            </a:pPr>
            <a:r>
              <a:rPr lang="ko-KR" altLang="en-US" sz="2000" dirty="0">
                <a:latin typeface="+mn-ea"/>
              </a:rPr>
              <a:t>서로에 대해 자세히 알기 위한 보편적 도구 사용</a:t>
            </a:r>
            <a:endParaRPr lang="en-US" altLang="ko-KR" sz="2000" dirty="0">
              <a:latin typeface="+mn-ea"/>
            </a:endParaRPr>
          </a:p>
          <a:p>
            <a:pPr marL="0" indent="0">
              <a:buFont typeface="Arial"/>
              <a:buNone/>
            </a:pPr>
            <a:r>
              <a:rPr lang="en-US" sz="2000" dirty="0">
                <a:latin typeface="+mn-ea"/>
              </a:rPr>
              <a:t>_Use Universal tools to learn more about each other</a:t>
            </a:r>
          </a:p>
          <a:p>
            <a:pPr marL="0" indent="0">
              <a:buFont typeface="Arial"/>
              <a:buNone/>
            </a:pPr>
            <a:r>
              <a:rPr lang="en-US" altLang="ko-KR" sz="2000" b="1" dirty="0">
                <a:solidFill>
                  <a:srgbClr val="800000"/>
                </a:solidFill>
                <a:latin typeface="+mn-ea"/>
              </a:rPr>
              <a:t>2. </a:t>
            </a:r>
            <a:r>
              <a:rPr lang="ko-KR" altLang="en-US" sz="2000" b="1" dirty="0">
                <a:solidFill>
                  <a:srgbClr val="800000"/>
                </a:solidFill>
                <a:latin typeface="+mn-ea"/>
              </a:rPr>
              <a:t>공감하는 법 연습하고 문화적 차이 학습</a:t>
            </a:r>
            <a:r>
              <a:rPr lang="en-US" altLang="ko-KR" sz="2000" b="1" dirty="0">
                <a:solidFill>
                  <a:srgbClr val="800000"/>
                </a:solidFill>
                <a:latin typeface="+mn-ea"/>
              </a:rPr>
              <a:t>_</a:t>
            </a:r>
            <a:r>
              <a:rPr lang="en-US" sz="2000" b="1" dirty="0">
                <a:solidFill>
                  <a:srgbClr val="800000"/>
                </a:solidFill>
                <a:latin typeface="+mn-ea"/>
              </a:rPr>
              <a:t>Practice empathy and learn about cultural differences</a:t>
            </a:r>
          </a:p>
          <a:p>
            <a:pPr marL="0" indent="0">
              <a:buFont typeface="Arial"/>
              <a:buNone/>
            </a:pPr>
            <a:r>
              <a:rPr lang="en-US" sz="2000" dirty="0">
                <a:latin typeface="+mn-ea"/>
              </a:rPr>
              <a:t>3. </a:t>
            </a:r>
            <a:r>
              <a:rPr lang="ko-KR" altLang="en-US" sz="2000" dirty="0">
                <a:latin typeface="+mn-ea"/>
              </a:rPr>
              <a:t>다른 사람과 상호 작용하는 방법에 대한 자기인식 높이기</a:t>
            </a:r>
            <a:endParaRPr lang="en-US" altLang="ko-KR" sz="2000" dirty="0">
              <a:latin typeface="+mn-ea"/>
            </a:endParaRPr>
          </a:p>
          <a:p>
            <a:pPr marL="0" indent="0">
              <a:buFont typeface="Arial"/>
              <a:buNone/>
            </a:pPr>
            <a:r>
              <a:rPr lang="en-US" sz="2000" dirty="0">
                <a:latin typeface="+mn-ea"/>
              </a:rPr>
              <a:t>_Increase self-awareness of how we interact with others</a:t>
            </a:r>
          </a:p>
          <a:p>
            <a:pPr marL="0" indent="0">
              <a:buFont typeface="Arial"/>
              <a:buNone/>
            </a:pPr>
            <a:r>
              <a:rPr lang="en-US" sz="2000" dirty="0">
                <a:latin typeface="+mn-ea"/>
              </a:rPr>
              <a:t>4. </a:t>
            </a:r>
            <a:r>
              <a:rPr lang="ko-KR" altLang="en-US" sz="2000" dirty="0">
                <a:latin typeface="+mn-ea"/>
              </a:rPr>
              <a:t>사람중심 언어로 변화하기</a:t>
            </a:r>
            <a:r>
              <a:rPr lang="en-US" altLang="ko-KR" sz="2000" dirty="0">
                <a:latin typeface="+mn-ea"/>
              </a:rPr>
              <a:t>_</a:t>
            </a:r>
            <a:r>
              <a:rPr lang="en-US" sz="2000" dirty="0">
                <a:latin typeface="+mn-ea"/>
              </a:rPr>
              <a:t>Change our language to be more person-centered</a:t>
            </a:r>
          </a:p>
          <a:p>
            <a:pPr marL="0" indent="0">
              <a:buFont typeface="Arial"/>
              <a:buNone/>
            </a:pPr>
            <a:r>
              <a:rPr lang="en-US" sz="2000" dirty="0">
                <a:latin typeface="+mn-ea"/>
              </a:rPr>
              <a:t>5. </a:t>
            </a:r>
            <a:r>
              <a:rPr lang="ko-KR" altLang="en-US" sz="2000" dirty="0">
                <a:latin typeface="+mn-ea"/>
              </a:rPr>
              <a:t>진행 상황을 평가하고 반성하기</a:t>
            </a:r>
            <a:r>
              <a:rPr lang="en-US" altLang="ko-KR" sz="2000" dirty="0">
                <a:latin typeface="+mn-ea"/>
              </a:rPr>
              <a:t>_</a:t>
            </a:r>
            <a:r>
              <a:rPr lang="en-US" sz="2000" dirty="0">
                <a:latin typeface="+mn-ea"/>
              </a:rPr>
              <a:t>Assess progress and reflect on our work</a:t>
            </a:r>
          </a:p>
        </p:txBody>
      </p:sp>
    </p:spTree>
    <p:extLst>
      <p:ext uri="{BB962C8B-B14F-4D97-AF65-F5344CB8AC3E}">
        <p14:creationId xmlns:p14="http://schemas.microsoft.com/office/powerpoint/2010/main" val="9131364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0AD90-8FAD-7948-86F3-7B2B45FE841D}"/>
              </a:ext>
            </a:extLst>
          </p:cNvPr>
          <p:cNvSpPr txBox="1">
            <a:spLocks/>
          </p:cNvSpPr>
          <p:nvPr/>
        </p:nvSpPr>
        <p:spPr>
          <a:xfrm>
            <a:off x="-1219200" y="304800"/>
            <a:ext cx="10637520" cy="857885"/>
          </a:xfrm>
          <a:prstGeom prst="rect">
            <a:avLst/>
          </a:prstGeom>
        </p:spPr>
        <p:txBody>
          <a:bodyPr>
            <a:noAutofit/>
          </a:bodyPr>
          <a:lstStyle>
            <a:lvl1pPr algn="l" defTabSz="342900" rtl="0" eaLnBrk="1" latinLnBrk="0" hangingPunct="1">
              <a:spcBef>
                <a:spcPct val="0"/>
              </a:spcBef>
              <a:buNone/>
              <a:defRPr sz="2100" b="1" kern="1200">
                <a:solidFill>
                  <a:srgbClr val="0F3F59"/>
                </a:solidFill>
                <a:latin typeface="Open Sans bold"/>
                <a:ea typeface="+mj-ea"/>
                <a:cs typeface="Open Sans bold"/>
              </a:defRPr>
            </a:lvl1pPr>
          </a:lstStyle>
          <a:p>
            <a:pPr algn="ctr"/>
            <a:r>
              <a:rPr lang="ko-KR" altLang="en-US" sz="3600" dirty="0">
                <a:latin typeface="+mn-lt"/>
              </a:rPr>
              <a:t>문화적 반응</a:t>
            </a:r>
            <a:r>
              <a:rPr lang="en-US" altLang="ko-KR" sz="3600" dirty="0">
                <a:latin typeface="+mn-lt"/>
              </a:rPr>
              <a:t>_</a:t>
            </a:r>
            <a:r>
              <a:rPr lang="en-US" sz="3600" dirty="0">
                <a:latin typeface="+mn-lt"/>
              </a:rPr>
              <a:t>Cultural Responsiveness</a:t>
            </a:r>
            <a:endParaRPr lang="en-US" sz="3600" dirty="0"/>
          </a:p>
        </p:txBody>
      </p:sp>
      <p:sp>
        <p:nvSpPr>
          <p:cNvPr id="3" name="Content Placeholder 2">
            <a:extLst>
              <a:ext uri="{FF2B5EF4-FFF2-40B4-BE49-F238E27FC236}">
                <a16:creationId xmlns:a16="http://schemas.microsoft.com/office/drawing/2014/main" id="{61438187-523E-5144-8B50-EAD7DD377FE4}"/>
              </a:ext>
            </a:extLst>
          </p:cNvPr>
          <p:cNvSpPr txBox="1">
            <a:spLocks/>
          </p:cNvSpPr>
          <p:nvPr/>
        </p:nvSpPr>
        <p:spPr>
          <a:xfrm>
            <a:off x="609600" y="1524000"/>
            <a:ext cx="11353800" cy="4351338"/>
          </a:xfrm>
          <a:prstGeom prst="rect">
            <a:avLst/>
          </a:prstGeom>
        </p:spPr>
        <p:txBody>
          <a:bodyPr>
            <a:noAutofit/>
          </a:bodyPr>
          <a:lstStyle>
            <a:lvl1pPr marL="257175" indent="-257175" algn="l" defTabSz="342900" rtl="0" eaLnBrk="1" latinLnBrk="0" hangingPunct="1">
              <a:spcBef>
                <a:spcPct val="20000"/>
              </a:spcBef>
              <a:buFont typeface="Arial"/>
              <a:buChar char="•"/>
              <a:defRPr sz="2100" kern="1200">
                <a:solidFill>
                  <a:schemeClr val="tx1"/>
                </a:solidFill>
                <a:latin typeface="Open Sans"/>
                <a:ea typeface="+mn-ea"/>
                <a:cs typeface="Open Sans"/>
              </a:defRPr>
            </a:lvl1pPr>
            <a:lvl2pPr marL="557213" indent="-214313" algn="l" defTabSz="342900" rtl="0" eaLnBrk="1" latinLnBrk="0" hangingPunct="1">
              <a:spcBef>
                <a:spcPct val="20000"/>
              </a:spcBef>
              <a:buFont typeface="Arial"/>
              <a:buChar char="–"/>
              <a:defRPr sz="2100" kern="1200">
                <a:solidFill>
                  <a:schemeClr val="tx1"/>
                </a:solidFill>
                <a:latin typeface="Open Sans"/>
                <a:ea typeface="+mn-ea"/>
                <a:cs typeface="Open Sans"/>
              </a:defRPr>
            </a:lvl2pPr>
            <a:lvl3pPr marL="857250" indent="-171450" algn="l" defTabSz="342900" rtl="0" eaLnBrk="1" latinLnBrk="0" hangingPunct="1">
              <a:spcBef>
                <a:spcPct val="20000"/>
              </a:spcBef>
              <a:buFont typeface="Arial"/>
              <a:buChar char="•"/>
              <a:defRPr sz="2100" kern="1200">
                <a:solidFill>
                  <a:schemeClr val="tx1"/>
                </a:solidFill>
                <a:latin typeface="Open Sans"/>
                <a:ea typeface="+mn-ea"/>
                <a:cs typeface="Open Sans"/>
              </a:defRPr>
            </a:lvl3pPr>
            <a:lvl4pPr marL="1200150" indent="-171450" algn="l" defTabSz="342900" rtl="0" eaLnBrk="1" latinLnBrk="0" hangingPunct="1">
              <a:spcBef>
                <a:spcPct val="20000"/>
              </a:spcBef>
              <a:buFont typeface="Arial"/>
              <a:buChar char="–"/>
              <a:defRPr sz="2100" kern="1200">
                <a:solidFill>
                  <a:schemeClr val="tx1"/>
                </a:solidFill>
                <a:latin typeface="Open Sans"/>
                <a:ea typeface="+mn-ea"/>
                <a:cs typeface="Open Sans"/>
              </a:defRPr>
            </a:lvl4pPr>
            <a:lvl5pPr marL="1543050" indent="-171450" algn="l" defTabSz="342900" rtl="0" eaLnBrk="1" latinLnBrk="0" hangingPunct="1">
              <a:spcBef>
                <a:spcPct val="20000"/>
              </a:spcBef>
              <a:buFont typeface="Arial"/>
              <a:buChar char="»"/>
              <a:defRPr sz="2100" kern="1200">
                <a:solidFill>
                  <a:schemeClr val="tx1"/>
                </a:solidFill>
                <a:latin typeface="Open Sans"/>
                <a:ea typeface="+mn-ea"/>
                <a:cs typeface="Open San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171450" indent="-171450"/>
            <a:r>
              <a:rPr lang="ko-KR" altLang="en-US" sz="2000" dirty="0">
                <a:latin typeface="+mn-ea"/>
              </a:rPr>
              <a:t>다양성과 차이점을 축하하고 수용</a:t>
            </a:r>
            <a:endParaRPr lang="en-US" altLang="ko-KR" sz="2000" dirty="0">
              <a:latin typeface="+mn-ea"/>
            </a:endParaRPr>
          </a:p>
          <a:p>
            <a:pPr marL="0" indent="0">
              <a:buNone/>
            </a:pPr>
            <a:r>
              <a:rPr lang="en-US" altLang="ko-KR" sz="2000" dirty="0">
                <a:latin typeface="+mn-ea"/>
              </a:rPr>
              <a:t>  _</a:t>
            </a:r>
            <a:r>
              <a:rPr lang="en-US" sz="2000" dirty="0">
                <a:latin typeface="+mn-ea"/>
              </a:rPr>
              <a:t>Celebrate and embrace diversity and differences</a:t>
            </a:r>
          </a:p>
          <a:p>
            <a:pPr marL="171450" indent="-171450"/>
            <a:r>
              <a:rPr lang="ko-KR" altLang="en-US" sz="2000" dirty="0">
                <a:latin typeface="+mn-ea"/>
              </a:rPr>
              <a:t>문제 해결 전략은 문화적 관점의 차이를 탐구하기 위해 사용</a:t>
            </a:r>
            <a:endParaRPr lang="en-US" altLang="ko-KR" sz="2000" dirty="0">
              <a:latin typeface="+mn-ea"/>
            </a:endParaRPr>
          </a:p>
          <a:p>
            <a:pPr marL="0" indent="0">
              <a:buNone/>
            </a:pPr>
            <a:r>
              <a:rPr lang="en-US" sz="2000" dirty="0">
                <a:latin typeface="+mn-ea"/>
              </a:rPr>
              <a:t>  _Problem-solving strategies are used to explore differences in cultural viewpoints</a:t>
            </a:r>
          </a:p>
          <a:p>
            <a:pPr marL="171450" indent="-171450"/>
            <a:r>
              <a:rPr lang="ko-KR" altLang="en-US" sz="2000" dirty="0">
                <a:latin typeface="+mn-ea"/>
              </a:rPr>
              <a:t>지속적인 학습 기회는 대화</a:t>
            </a:r>
            <a:r>
              <a:rPr lang="en-US" altLang="ko-KR" sz="2000" dirty="0">
                <a:latin typeface="+mn-ea"/>
              </a:rPr>
              <a:t>, </a:t>
            </a:r>
            <a:r>
              <a:rPr lang="ko-KR" altLang="en-US" sz="2000" dirty="0">
                <a:latin typeface="+mn-ea"/>
              </a:rPr>
              <a:t>성찰</a:t>
            </a:r>
            <a:r>
              <a:rPr lang="en-US" altLang="ko-KR" sz="2000" dirty="0">
                <a:latin typeface="+mn-ea"/>
              </a:rPr>
              <a:t>, </a:t>
            </a:r>
            <a:r>
              <a:rPr lang="ko-KR" altLang="en-US" sz="2000" dirty="0">
                <a:latin typeface="+mn-ea"/>
              </a:rPr>
              <a:t>타인에 대한 존중을 장려</a:t>
            </a:r>
            <a:endParaRPr lang="en-US" altLang="ko-KR" sz="2000" dirty="0">
              <a:latin typeface="+mn-ea"/>
            </a:endParaRPr>
          </a:p>
          <a:p>
            <a:pPr marL="0" indent="0">
              <a:buNone/>
            </a:pPr>
            <a:r>
              <a:rPr lang="en-US" sz="2000" dirty="0">
                <a:latin typeface="+mn-ea"/>
              </a:rPr>
              <a:t>  _Ongoing learning opportunities encourage dialogue, reflection, and respect for others</a:t>
            </a:r>
          </a:p>
          <a:p>
            <a:pPr marL="171450" indent="-171450"/>
            <a:r>
              <a:rPr lang="ko-KR" altLang="en-US" sz="2000" dirty="0">
                <a:latin typeface="+mn-ea"/>
              </a:rPr>
              <a:t>공감을 연습할 수 있는 기회 권장</a:t>
            </a:r>
            <a:endParaRPr lang="en-US" altLang="ko-KR" sz="2000" dirty="0">
              <a:latin typeface="+mn-ea"/>
            </a:endParaRPr>
          </a:p>
          <a:p>
            <a:pPr marL="0" indent="0">
              <a:buNone/>
            </a:pPr>
            <a:r>
              <a:rPr lang="en-US" sz="2000" dirty="0">
                <a:latin typeface="+mn-ea"/>
              </a:rPr>
              <a:t>  _Opportunities to practice empathy are encouraged</a:t>
            </a:r>
          </a:p>
          <a:p>
            <a:pPr marL="171450" indent="-171450"/>
            <a:r>
              <a:rPr lang="ko-KR" altLang="en-US" sz="2000" dirty="0">
                <a:latin typeface="+mn-ea"/>
              </a:rPr>
              <a:t>자기 인식과 가치 있는 용서가 중요</a:t>
            </a:r>
            <a:endParaRPr lang="en-US" altLang="ko-KR" sz="2000" dirty="0">
              <a:latin typeface="+mn-ea"/>
            </a:endParaRPr>
          </a:p>
          <a:p>
            <a:pPr marL="0" indent="0">
              <a:buNone/>
            </a:pPr>
            <a:r>
              <a:rPr lang="en-US" sz="2000" dirty="0">
                <a:latin typeface="+mn-ea"/>
              </a:rPr>
              <a:t>  _Self-awareness and forgiveness is valued</a:t>
            </a:r>
          </a:p>
          <a:p>
            <a:pPr marL="171450" indent="-171450"/>
            <a:r>
              <a:rPr lang="ko-KR" altLang="en-US" sz="2000" dirty="0">
                <a:latin typeface="+mn-ea"/>
              </a:rPr>
              <a:t>다양성 적극적으로 추구하고 문화를 기념</a:t>
            </a:r>
            <a:endParaRPr lang="en-US" altLang="ko-KR" sz="2000" dirty="0">
              <a:latin typeface="+mn-ea"/>
            </a:endParaRPr>
          </a:p>
          <a:p>
            <a:pPr marL="0" indent="0">
              <a:buNone/>
            </a:pPr>
            <a:r>
              <a:rPr lang="en-US" sz="2000" dirty="0">
                <a:latin typeface="+mn-ea"/>
              </a:rPr>
              <a:t>  _Diversity is actively sought out and cultures are celebrated</a:t>
            </a:r>
          </a:p>
          <a:p>
            <a:endParaRPr lang="en-US" sz="2000" dirty="0">
              <a:latin typeface="+mn-ea"/>
            </a:endParaRPr>
          </a:p>
        </p:txBody>
      </p:sp>
    </p:spTree>
    <p:extLst>
      <p:ext uri="{BB962C8B-B14F-4D97-AF65-F5344CB8AC3E}">
        <p14:creationId xmlns:p14="http://schemas.microsoft.com/office/powerpoint/2010/main" val="5469391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7CCA4053-055A-A049-B8D8-A15A0318B437}"/>
              </a:ext>
            </a:extLst>
          </p:cNvPr>
          <p:cNvSpPr txBox="1">
            <a:spLocks/>
          </p:cNvSpPr>
          <p:nvPr/>
        </p:nvSpPr>
        <p:spPr>
          <a:xfrm>
            <a:off x="442452" y="304800"/>
            <a:ext cx="10911348" cy="1325563"/>
          </a:xfrm>
          <a:prstGeom prst="rect">
            <a:avLst/>
          </a:prstGeom>
        </p:spPr>
        <p:txBody>
          <a:bodyPr/>
          <a:lstStyle>
            <a:lvl1pPr algn="l" defTabSz="342900" rtl="0" eaLnBrk="1" latinLnBrk="0" hangingPunct="1">
              <a:spcBef>
                <a:spcPct val="0"/>
              </a:spcBef>
              <a:buNone/>
              <a:defRPr sz="2100" b="1" kern="1200">
                <a:solidFill>
                  <a:srgbClr val="0F3F59"/>
                </a:solidFill>
                <a:latin typeface="Open Sans bold"/>
                <a:ea typeface="+mj-ea"/>
                <a:cs typeface="Open Sans bold"/>
              </a:defRPr>
            </a:lvl1pPr>
          </a:lstStyle>
          <a:p>
            <a:r>
              <a:rPr lang="ko-KR" altLang="en-US" sz="3500" dirty="0">
                <a:latin typeface="+mn-ea"/>
                <a:ea typeface="+mn-ea"/>
              </a:rPr>
              <a:t>장애인차별과 인종차별</a:t>
            </a:r>
            <a:r>
              <a:rPr lang="en-US" altLang="ko-KR" sz="3500" dirty="0">
                <a:latin typeface="+mn-ea"/>
                <a:ea typeface="+mn-ea"/>
              </a:rPr>
              <a:t>_</a:t>
            </a:r>
            <a:r>
              <a:rPr lang="en-US" sz="3500" dirty="0">
                <a:latin typeface="+mn-ea"/>
                <a:ea typeface="+mn-ea"/>
              </a:rPr>
              <a:t>Ableism and Racism</a:t>
            </a:r>
          </a:p>
        </p:txBody>
      </p:sp>
      <p:sp>
        <p:nvSpPr>
          <p:cNvPr id="3" name="Content Placeholder 5">
            <a:extLst>
              <a:ext uri="{FF2B5EF4-FFF2-40B4-BE49-F238E27FC236}">
                <a16:creationId xmlns:a16="http://schemas.microsoft.com/office/drawing/2014/main" id="{82B72DC8-D3C8-9047-BD69-5BC293A11CF0}"/>
              </a:ext>
            </a:extLst>
          </p:cNvPr>
          <p:cNvSpPr txBox="1">
            <a:spLocks/>
          </p:cNvSpPr>
          <p:nvPr/>
        </p:nvSpPr>
        <p:spPr>
          <a:xfrm>
            <a:off x="304800" y="1596496"/>
            <a:ext cx="11734800" cy="4351338"/>
          </a:xfrm>
          <a:prstGeom prst="rect">
            <a:avLst/>
          </a:prstGeom>
        </p:spPr>
        <p:txBody>
          <a:bodyPr>
            <a:normAutofit/>
          </a:bodyPr>
          <a:lstStyle>
            <a:lvl1pPr marL="257175" indent="-257175" algn="l" defTabSz="342900" rtl="0" eaLnBrk="1" latinLnBrk="0" hangingPunct="1">
              <a:spcBef>
                <a:spcPct val="20000"/>
              </a:spcBef>
              <a:buFont typeface="Arial"/>
              <a:buChar char="•"/>
              <a:defRPr sz="2100" kern="1200">
                <a:solidFill>
                  <a:schemeClr val="tx1"/>
                </a:solidFill>
                <a:latin typeface="Open Sans"/>
                <a:ea typeface="+mn-ea"/>
                <a:cs typeface="Open Sans"/>
              </a:defRPr>
            </a:lvl1pPr>
            <a:lvl2pPr marL="557213" indent="-214313" algn="l" defTabSz="342900" rtl="0" eaLnBrk="1" latinLnBrk="0" hangingPunct="1">
              <a:spcBef>
                <a:spcPct val="20000"/>
              </a:spcBef>
              <a:buFont typeface="Arial"/>
              <a:buChar char="–"/>
              <a:defRPr sz="2100" kern="1200">
                <a:solidFill>
                  <a:schemeClr val="tx1"/>
                </a:solidFill>
                <a:latin typeface="Open Sans"/>
                <a:ea typeface="+mn-ea"/>
                <a:cs typeface="Open Sans"/>
              </a:defRPr>
            </a:lvl2pPr>
            <a:lvl3pPr marL="857250" indent="-171450" algn="l" defTabSz="342900" rtl="0" eaLnBrk="1" latinLnBrk="0" hangingPunct="1">
              <a:spcBef>
                <a:spcPct val="20000"/>
              </a:spcBef>
              <a:buFont typeface="Arial"/>
              <a:buChar char="•"/>
              <a:defRPr sz="2100" kern="1200">
                <a:solidFill>
                  <a:schemeClr val="tx1"/>
                </a:solidFill>
                <a:latin typeface="Open Sans"/>
                <a:ea typeface="+mn-ea"/>
                <a:cs typeface="Open Sans"/>
              </a:defRPr>
            </a:lvl3pPr>
            <a:lvl4pPr marL="1200150" indent="-171450" algn="l" defTabSz="342900" rtl="0" eaLnBrk="1" latinLnBrk="0" hangingPunct="1">
              <a:spcBef>
                <a:spcPct val="20000"/>
              </a:spcBef>
              <a:buFont typeface="Arial"/>
              <a:buChar char="–"/>
              <a:defRPr sz="2100" kern="1200">
                <a:solidFill>
                  <a:schemeClr val="tx1"/>
                </a:solidFill>
                <a:latin typeface="Open Sans"/>
                <a:ea typeface="+mn-ea"/>
                <a:cs typeface="Open Sans"/>
              </a:defRPr>
            </a:lvl4pPr>
            <a:lvl5pPr marL="1543050" indent="-171450" algn="l" defTabSz="342900" rtl="0" eaLnBrk="1" latinLnBrk="0" hangingPunct="1">
              <a:spcBef>
                <a:spcPct val="20000"/>
              </a:spcBef>
              <a:buFont typeface="Arial"/>
              <a:buChar char="»"/>
              <a:defRPr sz="2100" kern="1200">
                <a:solidFill>
                  <a:schemeClr val="tx1"/>
                </a:solidFill>
                <a:latin typeface="Open Sans"/>
                <a:ea typeface="+mn-ea"/>
                <a:cs typeface="Open San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buFont typeface="Arial"/>
              <a:buNone/>
            </a:pPr>
            <a:r>
              <a:rPr lang="ko-KR" altLang="en-US" b="1" dirty="0">
                <a:latin typeface="+mn-ea"/>
              </a:rPr>
              <a:t>장애인차별</a:t>
            </a:r>
            <a:r>
              <a:rPr lang="en-US" altLang="ko-KR" b="1" dirty="0">
                <a:latin typeface="+mn-ea"/>
              </a:rPr>
              <a:t>_</a:t>
            </a:r>
            <a:r>
              <a:rPr lang="en-US" b="1" dirty="0">
                <a:latin typeface="+mn-ea"/>
              </a:rPr>
              <a:t>Ableism</a:t>
            </a:r>
          </a:p>
          <a:p>
            <a:r>
              <a:rPr lang="ko-KR" altLang="en-US" dirty="0">
                <a:latin typeface="+mn-ea"/>
              </a:rPr>
              <a:t>장애인이 열등하다는 가정</a:t>
            </a:r>
            <a:r>
              <a:rPr lang="en-US" altLang="ko-KR" dirty="0">
                <a:latin typeface="+mn-ea"/>
              </a:rPr>
              <a:t>_</a:t>
            </a:r>
            <a:r>
              <a:rPr lang="en-US" dirty="0">
                <a:latin typeface="+mn-ea"/>
              </a:rPr>
              <a:t>Assumption that people with disabilities are inferior</a:t>
            </a:r>
          </a:p>
          <a:p>
            <a:r>
              <a:rPr lang="ko-KR" altLang="en-US" dirty="0">
                <a:latin typeface="+mn-ea"/>
              </a:rPr>
              <a:t>장애인들은 더 어렵다는 식으로 결정 내려짐</a:t>
            </a:r>
            <a:r>
              <a:rPr lang="en-US" altLang="ko-KR" dirty="0">
                <a:latin typeface="+mn-ea"/>
              </a:rPr>
              <a:t>_</a:t>
            </a:r>
            <a:r>
              <a:rPr lang="en-US" dirty="0">
                <a:latin typeface="+mn-ea"/>
              </a:rPr>
              <a:t>Decisions are made in a manner that makes it more difficult for people with disabilities</a:t>
            </a:r>
          </a:p>
          <a:p>
            <a:pPr marL="0" indent="0">
              <a:buNone/>
            </a:pPr>
            <a:r>
              <a:rPr lang="ko-KR" altLang="en-US" b="1" dirty="0">
                <a:latin typeface="+mn-ea"/>
              </a:rPr>
              <a:t>체계적 인종차별</a:t>
            </a:r>
            <a:r>
              <a:rPr lang="en-US" altLang="ko-KR" b="1" dirty="0">
                <a:latin typeface="+mn-ea"/>
              </a:rPr>
              <a:t>_</a:t>
            </a:r>
            <a:r>
              <a:rPr lang="en-US" b="1" dirty="0">
                <a:latin typeface="+mn-ea"/>
              </a:rPr>
              <a:t>Systemic Racism</a:t>
            </a:r>
          </a:p>
          <a:p>
            <a:r>
              <a:rPr lang="ko-KR" altLang="en-US" dirty="0">
                <a:latin typeface="+mn-ea"/>
              </a:rPr>
              <a:t>지배적인 문화 집단이 조직적 인종 차별에 기여하는 결정을 기여하는 결정을 한다는 인식</a:t>
            </a:r>
            <a:endParaRPr lang="en-US" altLang="ko-KR" dirty="0">
              <a:latin typeface="+mn-ea"/>
            </a:endParaRPr>
          </a:p>
          <a:p>
            <a:pPr marL="0" indent="0">
              <a:buNone/>
            </a:pPr>
            <a:r>
              <a:rPr lang="en-US" dirty="0">
                <a:latin typeface="+mn-ea"/>
              </a:rPr>
              <a:t>_Awareness that dominant cultural group makes decisions that contribute to systemic racism</a:t>
            </a:r>
          </a:p>
          <a:p>
            <a:r>
              <a:rPr lang="ko-KR" altLang="en-US" dirty="0">
                <a:latin typeface="+mn-ea"/>
              </a:rPr>
              <a:t>조직의 정책</a:t>
            </a:r>
            <a:r>
              <a:rPr lang="en-US" altLang="ko-KR" dirty="0">
                <a:latin typeface="+mn-ea"/>
              </a:rPr>
              <a:t>, </a:t>
            </a:r>
            <a:r>
              <a:rPr lang="ko-KR" altLang="en-US" dirty="0">
                <a:latin typeface="+mn-ea"/>
              </a:rPr>
              <a:t>채용</a:t>
            </a:r>
            <a:r>
              <a:rPr lang="en-US" altLang="ko-KR" dirty="0">
                <a:latin typeface="+mn-ea"/>
              </a:rPr>
              <a:t> </a:t>
            </a:r>
            <a:r>
              <a:rPr lang="ko-KR" altLang="en-US" dirty="0">
                <a:latin typeface="+mn-ea"/>
              </a:rPr>
              <a:t>및 승진 프로세스</a:t>
            </a:r>
            <a:r>
              <a:rPr lang="en-US" altLang="ko-KR" dirty="0">
                <a:latin typeface="+mn-ea"/>
              </a:rPr>
              <a:t>, </a:t>
            </a:r>
            <a:r>
              <a:rPr lang="ko-KR" altLang="en-US" dirty="0">
                <a:latin typeface="+mn-ea"/>
              </a:rPr>
              <a:t>결정이 특정 사람들에게는 이익이 되고</a:t>
            </a:r>
            <a:r>
              <a:rPr lang="en-US" altLang="ko-KR" dirty="0">
                <a:latin typeface="+mn-ea"/>
              </a:rPr>
              <a:t>, </a:t>
            </a:r>
            <a:r>
              <a:rPr lang="ko-KR" altLang="en-US" dirty="0">
                <a:latin typeface="+mn-ea"/>
              </a:rPr>
              <a:t>다른 사람들에겐 성공하기 어렵게 만들 수 있음</a:t>
            </a:r>
            <a:endParaRPr lang="en-US" altLang="ko-KR" dirty="0">
              <a:latin typeface="+mn-ea"/>
            </a:endParaRPr>
          </a:p>
          <a:p>
            <a:pPr marL="0" indent="0">
              <a:buNone/>
            </a:pPr>
            <a:r>
              <a:rPr lang="en-US" dirty="0">
                <a:latin typeface="+mn-ea"/>
              </a:rPr>
              <a:t>_An organization’s policies, hiring and promotion processes, and decisions may  benefit certain people while making it harder for others to succeed.</a:t>
            </a:r>
            <a:endParaRPr lang="en-US" b="1" dirty="0">
              <a:latin typeface="+mn-ea"/>
            </a:endParaRPr>
          </a:p>
          <a:p>
            <a:endParaRPr lang="en-US" dirty="0">
              <a:latin typeface="+mn-ea"/>
            </a:endParaRPr>
          </a:p>
        </p:txBody>
      </p:sp>
    </p:spTree>
    <p:extLst>
      <p:ext uri="{BB962C8B-B14F-4D97-AF65-F5344CB8AC3E}">
        <p14:creationId xmlns:p14="http://schemas.microsoft.com/office/powerpoint/2010/main" val="19695961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228600" y="1447800"/>
            <a:ext cx="10515600" cy="4351338"/>
          </a:xfrm>
          <a:prstGeom prst="rect">
            <a:avLst/>
          </a:prstGeom>
        </p:spPr>
        <p:txBody>
          <a:bodyPr>
            <a:normAutofit/>
          </a:bodyPr>
          <a:lstStyle>
            <a:lvl1pPr marL="257175" indent="-257175" algn="l" defTabSz="342900" rtl="0" eaLnBrk="1" latinLnBrk="0" hangingPunct="1">
              <a:spcBef>
                <a:spcPct val="20000"/>
              </a:spcBef>
              <a:buFont typeface="Arial"/>
              <a:buChar char="•"/>
              <a:defRPr sz="2100" kern="1200">
                <a:solidFill>
                  <a:schemeClr val="tx1"/>
                </a:solidFill>
                <a:latin typeface="Open Sans"/>
                <a:ea typeface="+mn-ea"/>
                <a:cs typeface="Open Sans"/>
              </a:defRPr>
            </a:lvl1pPr>
            <a:lvl2pPr marL="557213" indent="-214313" algn="l" defTabSz="342900" rtl="0" eaLnBrk="1" latinLnBrk="0" hangingPunct="1">
              <a:spcBef>
                <a:spcPct val="20000"/>
              </a:spcBef>
              <a:buFont typeface="Arial"/>
              <a:buChar char="–"/>
              <a:defRPr sz="2100" kern="1200">
                <a:solidFill>
                  <a:schemeClr val="tx1"/>
                </a:solidFill>
                <a:latin typeface="Open Sans"/>
                <a:ea typeface="+mn-ea"/>
                <a:cs typeface="Open Sans"/>
              </a:defRPr>
            </a:lvl2pPr>
            <a:lvl3pPr marL="857250" indent="-171450" algn="l" defTabSz="342900" rtl="0" eaLnBrk="1" latinLnBrk="0" hangingPunct="1">
              <a:spcBef>
                <a:spcPct val="20000"/>
              </a:spcBef>
              <a:buFont typeface="Arial"/>
              <a:buChar char="•"/>
              <a:defRPr sz="2100" kern="1200">
                <a:solidFill>
                  <a:schemeClr val="tx1"/>
                </a:solidFill>
                <a:latin typeface="Open Sans"/>
                <a:ea typeface="+mn-ea"/>
                <a:cs typeface="Open Sans"/>
              </a:defRPr>
            </a:lvl3pPr>
            <a:lvl4pPr marL="1200150" indent="-171450" algn="l" defTabSz="342900" rtl="0" eaLnBrk="1" latinLnBrk="0" hangingPunct="1">
              <a:spcBef>
                <a:spcPct val="20000"/>
              </a:spcBef>
              <a:buFont typeface="Arial"/>
              <a:buChar char="–"/>
              <a:defRPr sz="2100" kern="1200">
                <a:solidFill>
                  <a:schemeClr val="tx1"/>
                </a:solidFill>
                <a:latin typeface="Open Sans"/>
                <a:ea typeface="+mn-ea"/>
                <a:cs typeface="Open Sans"/>
              </a:defRPr>
            </a:lvl4pPr>
            <a:lvl5pPr marL="1543050" indent="-171450" algn="l" defTabSz="342900" rtl="0" eaLnBrk="1" latinLnBrk="0" hangingPunct="1">
              <a:spcBef>
                <a:spcPct val="20000"/>
              </a:spcBef>
              <a:buFont typeface="Arial"/>
              <a:buChar char="»"/>
              <a:defRPr sz="2100" kern="1200">
                <a:solidFill>
                  <a:schemeClr val="tx1"/>
                </a:solidFill>
                <a:latin typeface="Open Sans"/>
                <a:ea typeface="+mn-ea"/>
                <a:cs typeface="Open San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buFont typeface="Arial"/>
              <a:buNone/>
            </a:pPr>
            <a:r>
              <a:rPr lang="en-US" sz="2000" dirty="0">
                <a:latin typeface="+mn-ea"/>
              </a:rPr>
              <a:t>“</a:t>
            </a:r>
            <a:r>
              <a:rPr lang="ko-KR" altLang="en-US" sz="2000" dirty="0">
                <a:latin typeface="+mn-ea"/>
              </a:rPr>
              <a:t>당신이 그의 관점에서 무언가를 고려할 때까지</a:t>
            </a:r>
            <a:r>
              <a:rPr lang="en-US" altLang="ko-KR" sz="2000" dirty="0">
                <a:latin typeface="+mn-ea"/>
              </a:rPr>
              <a:t>, </a:t>
            </a:r>
            <a:r>
              <a:rPr lang="ko-KR" altLang="en-US" sz="2000" dirty="0">
                <a:latin typeface="+mn-ea"/>
              </a:rPr>
              <a:t>그의 피부색으로 걸어 돌아다닐 때 까지</a:t>
            </a:r>
            <a:r>
              <a:rPr lang="en-US" altLang="ko-KR" sz="2000" dirty="0">
                <a:latin typeface="+mn-ea"/>
              </a:rPr>
              <a:t>, </a:t>
            </a:r>
            <a:r>
              <a:rPr lang="ko-KR" altLang="en-US" sz="2000" dirty="0">
                <a:latin typeface="+mn-ea"/>
              </a:rPr>
              <a:t>당신은 다른 사람을 진정으로 이해하지 못합니다</a:t>
            </a:r>
            <a:r>
              <a:rPr lang="en-US" altLang="ko-KR" sz="2000" dirty="0">
                <a:latin typeface="+mn-ea"/>
              </a:rPr>
              <a:t>.”</a:t>
            </a:r>
          </a:p>
          <a:p>
            <a:pPr marL="0" indent="0">
              <a:buFont typeface="Arial"/>
              <a:buNone/>
            </a:pPr>
            <a:r>
              <a:rPr lang="en-US" sz="2000" dirty="0">
                <a:latin typeface="+mn-ea"/>
              </a:rPr>
              <a:t>_"You never really understand another person until you consider things from his point of view - until you climb inside of his skin and walk around in it.”</a:t>
            </a:r>
          </a:p>
          <a:p>
            <a:pPr>
              <a:buFontTx/>
              <a:buChar char="-"/>
            </a:pPr>
            <a:r>
              <a:rPr lang="en-US" sz="2000" dirty="0">
                <a:latin typeface="+mn-ea"/>
              </a:rPr>
              <a:t>Harper Lee, </a:t>
            </a:r>
            <a:r>
              <a:rPr lang="ko-KR" altLang="en-US" sz="2000" dirty="0">
                <a:latin typeface="+mn-ea"/>
              </a:rPr>
              <a:t>앵무새 죽이기</a:t>
            </a:r>
            <a:r>
              <a:rPr lang="en-US" altLang="ko-KR" sz="2000" dirty="0">
                <a:latin typeface="+mn-ea"/>
              </a:rPr>
              <a:t>_</a:t>
            </a:r>
            <a:r>
              <a:rPr lang="en-US" sz="2000" i="1" dirty="0">
                <a:latin typeface="+mn-ea"/>
              </a:rPr>
              <a:t>To Kill a Mockingbird</a:t>
            </a:r>
          </a:p>
        </p:txBody>
      </p:sp>
      <p:pic>
        <p:nvPicPr>
          <p:cNvPr id="3" name="Content Placeholder 4" descr="A picture containing person, outdoor, tree, child&#10;&#10;Description automatically generated">
            <a:extLst>
              <a:ext uri="{FF2B5EF4-FFF2-40B4-BE49-F238E27FC236}">
                <a16:creationId xmlns:a16="http://schemas.microsoft.com/office/drawing/2014/main" id="{1EB766C4-F42E-CF40-9532-AB9942C6FB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0400" y="2819400"/>
            <a:ext cx="5041090" cy="3352800"/>
          </a:xfrm>
          <a:prstGeom prst="rect">
            <a:avLst/>
          </a:prstGeom>
        </p:spPr>
      </p:pic>
    </p:spTree>
    <p:extLst>
      <p:ext uri="{BB962C8B-B14F-4D97-AF65-F5344CB8AC3E}">
        <p14:creationId xmlns:p14="http://schemas.microsoft.com/office/powerpoint/2010/main" val="34901509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09600" y="304800"/>
            <a:ext cx="10515600" cy="762000"/>
          </a:xfrm>
          <a:prstGeom prst="rect">
            <a:avLst/>
          </a:prstGeom>
        </p:spPr>
        <p:txBody>
          <a:bodyPr>
            <a:noAutofit/>
          </a:bodyPr>
          <a:lstStyle>
            <a:lvl1pPr algn="l" defTabSz="342900" rtl="0" eaLnBrk="1" latinLnBrk="0" hangingPunct="1">
              <a:spcBef>
                <a:spcPct val="0"/>
              </a:spcBef>
              <a:buNone/>
              <a:defRPr sz="2100" b="1" kern="1200">
                <a:solidFill>
                  <a:srgbClr val="0F3F59"/>
                </a:solidFill>
                <a:latin typeface="Open Sans bold"/>
                <a:ea typeface="+mj-ea"/>
                <a:cs typeface="Open Sans bold"/>
              </a:defRPr>
            </a:lvl1pPr>
          </a:lstStyle>
          <a:p>
            <a:r>
              <a:rPr lang="ko-KR" altLang="en-US" sz="3500" dirty="0">
                <a:latin typeface="+mn-ea"/>
                <a:ea typeface="+mn-ea"/>
              </a:rPr>
              <a:t>공감 연습</a:t>
            </a:r>
            <a:r>
              <a:rPr lang="en-US" altLang="ko-KR" sz="3500" dirty="0">
                <a:latin typeface="+mn-ea"/>
                <a:ea typeface="+mn-ea"/>
              </a:rPr>
              <a:t>_</a:t>
            </a:r>
            <a:r>
              <a:rPr lang="en-US" sz="3500" dirty="0">
                <a:latin typeface="+mn-ea"/>
                <a:ea typeface="+mn-ea"/>
              </a:rPr>
              <a:t>Practicing Empathy</a:t>
            </a:r>
          </a:p>
        </p:txBody>
      </p:sp>
      <p:sp>
        <p:nvSpPr>
          <p:cNvPr id="3" name="Content Placeholder 2"/>
          <p:cNvSpPr txBox="1">
            <a:spLocks/>
          </p:cNvSpPr>
          <p:nvPr/>
        </p:nvSpPr>
        <p:spPr>
          <a:xfrm>
            <a:off x="228600" y="1752600"/>
            <a:ext cx="10515600" cy="4351338"/>
          </a:xfrm>
          <a:prstGeom prst="rect">
            <a:avLst/>
          </a:prstGeom>
        </p:spPr>
        <p:txBody>
          <a:bodyPr>
            <a:normAutofit/>
          </a:bodyPr>
          <a:lstStyle>
            <a:lvl1pPr marL="257175" indent="-257175" algn="l" defTabSz="342900" rtl="0" eaLnBrk="1" latinLnBrk="0" hangingPunct="1">
              <a:spcBef>
                <a:spcPct val="20000"/>
              </a:spcBef>
              <a:buFont typeface="Arial"/>
              <a:buChar char="•"/>
              <a:defRPr sz="2100" kern="1200">
                <a:solidFill>
                  <a:schemeClr val="tx1"/>
                </a:solidFill>
                <a:latin typeface="Open Sans"/>
                <a:ea typeface="+mn-ea"/>
                <a:cs typeface="Open Sans"/>
              </a:defRPr>
            </a:lvl1pPr>
            <a:lvl2pPr marL="557213" indent="-214313" algn="l" defTabSz="342900" rtl="0" eaLnBrk="1" latinLnBrk="0" hangingPunct="1">
              <a:spcBef>
                <a:spcPct val="20000"/>
              </a:spcBef>
              <a:buFont typeface="Arial"/>
              <a:buChar char="–"/>
              <a:defRPr sz="2100" kern="1200">
                <a:solidFill>
                  <a:schemeClr val="tx1"/>
                </a:solidFill>
                <a:latin typeface="Open Sans"/>
                <a:ea typeface="+mn-ea"/>
                <a:cs typeface="Open Sans"/>
              </a:defRPr>
            </a:lvl2pPr>
            <a:lvl3pPr marL="857250" indent="-171450" algn="l" defTabSz="342900" rtl="0" eaLnBrk="1" latinLnBrk="0" hangingPunct="1">
              <a:spcBef>
                <a:spcPct val="20000"/>
              </a:spcBef>
              <a:buFont typeface="Arial"/>
              <a:buChar char="•"/>
              <a:defRPr sz="2100" kern="1200">
                <a:solidFill>
                  <a:schemeClr val="tx1"/>
                </a:solidFill>
                <a:latin typeface="Open Sans"/>
                <a:ea typeface="+mn-ea"/>
                <a:cs typeface="Open Sans"/>
              </a:defRPr>
            </a:lvl3pPr>
            <a:lvl4pPr marL="1200150" indent="-171450" algn="l" defTabSz="342900" rtl="0" eaLnBrk="1" latinLnBrk="0" hangingPunct="1">
              <a:spcBef>
                <a:spcPct val="20000"/>
              </a:spcBef>
              <a:buFont typeface="Arial"/>
              <a:buChar char="–"/>
              <a:defRPr sz="2100" kern="1200">
                <a:solidFill>
                  <a:schemeClr val="tx1"/>
                </a:solidFill>
                <a:latin typeface="Open Sans"/>
                <a:ea typeface="+mn-ea"/>
                <a:cs typeface="Open Sans"/>
              </a:defRPr>
            </a:lvl4pPr>
            <a:lvl5pPr marL="1543050" indent="-171450" algn="l" defTabSz="342900" rtl="0" eaLnBrk="1" latinLnBrk="0" hangingPunct="1">
              <a:spcBef>
                <a:spcPct val="20000"/>
              </a:spcBef>
              <a:buFont typeface="Arial"/>
              <a:buChar char="»"/>
              <a:defRPr sz="2100" kern="1200">
                <a:solidFill>
                  <a:schemeClr val="tx1"/>
                </a:solidFill>
                <a:latin typeface="Open Sans"/>
                <a:ea typeface="+mn-ea"/>
                <a:cs typeface="Open San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buFont typeface="Arial"/>
              <a:buNone/>
            </a:pPr>
            <a:r>
              <a:rPr lang="en-US" sz="2000" dirty="0" err="1">
                <a:latin typeface="+mn-ea"/>
                <a:hlinkClick r:id="rId2"/>
              </a:rPr>
              <a:t>Brene</a:t>
            </a:r>
            <a:r>
              <a:rPr lang="en-US" sz="2000" dirty="0">
                <a:latin typeface="+mn-ea"/>
                <a:hlinkClick r:id="rId2"/>
              </a:rPr>
              <a:t> Brown Empathy Video (With Korean Subtitles)</a:t>
            </a:r>
            <a:endParaRPr lang="en-US" sz="2000" dirty="0">
              <a:latin typeface="+mn-ea"/>
            </a:endParaRPr>
          </a:p>
          <a:p>
            <a:pPr marL="0" indent="0">
              <a:buFont typeface="Arial"/>
              <a:buNone/>
            </a:pPr>
            <a:endParaRPr lang="en-US" sz="2000" dirty="0">
              <a:latin typeface="+mn-ea"/>
            </a:endParaRPr>
          </a:p>
          <a:p>
            <a:r>
              <a:rPr lang="ko-KR" altLang="en-US" sz="2000" dirty="0">
                <a:latin typeface="+mn-ea"/>
              </a:rPr>
              <a:t>편견 없이 다른 사람 수용</a:t>
            </a:r>
            <a:r>
              <a:rPr lang="en-US" altLang="ko-KR" sz="2000" dirty="0">
                <a:latin typeface="+mn-ea"/>
              </a:rPr>
              <a:t>_</a:t>
            </a:r>
            <a:r>
              <a:rPr lang="en-US" sz="2000" dirty="0">
                <a:latin typeface="+mn-ea"/>
              </a:rPr>
              <a:t>Accepting People Without Judgment</a:t>
            </a:r>
          </a:p>
          <a:p>
            <a:r>
              <a:rPr lang="ko-KR" altLang="en-US" sz="2000" dirty="0">
                <a:latin typeface="+mn-ea"/>
              </a:rPr>
              <a:t>우리가 누군가에게 가장 좋은 것을 안다고 가정하지 않기</a:t>
            </a:r>
            <a:endParaRPr lang="en-US" altLang="ko-KR" sz="2000" dirty="0">
              <a:latin typeface="+mn-ea"/>
            </a:endParaRPr>
          </a:p>
          <a:p>
            <a:pPr marL="0" indent="0">
              <a:buNone/>
            </a:pPr>
            <a:r>
              <a:rPr lang="en-US" altLang="ko-KR" sz="2000" dirty="0">
                <a:latin typeface="+mn-ea"/>
              </a:rPr>
              <a:t>   _</a:t>
            </a:r>
            <a:r>
              <a:rPr lang="en-US" sz="2000" dirty="0">
                <a:latin typeface="+mn-ea"/>
              </a:rPr>
              <a:t>Not Assuming We Know What is Best for Someone</a:t>
            </a:r>
          </a:p>
          <a:p>
            <a:r>
              <a:rPr lang="ko-KR" altLang="en-US" sz="2000" dirty="0">
                <a:latin typeface="+mn-ea"/>
              </a:rPr>
              <a:t>다른 사람의 관점을 취하기</a:t>
            </a:r>
            <a:r>
              <a:rPr lang="en-US" altLang="ko-KR" sz="2000" dirty="0">
                <a:latin typeface="+mn-ea"/>
              </a:rPr>
              <a:t>_</a:t>
            </a:r>
            <a:r>
              <a:rPr lang="en-US" sz="2000" dirty="0">
                <a:latin typeface="+mn-ea"/>
              </a:rPr>
              <a:t>Taking the Perspective of Others</a:t>
            </a:r>
          </a:p>
          <a:p>
            <a:r>
              <a:rPr lang="ko-KR" altLang="en-US" sz="2000" dirty="0">
                <a:latin typeface="+mn-ea"/>
              </a:rPr>
              <a:t>다른 사람의 감정 인식하기</a:t>
            </a:r>
            <a:r>
              <a:rPr lang="en-US" altLang="ko-KR" sz="2000" dirty="0">
                <a:latin typeface="+mn-ea"/>
              </a:rPr>
              <a:t>_</a:t>
            </a:r>
            <a:r>
              <a:rPr lang="en-US" sz="2000" dirty="0">
                <a:latin typeface="+mn-ea"/>
              </a:rPr>
              <a:t>Recognizing Emotions of Others</a:t>
            </a:r>
          </a:p>
          <a:p>
            <a:r>
              <a:rPr lang="ko-KR" altLang="en-US" sz="2000" dirty="0">
                <a:latin typeface="+mn-ea"/>
              </a:rPr>
              <a:t>감정을 인정하기</a:t>
            </a:r>
            <a:r>
              <a:rPr lang="en-US" altLang="ko-KR" sz="2000" dirty="0">
                <a:latin typeface="+mn-ea"/>
              </a:rPr>
              <a:t>_</a:t>
            </a:r>
            <a:r>
              <a:rPr lang="en-US" sz="2000" dirty="0">
                <a:latin typeface="+mn-ea"/>
              </a:rPr>
              <a:t>Acknowledging Emotions</a:t>
            </a:r>
          </a:p>
          <a:p>
            <a:r>
              <a:rPr lang="ko-KR" altLang="en-US" sz="2000" dirty="0">
                <a:latin typeface="+mn-ea"/>
              </a:rPr>
              <a:t>자신의 감정 관리하기</a:t>
            </a:r>
            <a:r>
              <a:rPr lang="en-US" sz="2000" dirty="0">
                <a:latin typeface="+mn-ea"/>
              </a:rPr>
              <a:t>Managing One’s Own Emotions</a:t>
            </a:r>
          </a:p>
        </p:txBody>
      </p:sp>
    </p:spTree>
    <p:extLst>
      <p:ext uri="{BB962C8B-B14F-4D97-AF65-F5344CB8AC3E}">
        <p14:creationId xmlns:p14="http://schemas.microsoft.com/office/powerpoint/2010/main" val="14330474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7"/>
          <p:cNvSpPr>
            <a:spLocks noGrp="1"/>
          </p:cNvSpPr>
          <p:nvPr>
            <p:ph type="title"/>
          </p:nvPr>
        </p:nvSpPr>
        <p:spPr>
          <a:xfrm>
            <a:off x="381000" y="228600"/>
            <a:ext cx="7315200" cy="838124"/>
          </a:xfrm>
        </p:spPr>
        <p:txBody>
          <a:bodyPr>
            <a:noAutofit/>
          </a:bodyPr>
          <a:lstStyle/>
          <a:p>
            <a:r>
              <a:rPr lang="ko-KR" altLang="en-US" sz="3500" dirty="0">
                <a:solidFill>
                  <a:srgbClr val="000000"/>
                </a:solidFill>
                <a:latin typeface="+mn-ea"/>
                <a:ea typeface="+mn-ea"/>
              </a:rPr>
              <a:t>여러분의 기관은 어디에 있나요</a:t>
            </a:r>
            <a:r>
              <a:rPr lang="en-US" altLang="ko-KR" sz="3500" dirty="0">
                <a:solidFill>
                  <a:srgbClr val="000000"/>
                </a:solidFill>
                <a:latin typeface="+mn-ea"/>
                <a:ea typeface="+mn-ea"/>
              </a:rPr>
              <a:t>? _</a:t>
            </a:r>
            <a:r>
              <a:rPr lang="en-US" sz="3500" dirty="0">
                <a:solidFill>
                  <a:srgbClr val="000000"/>
                </a:solidFill>
                <a:latin typeface="+mn-ea"/>
                <a:ea typeface="+mn-ea"/>
              </a:rPr>
              <a:t>Where is Your Organization?</a:t>
            </a:r>
          </a:p>
        </p:txBody>
      </p:sp>
      <p:pic>
        <p:nvPicPr>
          <p:cNvPr id="5" name="Picture 4" descr="Map&#10;&#10;Description automatically generated">
            <a:extLst>
              <a:ext uri="{FF2B5EF4-FFF2-40B4-BE49-F238E27FC236}">
                <a16:creationId xmlns:a16="http://schemas.microsoft.com/office/drawing/2014/main" id="{A9C03EA4-7ABA-47E3-8D6D-72AED8A462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3200" y="1219200"/>
            <a:ext cx="5943599" cy="5029200"/>
          </a:xfrm>
          <a:prstGeom prst="rect">
            <a:avLst/>
          </a:prstGeom>
        </p:spPr>
      </p:pic>
    </p:spTree>
    <p:extLst>
      <p:ext uri="{BB962C8B-B14F-4D97-AF65-F5344CB8AC3E}">
        <p14:creationId xmlns:p14="http://schemas.microsoft.com/office/powerpoint/2010/main" val="66639840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7EFED886-7D77-B648-A4EE-665D24C4B04C}"/>
              </a:ext>
            </a:extLst>
          </p:cNvPr>
          <p:cNvSpPr txBox="1">
            <a:spLocks/>
          </p:cNvSpPr>
          <p:nvPr/>
        </p:nvSpPr>
        <p:spPr>
          <a:xfrm>
            <a:off x="307616" y="50800"/>
            <a:ext cx="11576768" cy="2387600"/>
          </a:xfrm>
          <a:prstGeom prst="rect">
            <a:avLst/>
          </a:prstGeom>
        </p:spPr>
        <p:txBody>
          <a:bodyPr>
            <a:normAutofit fontScale="97500"/>
          </a:bodyPr>
          <a:lstStyle>
            <a:lvl1pPr algn="l" defTabSz="342900" rtl="0" eaLnBrk="1" latinLnBrk="0" hangingPunct="1">
              <a:spcBef>
                <a:spcPct val="0"/>
              </a:spcBef>
              <a:buNone/>
              <a:defRPr sz="2100" b="1" kern="1200">
                <a:solidFill>
                  <a:srgbClr val="0F3F59"/>
                </a:solidFill>
                <a:latin typeface="Open Sans bold"/>
                <a:ea typeface="+mj-ea"/>
                <a:cs typeface="Open Sans bold"/>
              </a:defRPr>
            </a:lvl1pPr>
          </a:lstStyle>
          <a:p>
            <a:r>
              <a:rPr lang="ko-KR" altLang="en-US" sz="3600" dirty="0" err="1">
                <a:latin typeface="+mn-ea"/>
                <a:ea typeface="+mn-ea"/>
              </a:rPr>
              <a:t>미네소타팀의</a:t>
            </a:r>
            <a:r>
              <a:rPr lang="ko-KR" altLang="en-US" sz="3600" dirty="0">
                <a:latin typeface="+mn-ea"/>
                <a:ea typeface="+mn-ea"/>
              </a:rPr>
              <a:t> 공식 발표</a:t>
            </a:r>
            <a:br>
              <a:rPr lang="en-US" altLang="ko-KR" sz="3600" dirty="0">
                <a:latin typeface="+mn-ea"/>
                <a:ea typeface="+mn-ea"/>
              </a:rPr>
            </a:br>
            <a:r>
              <a:rPr lang="en-US" altLang="ko-KR" sz="3600" dirty="0">
                <a:latin typeface="+mn-ea"/>
                <a:ea typeface="+mn-ea"/>
              </a:rPr>
              <a:t>_</a:t>
            </a:r>
            <a:r>
              <a:rPr lang="en-US" sz="3600" dirty="0">
                <a:latin typeface="+mn-ea"/>
                <a:ea typeface="+mn-ea"/>
              </a:rPr>
              <a:t>Public Announcement from Team in Minnesota</a:t>
            </a:r>
          </a:p>
        </p:txBody>
      </p:sp>
      <p:pic>
        <p:nvPicPr>
          <p:cNvPr id="3" name="Picture 5" descr="Visual representation of the progress the team has made over the last year.">
            <a:extLst>
              <a:ext uri="{FF2B5EF4-FFF2-40B4-BE49-F238E27FC236}">
                <a16:creationId xmlns:a16="http://schemas.microsoft.com/office/drawing/2014/main" id="{4C9874FA-8DFB-2D4E-8684-471C143C456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7616" y="2133600"/>
            <a:ext cx="11576769" cy="3387547"/>
          </a:xfrm>
          <a:prstGeom prst="rect">
            <a:avLst/>
          </a:prstGeom>
        </p:spPr>
      </p:pic>
    </p:spTree>
    <p:extLst>
      <p:ext uri="{BB962C8B-B14F-4D97-AF65-F5344CB8AC3E}">
        <p14:creationId xmlns:p14="http://schemas.microsoft.com/office/powerpoint/2010/main" val="9006665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0553" y="1371600"/>
            <a:ext cx="7150894" cy="478631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266255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1268" y="1371600"/>
            <a:ext cx="7129463" cy="47720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408200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9837" y="1371600"/>
            <a:ext cx="7172325" cy="47434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502037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5556" y="1371600"/>
            <a:ext cx="7100888" cy="477916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1214955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8737" y="25399"/>
            <a:ext cx="9534525" cy="6191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5766405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23119" y="304800"/>
            <a:ext cx="10945761" cy="1325563"/>
          </a:xfrm>
          <a:prstGeom prst="rect">
            <a:avLst/>
          </a:prstGeom>
        </p:spPr>
        <p:txBody>
          <a:bodyPr>
            <a:noAutofit/>
          </a:bodyPr>
          <a:lstStyle>
            <a:lvl1pPr algn="l" defTabSz="342900" rtl="0" eaLnBrk="1" latinLnBrk="0" hangingPunct="1">
              <a:spcBef>
                <a:spcPct val="0"/>
              </a:spcBef>
              <a:buNone/>
              <a:defRPr sz="2100" b="1" kern="1200">
                <a:solidFill>
                  <a:srgbClr val="0F3F59"/>
                </a:solidFill>
                <a:latin typeface="Open Sans bold"/>
                <a:ea typeface="+mj-ea"/>
                <a:cs typeface="Open Sans bold"/>
              </a:defRPr>
            </a:lvl1pPr>
          </a:lstStyle>
          <a:p>
            <a:r>
              <a:rPr lang="ko-KR" altLang="en-US" sz="3500" dirty="0">
                <a:latin typeface="+mn-ea"/>
                <a:ea typeface="+mn-ea"/>
                <a:cs typeface="Times New Roman" pitchFamily="18" charset="0"/>
              </a:rPr>
              <a:t>문화적 인식 실천</a:t>
            </a:r>
            <a:r>
              <a:rPr lang="en-US" altLang="ko-KR" sz="3500" dirty="0">
                <a:latin typeface="+mn-ea"/>
                <a:ea typeface="+mn-ea"/>
                <a:cs typeface="Times New Roman" pitchFamily="18" charset="0"/>
              </a:rPr>
              <a:t>_P</a:t>
            </a:r>
            <a:r>
              <a:rPr lang="en-CA" altLang="en-US" sz="3500" dirty="0" err="1">
                <a:latin typeface="+mn-ea"/>
                <a:ea typeface="+mn-ea"/>
                <a:cs typeface="Times New Roman" pitchFamily="18" charset="0"/>
              </a:rPr>
              <a:t>racticing</a:t>
            </a:r>
            <a:r>
              <a:rPr lang="en-CA" altLang="en-US" sz="3500" dirty="0">
                <a:latin typeface="+mn-ea"/>
                <a:ea typeface="+mn-ea"/>
                <a:cs typeface="Times New Roman" pitchFamily="18" charset="0"/>
              </a:rPr>
              <a:t> Cultural Awareness</a:t>
            </a:r>
            <a:endParaRPr lang="en-US" sz="3500" dirty="0">
              <a:latin typeface="+mn-ea"/>
              <a:ea typeface="+mn-ea"/>
            </a:endParaRPr>
          </a:p>
        </p:txBody>
      </p:sp>
      <p:sp>
        <p:nvSpPr>
          <p:cNvPr id="3" name="Content Placeholder 2"/>
          <p:cNvSpPr txBox="1">
            <a:spLocks/>
          </p:cNvSpPr>
          <p:nvPr/>
        </p:nvSpPr>
        <p:spPr>
          <a:xfrm>
            <a:off x="623119" y="1791251"/>
            <a:ext cx="7479162" cy="4417131"/>
          </a:xfrm>
          <a:prstGeom prst="rect">
            <a:avLst/>
          </a:prstGeom>
        </p:spPr>
        <p:txBody>
          <a:bodyPr>
            <a:normAutofit/>
          </a:bodyPr>
          <a:lstStyle>
            <a:lvl1pPr marL="257175" indent="-257175" algn="l" defTabSz="342900" rtl="0" eaLnBrk="1" latinLnBrk="0" hangingPunct="1">
              <a:spcBef>
                <a:spcPct val="20000"/>
              </a:spcBef>
              <a:buFont typeface="Arial"/>
              <a:buChar char="•"/>
              <a:defRPr sz="2100" kern="1200">
                <a:solidFill>
                  <a:schemeClr val="tx1"/>
                </a:solidFill>
                <a:latin typeface="Open Sans"/>
                <a:ea typeface="+mn-ea"/>
                <a:cs typeface="Open Sans"/>
              </a:defRPr>
            </a:lvl1pPr>
            <a:lvl2pPr marL="557213" indent="-214313" algn="l" defTabSz="342900" rtl="0" eaLnBrk="1" latinLnBrk="0" hangingPunct="1">
              <a:spcBef>
                <a:spcPct val="20000"/>
              </a:spcBef>
              <a:buFont typeface="Arial"/>
              <a:buChar char="–"/>
              <a:defRPr sz="2100" kern="1200">
                <a:solidFill>
                  <a:schemeClr val="tx1"/>
                </a:solidFill>
                <a:latin typeface="Open Sans"/>
                <a:ea typeface="+mn-ea"/>
                <a:cs typeface="Open Sans"/>
              </a:defRPr>
            </a:lvl2pPr>
            <a:lvl3pPr marL="857250" indent="-171450" algn="l" defTabSz="342900" rtl="0" eaLnBrk="1" latinLnBrk="0" hangingPunct="1">
              <a:spcBef>
                <a:spcPct val="20000"/>
              </a:spcBef>
              <a:buFont typeface="Arial"/>
              <a:buChar char="•"/>
              <a:defRPr sz="2100" kern="1200">
                <a:solidFill>
                  <a:schemeClr val="tx1"/>
                </a:solidFill>
                <a:latin typeface="Open Sans"/>
                <a:ea typeface="+mn-ea"/>
                <a:cs typeface="Open Sans"/>
              </a:defRPr>
            </a:lvl3pPr>
            <a:lvl4pPr marL="1200150" indent="-171450" algn="l" defTabSz="342900" rtl="0" eaLnBrk="1" latinLnBrk="0" hangingPunct="1">
              <a:spcBef>
                <a:spcPct val="20000"/>
              </a:spcBef>
              <a:buFont typeface="Arial"/>
              <a:buChar char="–"/>
              <a:defRPr sz="2100" kern="1200">
                <a:solidFill>
                  <a:schemeClr val="tx1"/>
                </a:solidFill>
                <a:latin typeface="Open Sans"/>
                <a:ea typeface="+mn-ea"/>
                <a:cs typeface="Open Sans"/>
              </a:defRPr>
            </a:lvl4pPr>
            <a:lvl5pPr marL="1543050" indent="-171450" algn="l" defTabSz="342900" rtl="0" eaLnBrk="1" latinLnBrk="0" hangingPunct="1">
              <a:spcBef>
                <a:spcPct val="20000"/>
              </a:spcBef>
              <a:buFont typeface="Arial"/>
              <a:buChar char="»"/>
              <a:defRPr sz="2100" kern="1200">
                <a:solidFill>
                  <a:schemeClr val="tx1"/>
                </a:solidFill>
                <a:latin typeface="Open Sans"/>
                <a:ea typeface="+mn-ea"/>
                <a:cs typeface="Open San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r>
              <a:rPr lang="ko-KR" altLang="en-US" sz="2000" dirty="0">
                <a:latin typeface="+mn-ea"/>
              </a:rPr>
              <a:t>자신의 문화적 가치 인식</a:t>
            </a:r>
            <a:endParaRPr lang="en-US" altLang="ko-KR" sz="2000" dirty="0">
              <a:latin typeface="+mn-ea"/>
            </a:endParaRPr>
          </a:p>
          <a:p>
            <a:pPr marL="0" indent="0">
              <a:buNone/>
            </a:pPr>
            <a:r>
              <a:rPr lang="en-US" altLang="ko-KR" sz="2000" dirty="0">
                <a:latin typeface="+mn-ea"/>
              </a:rPr>
              <a:t>   _</a:t>
            </a:r>
            <a:r>
              <a:rPr lang="en-US" sz="2000" dirty="0">
                <a:latin typeface="+mn-ea"/>
              </a:rPr>
              <a:t>Be Aware of Your Own Cultural Values</a:t>
            </a:r>
          </a:p>
          <a:p>
            <a:r>
              <a:rPr lang="ko-KR" altLang="en-US" sz="2000" dirty="0">
                <a:latin typeface="+mn-ea"/>
              </a:rPr>
              <a:t>문화적 차이 배우고 기리기</a:t>
            </a:r>
            <a:endParaRPr lang="en-US" altLang="ko-KR" sz="2000" dirty="0">
              <a:latin typeface="+mn-ea"/>
            </a:endParaRPr>
          </a:p>
          <a:p>
            <a:pPr marL="0" indent="0">
              <a:buNone/>
            </a:pPr>
            <a:r>
              <a:rPr lang="en-US" altLang="ko-KR" sz="2000" dirty="0">
                <a:latin typeface="+mn-ea"/>
              </a:rPr>
              <a:t>   _</a:t>
            </a:r>
            <a:r>
              <a:rPr lang="en-US" sz="2000" dirty="0">
                <a:latin typeface="+mn-ea"/>
              </a:rPr>
              <a:t>Learn and Celebrate Cultural Differences </a:t>
            </a:r>
          </a:p>
          <a:p>
            <a:r>
              <a:rPr lang="ko-KR" altLang="en-US" sz="2000" dirty="0">
                <a:latin typeface="+mn-ea"/>
              </a:rPr>
              <a:t>문화적 지식 쌓기</a:t>
            </a:r>
            <a:r>
              <a:rPr lang="en-US" altLang="ko-KR" sz="2000" dirty="0">
                <a:latin typeface="+mn-ea"/>
              </a:rPr>
              <a:t>_</a:t>
            </a:r>
            <a:r>
              <a:rPr lang="en-US" sz="2000" dirty="0">
                <a:latin typeface="+mn-ea"/>
              </a:rPr>
              <a:t>Build Your Cultural Knowledge</a:t>
            </a:r>
          </a:p>
          <a:p>
            <a:r>
              <a:rPr lang="ko-KR" altLang="en-US" sz="2000" dirty="0">
                <a:latin typeface="+mn-ea"/>
              </a:rPr>
              <a:t>모두가 환영하는 분위기 조성 도모</a:t>
            </a:r>
            <a:endParaRPr lang="en-US" altLang="ko-KR" sz="2000" dirty="0">
              <a:latin typeface="+mn-ea"/>
            </a:endParaRPr>
          </a:p>
          <a:p>
            <a:pPr marL="0" indent="0">
              <a:buNone/>
            </a:pPr>
            <a:r>
              <a:rPr lang="en-US" altLang="ko-KR" sz="2000" dirty="0">
                <a:latin typeface="+mn-ea"/>
              </a:rPr>
              <a:t>   _</a:t>
            </a:r>
            <a:r>
              <a:rPr lang="en-US" altLang="en-US" sz="2000" dirty="0">
                <a:latin typeface="+mn-ea"/>
              </a:rPr>
              <a:t>Help Create a Climate That is Welcoming for All</a:t>
            </a:r>
          </a:p>
          <a:p>
            <a:r>
              <a:rPr lang="ko-KR" altLang="en-US" sz="2000" dirty="0">
                <a:latin typeface="+mn-ea"/>
              </a:rPr>
              <a:t>직장에서</a:t>
            </a:r>
            <a:r>
              <a:rPr lang="en-US" altLang="en-US" sz="2000" dirty="0">
                <a:latin typeface="+mn-ea"/>
              </a:rPr>
              <a:t> </a:t>
            </a:r>
            <a:r>
              <a:rPr lang="ko-KR" altLang="en-US" sz="2000" dirty="0">
                <a:latin typeface="+mn-ea"/>
              </a:rPr>
              <a:t>발생할 수 있는 차이점 염두</a:t>
            </a:r>
            <a:endParaRPr lang="en-US" altLang="ko-KR" sz="2000" dirty="0">
              <a:latin typeface="+mn-ea"/>
            </a:endParaRPr>
          </a:p>
          <a:p>
            <a:pPr marL="0" indent="0">
              <a:buNone/>
            </a:pPr>
            <a:r>
              <a:rPr lang="en-US" altLang="ko-KR" sz="2000" dirty="0">
                <a:latin typeface="+mn-ea"/>
              </a:rPr>
              <a:t>    _</a:t>
            </a:r>
            <a:r>
              <a:rPr lang="en-US" altLang="en-US" sz="2000" dirty="0">
                <a:latin typeface="+mn-ea"/>
              </a:rPr>
              <a:t>Be Mindful of Possible Differences at Work</a:t>
            </a:r>
            <a:endParaRPr lang="en-CA" altLang="en-US" sz="2000" dirty="0">
              <a:latin typeface="+mn-ea"/>
            </a:endParaRPr>
          </a:p>
        </p:txBody>
      </p:sp>
      <p:pic>
        <p:nvPicPr>
          <p:cNvPr id="4" name="Content Placeholder 5">
            <a:extLst>
              <a:ext uri="{FF2B5EF4-FFF2-40B4-BE49-F238E27FC236}">
                <a16:creationId xmlns:a16="http://schemas.microsoft.com/office/drawing/2014/main" id="{F4812134-09A1-A646-AA8C-37BDF318A713}"/>
              </a:ext>
            </a:extLst>
          </p:cNvPr>
          <p:cNvPicPr>
            <a:picLocks noChangeAspect="1"/>
          </p:cNvPicPr>
          <p:nvPr/>
        </p:nvPicPr>
        <p:blipFill>
          <a:blip r:embed="rId2"/>
          <a:stretch>
            <a:fillRect/>
          </a:stretch>
        </p:blipFill>
        <p:spPr>
          <a:xfrm>
            <a:off x="8906932" y="1346199"/>
            <a:ext cx="3220409" cy="4829180"/>
          </a:xfrm>
          <a:prstGeom prst="rect">
            <a:avLst/>
          </a:prstGeom>
        </p:spPr>
      </p:pic>
    </p:spTree>
    <p:extLst>
      <p:ext uri="{BB962C8B-B14F-4D97-AF65-F5344CB8AC3E}">
        <p14:creationId xmlns:p14="http://schemas.microsoft.com/office/powerpoint/2010/main" val="204872239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a:xfrm>
            <a:off x="414338" y="331258"/>
            <a:ext cx="10515600" cy="1325563"/>
          </a:xfrm>
          <a:prstGeom prst="rect">
            <a:avLst/>
          </a:prstGeom>
        </p:spPr>
        <p:txBody>
          <a:bodyPr>
            <a:normAutofit/>
          </a:bodyPr>
          <a:lstStyle>
            <a:lvl1pPr algn="l" defTabSz="342900" rtl="0" eaLnBrk="1" latinLnBrk="0" hangingPunct="1">
              <a:spcBef>
                <a:spcPct val="0"/>
              </a:spcBef>
              <a:buNone/>
              <a:defRPr sz="2100" b="1" kern="1200">
                <a:solidFill>
                  <a:srgbClr val="0F3F59"/>
                </a:solidFill>
                <a:latin typeface="Open Sans bold"/>
                <a:ea typeface="+mj-ea"/>
                <a:cs typeface="Open Sans bold"/>
              </a:defRPr>
            </a:lvl1pPr>
          </a:lstStyle>
          <a:p>
            <a:r>
              <a:rPr lang="ko-KR" altLang="en-US" sz="4000" dirty="0">
                <a:latin typeface="+mn-ea"/>
                <a:ea typeface="+mn-ea"/>
              </a:rPr>
              <a:t>소모임 활동</a:t>
            </a:r>
            <a:r>
              <a:rPr lang="en-US" altLang="ko-KR" sz="4000" dirty="0">
                <a:latin typeface="+mn-ea"/>
                <a:ea typeface="+mn-ea"/>
              </a:rPr>
              <a:t>_</a:t>
            </a:r>
            <a:r>
              <a:rPr lang="en-US" sz="4000" dirty="0">
                <a:latin typeface="+mn-ea"/>
                <a:ea typeface="+mn-ea"/>
              </a:rPr>
              <a:t>Breakout Activity</a:t>
            </a:r>
          </a:p>
        </p:txBody>
      </p:sp>
      <p:sp>
        <p:nvSpPr>
          <p:cNvPr id="3" name="Content Placeholder 4"/>
          <p:cNvSpPr txBox="1">
            <a:spLocks/>
          </p:cNvSpPr>
          <p:nvPr/>
        </p:nvSpPr>
        <p:spPr>
          <a:xfrm>
            <a:off x="414338" y="1690688"/>
            <a:ext cx="11530012" cy="4638675"/>
          </a:xfrm>
          <a:prstGeom prst="rect">
            <a:avLst/>
          </a:prstGeom>
        </p:spPr>
        <p:txBody>
          <a:bodyPr>
            <a:normAutofit/>
          </a:bodyPr>
          <a:lstStyle>
            <a:lvl1pPr marL="257175" indent="-257175" algn="l" defTabSz="342900" rtl="0" eaLnBrk="1" latinLnBrk="0" hangingPunct="1">
              <a:spcBef>
                <a:spcPct val="20000"/>
              </a:spcBef>
              <a:buFont typeface="Arial"/>
              <a:buChar char="•"/>
              <a:defRPr sz="2100" kern="1200">
                <a:solidFill>
                  <a:schemeClr val="tx1"/>
                </a:solidFill>
                <a:latin typeface="Open Sans"/>
                <a:ea typeface="+mn-ea"/>
                <a:cs typeface="Open Sans"/>
              </a:defRPr>
            </a:lvl1pPr>
            <a:lvl2pPr marL="557213" indent="-214313" algn="l" defTabSz="342900" rtl="0" eaLnBrk="1" latinLnBrk="0" hangingPunct="1">
              <a:spcBef>
                <a:spcPct val="20000"/>
              </a:spcBef>
              <a:buFont typeface="Arial"/>
              <a:buChar char="–"/>
              <a:defRPr sz="2100" kern="1200">
                <a:solidFill>
                  <a:schemeClr val="tx1"/>
                </a:solidFill>
                <a:latin typeface="Open Sans"/>
                <a:ea typeface="+mn-ea"/>
                <a:cs typeface="Open Sans"/>
              </a:defRPr>
            </a:lvl2pPr>
            <a:lvl3pPr marL="857250" indent="-171450" algn="l" defTabSz="342900" rtl="0" eaLnBrk="1" latinLnBrk="0" hangingPunct="1">
              <a:spcBef>
                <a:spcPct val="20000"/>
              </a:spcBef>
              <a:buFont typeface="Arial"/>
              <a:buChar char="•"/>
              <a:defRPr sz="2100" kern="1200">
                <a:solidFill>
                  <a:schemeClr val="tx1"/>
                </a:solidFill>
                <a:latin typeface="Open Sans"/>
                <a:ea typeface="+mn-ea"/>
                <a:cs typeface="Open Sans"/>
              </a:defRPr>
            </a:lvl3pPr>
            <a:lvl4pPr marL="1200150" indent="-171450" algn="l" defTabSz="342900" rtl="0" eaLnBrk="1" latinLnBrk="0" hangingPunct="1">
              <a:spcBef>
                <a:spcPct val="20000"/>
              </a:spcBef>
              <a:buFont typeface="Arial"/>
              <a:buChar char="–"/>
              <a:defRPr sz="2100" kern="1200">
                <a:solidFill>
                  <a:schemeClr val="tx1"/>
                </a:solidFill>
                <a:latin typeface="Open Sans"/>
                <a:ea typeface="+mn-ea"/>
                <a:cs typeface="Open Sans"/>
              </a:defRPr>
            </a:lvl4pPr>
            <a:lvl5pPr marL="1543050" indent="-171450" algn="l" defTabSz="342900" rtl="0" eaLnBrk="1" latinLnBrk="0" hangingPunct="1">
              <a:spcBef>
                <a:spcPct val="20000"/>
              </a:spcBef>
              <a:buFont typeface="Arial"/>
              <a:buChar char="»"/>
              <a:defRPr sz="2100" kern="1200">
                <a:solidFill>
                  <a:schemeClr val="tx1"/>
                </a:solidFill>
                <a:latin typeface="Open Sans"/>
                <a:ea typeface="+mn-ea"/>
                <a:cs typeface="Open San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a:lnSpc>
                <a:spcPct val="120000"/>
              </a:lnSpc>
            </a:pPr>
            <a:r>
              <a:rPr lang="ko-KR" altLang="en-US" sz="2000" dirty="0">
                <a:latin typeface="+mn-ea"/>
              </a:rPr>
              <a:t>당신의 가족을 통해 전해 내려오는 이야기를 생각해보세요</a:t>
            </a:r>
            <a:r>
              <a:rPr lang="en-US" altLang="ko-KR" sz="2000" dirty="0">
                <a:latin typeface="+mn-ea"/>
              </a:rPr>
              <a:t>.</a:t>
            </a:r>
          </a:p>
          <a:p>
            <a:pPr marL="0" indent="0">
              <a:lnSpc>
                <a:spcPct val="120000"/>
              </a:lnSpc>
              <a:buNone/>
            </a:pPr>
            <a:r>
              <a:rPr lang="en-US" sz="2000" dirty="0">
                <a:latin typeface="+mn-ea"/>
              </a:rPr>
              <a:t>   _Think About a Story That Has Passed Down Through Your Family</a:t>
            </a:r>
          </a:p>
          <a:p>
            <a:pPr lvl="1">
              <a:lnSpc>
                <a:spcPct val="120000"/>
              </a:lnSpc>
              <a:buFont typeface="Courier New" panose="02070309020205020404" pitchFamily="49" charset="0"/>
              <a:buChar char="o"/>
            </a:pPr>
            <a:r>
              <a:rPr lang="en-US" sz="2000" dirty="0">
                <a:latin typeface="+mn-ea"/>
              </a:rPr>
              <a:t> </a:t>
            </a:r>
            <a:r>
              <a:rPr lang="ko-KR" altLang="en-US" sz="2000" dirty="0">
                <a:latin typeface="+mn-ea"/>
              </a:rPr>
              <a:t>이야기에서 어떠한 가치가 표현되었나요</a:t>
            </a:r>
            <a:r>
              <a:rPr lang="en-US" altLang="ko-KR" sz="2000" dirty="0">
                <a:latin typeface="+mn-ea"/>
              </a:rPr>
              <a:t>?_</a:t>
            </a:r>
            <a:r>
              <a:rPr lang="en-US" sz="2000" dirty="0">
                <a:latin typeface="+mn-ea"/>
              </a:rPr>
              <a:t>What Values Are Represented in the Story?</a:t>
            </a:r>
          </a:p>
          <a:p>
            <a:pPr marL="457200" lvl="1" indent="0">
              <a:lnSpc>
                <a:spcPct val="120000"/>
              </a:lnSpc>
              <a:buFont typeface="Arial"/>
              <a:buNone/>
            </a:pPr>
            <a:endParaRPr lang="en-US" sz="2000" dirty="0">
              <a:latin typeface="+mn-ea"/>
            </a:endParaRPr>
          </a:p>
          <a:p>
            <a:pPr>
              <a:lnSpc>
                <a:spcPct val="120000"/>
              </a:lnSpc>
            </a:pPr>
            <a:r>
              <a:rPr lang="ko-KR" altLang="en-US" sz="2000" dirty="0">
                <a:latin typeface="+mn-ea"/>
              </a:rPr>
              <a:t>가족들 이야기가 당신이 어떤 사람인지에 대해 어떤 영향을 미쳤나요</a:t>
            </a:r>
            <a:r>
              <a:rPr lang="en-US" altLang="ko-KR" sz="2000" dirty="0">
                <a:latin typeface="+mn-ea"/>
              </a:rPr>
              <a:t>?</a:t>
            </a:r>
          </a:p>
          <a:p>
            <a:pPr marL="0" indent="0">
              <a:lnSpc>
                <a:spcPct val="120000"/>
              </a:lnSpc>
              <a:buNone/>
            </a:pPr>
            <a:r>
              <a:rPr lang="en-US" sz="2000" dirty="0">
                <a:latin typeface="+mn-ea"/>
              </a:rPr>
              <a:t>    _How Has The Stories Your Family Tells Impacted Who You Are as a Person?</a:t>
            </a:r>
          </a:p>
          <a:p>
            <a:pPr>
              <a:lnSpc>
                <a:spcPct val="120000"/>
              </a:lnSpc>
            </a:pPr>
            <a:endParaRPr lang="en-US" sz="2000" dirty="0">
              <a:latin typeface="+mn-ea"/>
            </a:endParaRPr>
          </a:p>
          <a:p>
            <a:pPr>
              <a:lnSpc>
                <a:spcPct val="120000"/>
              </a:lnSpc>
            </a:pPr>
            <a:r>
              <a:rPr lang="ko-KR" altLang="en-US" sz="2000" dirty="0">
                <a:latin typeface="+mn-ea"/>
              </a:rPr>
              <a:t>예시 유인물을 검토하고 직장에서 할 수 있는 활동을 채팅에 기록하세요</a:t>
            </a:r>
            <a:r>
              <a:rPr lang="en-US" altLang="ko-KR" sz="2000" dirty="0">
                <a:latin typeface="+mn-ea"/>
              </a:rPr>
              <a:t>.</a:t>
            </a:r>
          </a:p>
          <a:p>
            <a:pPr marL="0" indent="0">
              <a:lnSpc>
                <a:spcPct val="120000"/>
              </a:lnSpc>
              <a:buNone/>
            </a:pPr>
            <a:r>
              <a:rPr lang="en-US" sz="2000" dirty="0">
                <a:latin typeface="+mn-ea"/>
              </a:rPr>
              <a:t>    _Review the Example Handout and Write Down in the Chat Two Activities</a:t>
            </a:r>
          </a:p>
          <a:p>
            <a:pPr marL="0" indent="0">
              <a:lnSpc>
                <a:spcPct val="120000"/>
              </a:lnSpc>
              <a:buNone/>
            </a:pPr>
            <a:r>
              <a:rPr lang="en-US" sz="2000" dirty="0">
                <a:latin typeface="+mn-ea"/>
              </a:rPr>
              <a:t>     That You Can Use at Work</a:t>
            </a:r>
          </a:p>
        </p:txBody>
      </p:sp>
    </p:spTree>
    <p:extLst>
      <p:ext uri="{BB962C8B-B14F-4D97-AF65-F5344CB8AC3E}">
        <p14:creationId xmlns:p14="http://schemas.microsoft.com/office/powerpoint/2010/main" val="264625629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8EB0287E-1374-FB4E-B6C0-5C93006CFCEE}"/>
              </a:ext>
            </a:extLst>
          </p:cNvPr>
          <p:cNvSpPr txBox="1">
            <a:spLocks/>
          </p:cNvSpPr>
          <p:nvPr/>
        </p:nvSpPr>
        <p:spPr>
          <a:xfrm>
            <a:off x="228600" y="122237"/>
            <a:ext cx="11734800" cy="1325563"/>
          </a:xfrm>
          <a:prstGeom prst="rect">
            <a:avLst/>
          </a:prstGeom>
        </p:spPr>
        <p:txBody>
          <a:bodyPr>
            <a:noAutofit/>
          </a:bodyPr>
          <a:lstStyle>
            <a:lvl1pPr algn="l" defTabSz="342900" rtl="0" eaLnBrk="1" latinLnBrk="0" hangingPunct="1">
              <a:spcBef>
                <a:spcPct val="0"/>
              </a:spcBef>
              <a:buNone/>
              <a:defRPr sz="2100" b="1" kern="1200">
                <a:solidFill>
                  <a:srgbClr val="0F3F59"/>
                </a:solidFill>
                <a:latin typeface="Open Sans bold"/>
                <a:ea typeface="+mj-ea"/>
                <a:cs typeface="Open Sans bold"/>
              </a:defRPr>
            </a:lvl1pPr>
          </a:lstStyle>
          <a:p>
            <a:r>
              <a:rPr lang="ko-KR" altLang="en-US" sz="3500" dirty="0">
                <a:latin typeface="+mn-ea"/>
                <a:ea typeface="+mn-ea"/>
              </a:rPr>
              <a:t>보편적 사람중심전략 구현</a:t>
            </a:r>
            <a:endParaRPr lang="en-US" altLang="ko-KR" sz="3500" dirty="0">
              <a:latin typeface="+mn-ea"/>
              <a:ea typeface="+mn-ea"/>
            </a:endParaRPr>
          </a:p>
          <a:p>
            <a:r>
              <a:rPr lang="en-US" sz="3500" dirty="0">
                <a:latin typeface="+mn-ea"/>
                <a:ea typeface="+mn-ea"/>
              </a:rPr>
              <a:t>_Implement </a:t>
            </a:r>
            <a:r>
              <a:rPr lang="en-US" sz="3500" i="1" dirty="0">
                <a:solidFill>
                  <a:srgbClr val="800000"/>
                </a:solidFill>
                <a:latin typeface="+mn-ea"/>
                <a:ea typeface="+mn-ea"/>
              </a:rPr>
              <a:t>Universal</a:t>
            </a:r>
            <a:r>
              <a:rPr lang="en-US" sz="3500" dirty="0">
                <a:latin typeface="+mn-ea"/>
                <a:ea typeface="+mn-ea"/>
              </a:rPr>
              <a:t> Person-Centered Strategies</a:t>
            </a:r>
          </a:p>
        </p:txBody>
      </p:sp>
      <p:sp>
        <p:nvSpPr>
          <p:cNvPr id="3" name="Content Placeholder 5">
            <a:extLst>
              <a:ext uri="{FF2B5EF4-FFF2-40B4-BE49-F238E27FC236}">
                <a16:creationId xmlns:a16="http://schemas.microsoft.com/office/drawing/2014/main" id="{27C0DFDE-8E3B-2044-863A-6D82BF046384}"/>
              </a:ext>
            </a:extLst>
          </p:cNvPr>
          <p:cNvSpPr txBox="1">
            <a:spLocks/>
          </p:cNvSpPr>
          <p:nvPr/>
        </p:nvSpPr>
        <p:spPr>
          <a:xfrm>
            <a:off x="338137" y="1707356"/>
            <a:ext cx="11515725" cy="3443288"/>
          </a:xfrm>
          <a:prstGeom prst="rect">
            <a:avLst/>
          </a:prstGeom>
        </p:spPr>
        <p:txBody>
          <a:bodyPr>
            <a:noAutofit/>
          </a:bodyPr>
          <a:lstStyle>
            <a:lvl1pPr marL="257175" indent="-257175" algn="l" defTabSz="342900" rtl="0" eaLnBrk="1" latinLnBrk="0" hangingPunct="1">
              <a:spcBef>
                <a:spcPct val="20000"/>
              </a:spcBef>
              <a:buFont typeface="Arial"/>
              <a:buChar char="•"/>
              <a:defRPr sz="2100" kern="1200">
                <a:solidFill>
                  <a:schemeClr val="tx1"/>
                </a:solidFill>
                <a:latin typeface="Open Sans"/>
                <a:ea typeface="+mn-ea"/>
                <a:cs typeface="Open Sans"/>
              </a:defRPr>
            </a:lvl1pPr>
            <a:lvl2pPr marL="557213" indent="-214313" algn="l" defTabSz="342900" rtl="0" eaLnBrk="1" latinLnBrk="0" hangingPunct="1">
              <a:spcBef>
                <a:spcPct val="20000"/>
              </a:spcBef>
              <a:buFont typeface="Arial"/>
              <a:buChar char="–"/>
              <a:defRPr sz="2100" kern="1200">
                <a:solidFill>
                  <a:schemeClr val="tx1"/>
                </a:solidFill>
                <a:latin typeface="Open Sans"/>
                <a:ea typeface="+mn-ea"/>
                <a:cs typeface="Open Sans"/>
              </a:defRPr>
            </a:lvl2pPr>
            <a:lvl3pPr marL="857250" indent="-171450" algn="l" defTabSz="342900" rtl="0" eaLnBrk="1" latinLnBrk="0" hangingPunct="1">
              <a:spcBef>
                <a:spcPct val="20000"/>
              </a:spcBef>
              <a:buFont typeface="Arial"/>
              <a:buChar char="•"/>
              <a:defRPr sz="2100" kern="1200">
                <a:solidFill>
                  <a:schemeClr val="tx1"/>
                </a:solidFill>
                <a:latin typeface="Open Sans"/>
                <a:ea typeface="+mn-ea"/>
                <a:cs typeface="Open Sans"/>
              </a:defRPr>
            </a:lvl3pPr>
            <a:lvl4pPr marL="1200150" indent="-171450" algn="l" defTabSz="342900" rtl="0" eaLnBrk="1" latinLnBrk="0" hangingPunct="1">
              <a:spcBef>
                <a:spcPct val="20000"/>
              </a:spcBef>
              <a:buFont typeface="Arial"/>
              <a:buChar char="–"/>
              <a:defRPr sz="2100" kern="1200">
                <a:solidFill>
                  <a:schemeClr val="tx1"/>
                </a:solidFill>
                <a:latin typeface="Open Sans"/>
                <a:ea typeface="+mn-ea"/>
                <a:cs typeface="Open Sans"/>
              </a:defRPr>
            </a:lvl4pPr>
            <a:lvl5pPr marL="1543050" indent="-171450" algn="l" defTabSz="342900" rtl="0" eaLnBrk="1" latinLnBrk="0" hangingPunct="1">
              <a:spcBef>
                <a:spcPct val="20000"/>
              </a:spcBef>
              <a:buFont typeface="Arial"/>
              <a:buChar char="»"/>
              <a:defRPr sz="2100" kern="1200">
                <a:solidFill>
                  <a:schemeClr val="tx1"/>
                </a:solidFill>
                <a:latin typeface="Open Sans"/>
                <a:ea typeface="+mn-ea"/>
                <a:cs typeface="Open San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buNone/>
            </a:pPr>
            <a:r>
              <a:rPr lang="en-US" altLang="ko-KR" sz="2000" dirty="0">
                <a:latin typeface="+mn-ea"/>
              </a:rPr>
              <a:t>1. </a:t>
            </a:r>
            <a:r>
              <a:rPr lang="ko-KR" altLang="en-US" sz="2000" dirty="0">
                <a:latin typeface="+mn-ea"/>
              </a:rPr>
              <a:t>서로에 대해 자세히 알기 위한 보편적 도구 사용</a:t>
            </a:r>
            <a:endParaRPr lang="en-US" altLang="ko-KR" sz="2000" dirty="0">
              <a:latin typeface="+mn-ea"/>
            </a:endParaRPr>
          </a:p>
          <a:p>
            <a:pPr marL="0" indent="0">
              <a:buFont typeface="Arial"/>
              <a:buNone/>
            </a:pPr>
            <a:r>
              <a:rPr lang="en-US" sz="2000" dirty="0">
                <a:latin typeface="+mn-ea"/>
              </a:rPr>
              <a:t>  _Use Universal tools to learn more about each other</a:t>
            </a:r>
          </a:p>
          <a:p>
            <a:pPr marL="0" indent="0">
              <a:buFont typeface="Arial"/>
              <a:buNone/>
            </a:pPr>
            <a:r>
              <a:rPr lang="en-US" altLang="ko-KR" sz="2000" dirty="0">
                <a:latin typeface="+mn-ea"/>
              </a:rPr>
              <a:t>2. </a:t>
            </a:r>
            <a:r>
              <a:rPr lang="ko-KR" altLang="en-US" sz="2000" dirty="0">
                <a:latin typeface="+mn-ea"/>
              </a:rPr>
              <a:t>공감하는 법 연습하고 문화적 차이 학습</a:t>
            </a:r>
            <a:endParaRPr lang="en-US" altLang="ko-KR" sz="2000" dirty="0">
              <a:latin typeface="+mn-ea"/>
            </a:endParaRPr>
          </a:p>
          <a:p>
            <a:pPr marL="0" indent="0">
              <a:buFont typeface="Arial"/>
              <a:buNone/>
            </a:pPr>
            <a:r>
              <a:rPr lang="en-US" sz="2000" dirty="0">
                <a:latin typeface="+mn-ea"/>
              </a:rPr>
              <a:t>  _Practice empathy and learn about cultural differences</a:t>
            </a:r>
          </a:p>
          <a:p>
            <a:pPr marL="0" indent="0">
              <a:buFont typeface="Arial"/>
              <a:buNone/>
            </a:pPr>
            <a:r>
              <a:rPr lang="en-US" sz="2000" b="1" dirty="0">
                <a:solidFill>
                  <a:srgbClr val="800000"/>
                </a:solidFill>
                <a:latin typeface="+mn-ea"/>
              </a:rPr>
              <a:t>3. </a:t>
            </a:r>
            <a:r>
              <a:rPr lang="ko-KR" altLang="en-US" sz="2000" b="1" dirty="0">
                <a:solidFill>
                  <a:srgbClr val="800000"/>
                </a:solidFill>
                <a:latin typeface="+mn-ea"/>
              </a:rPr>
              <a:t>다른 사람과 상호 작용하는 방법에 대한 자기인식 높이기</a:t>
            </a:r>
            <a:endParaRPr lang="en-US" altLang="ko-KR" sz="2000" b="1" dirty="0">
              <a:solidFill>
                <a:srgbClr val="800000"/>
              </a:solidFill>
              <a:latin typeface="+mn-ea"/>
            </a:endParaRPr>
          </a:p>
          <a:p>
            <a:pPr marL="0" indent="0">
              <a:buFont typeface="Arial"/>
              <a:buNone/>
            </a:pPr>
            <a:r>
              <a:rPr lang="en-US" sz="2000" b="1" dirty="0">
                <a:solidFill>
                  <a:srgbClr val="800000"/>
                </a:solidFill>
                <a:latin typeface="+mn-ea"/>
              </a:rPr>
              <a:t>  _Increase self-awareness of how we interact with others </a:t>
            </a:r>
          </a:p>
          <a:p>
            <a:pPr marL="0" indent="0">
              <a:buFont typeface="Arial"/>
              <a:buNone/>
            </a:pPr>
            <a:r>
              <a:rPr lang="en-US" sz="2000" dirty="0">
                <a:latin typeface="+mn-ea"/>
              </a:rPr>
              <a:t>4. </a:t>
            </a:r>
            <a:r>
              <a:rPr lang="ko-KR" altLang="en-US" sz="2000" dirty="0">
                <a:latin typeface="+mn-ea"/>
              </a:rPr>
              <a:t>사람중심 언어로 변화하기</a:t>
            </a:r>
            <a:endParaRPr lang="en-US" altLang="ko-KR" sz="2000" dirty="0">
              <a:latin typeface="+mn-ea"/>
            </a:endParaRPr>
          </a:p>
          <a:p>
            <a:pPr marL="0" indent="0">
              <a:buFont typeface="Arial"/>
              <a:buNone/>
            </a:pPr>
            <a:r>
              <a:rPr lang="en-US" sz="2000" dirty="0">
                <a:latin typeface="+mn-ea"/>
              </a:rPr>
              <a:t>  _Change our language to be more person-centered</a:t>
            </a:r>
          </a:p>
          <a:p>
            <a:pPr marL="0" indent="0">
              <a:buFont typeface="Arial"/>
              <a:buNone/>
            </a:pPr>
            <a:r>
              <a:rPr lang="en-US" sz="2000" dirty="0">
                <a:latin typeface="+mn-ea"/>
              </a:rPr>
              <a:t>5. </a:t>
            </a:r>
            <a:r>
              <a:rPr lang="ko-KR" altLang="en-US" sz="2000" dirty="0">
                <a:latin typeface="+mn-ea"/>
              </a:rPr>
              <a:t>진행 상황을 평가하고 반성하기</a:t>
            </a:r>
            <a:endParaRPr lang="en-US" altLang="ko-KR" sz="2000" dirty="0">
              <a:latin typeface="+mn-ea"/>
            </a:endParaRPr>
          </a:p>
          <a:p>
            <a:pPr marL="0" indent="0">
              <a:buFont typeface="Arial"/>
              <a:buNone/>
            </a:pPr>
            <a:r>
              <a:rPr lang="en-US" altLang="ko-KR" sz="2000" dirty="0">
                <a:latin typeface="+mn-ea"/>
              </a:rPr>
              <a:t>_</a:t>
            </a:r>
            <a:r>
              <a:rPr lang="en-US" sz="2000" dirty="0">
                <a:latin typeface="+mn-ea"/>
              </a:rPr>
              <a:t>Assess progress and reflect on our work</a:t>
            </a:r>
          </a:p>
        </p:txBody>
      </p:sp>
    </p:spTree>
    <p:extLst>
      <p:ext uri="{BB962C8B-B14F-4D97-AF65-F5344CB8AC3E}">
        <p14:creationId xmlns:p14="http://schemas.microsoft.com/office/powerpoint/2010/main" val="242947146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6781800" y="0"/>
            <a:ext cx="54102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ko-KR" altLang="en-US"/>
          </a:p>
        </p:txBody>
      </p:sp>
      <p:pic>
        <p:nvPicPr>
          <p:cNvPr id="2" name="Picture 5">
            <a:extLst>
              <a:ext uri="{FF2B5EF4-FFF2-40B4-BE49-F238E27FC236}">
                <a16:creationId xmlns:a16="http://schemas.microsoft.com/office/drawing/2014/main" id="{E9A4B6CD-29E0-8148-A276-F375CDCED19D}"/>
              </a:ext>
            </a:extLst>
          </p:cNvPr>
          <p:cNvPicPr>
            <a:picLocks noChangeAspect="1"/>
          </p:cNvPicPr>
          <p:nvPr/>
        </p:nvPicPr>
        <p:blipFill>
          <a:blip r:embed="rId2"/>
          <a:stretch>
            <a:fillRect/>
          </a:stretch>
        </p:blipFill>
        <p:spPr>
          <a:xfrm>
            <a:off x="6477001" y="0"/>
            <a:ext cx="5723466" cy="6858000"/>
          </a:xfrm>
          <a:prstGeom prst="rect">
            <a:avLst/>
          </a:prstGeom>
        </p:spPr>
      </p:pic>
      <p:sp>
        <p:nvSpPr>
          <p:cNvPr id="3" name="TextBox 2">
            <a:extLst>
              <a:ext uri="{FF2B5EF4-FFF2-40B4-BE49-F238E27FC236}">
                <a16:creationId xmlns:a16="http://schemas.microsoft.com/office/drawing/2014/main" id="{303C829C-64BD-6B44-96E3-E4C65998E1F9}"/>
              </a:ext>
            </a:extLst>
          </p:cNvPr>
          <p:cNvSpPr txBox="1"/>
          <p:nvPr/>
        </p:nvSpPr>
        <p:spPr>
          <a:xfrm>
            <a:off x="304800" y="1905506"/>
            <a:ext cx="5791200" cy="3046988"/>
          </a:xfrm>
          <a:prstGeom prst="rect">
            <a:avLst/>
          </a:prstGeom>
          <a:noFill/>
        </p:spPr>
        <p:txBody>
          <a:bodyPr wrap="square" rtlCol="0">
            <a:spAutoFit/>
          </a:bodyPr>
          <a:lstStyle/>
          <a:p>
            <a:r>
              <a:rPr lang="ko-KR" altLang="en-US" sz="3200" b="1" dirty="0">
                <a:solidFill>
                  <a:srgbClr val="002060"/>
                </a:solidFill>
                <a:latin typeface="+mn-ea"/>
              </a:rPr>
              <a:t>관계 구축을 위한 도구</a:t>
            </a:r>
            <a:endParaRPr lang="en-US" altLang="ko-KR" sz="3200" b="1" dirty="0">
              <a:solidFill>
                <a:srgbClr val="002060"/>
              </a:solidFill>
              <a:latin typeface="+mn-ea"/>
            </a:endParaRPr>
          </a:p>
          <a:p>
            <a:r>
              <a:rPr lang="en-US" altLang="ko-KR" sz="3200" b="1" dirty="0">
                <a:solidFill>
                  <a:srgbClr val="002060"/>
                </a:solidFill>
                <a:latin typeface="+mn-ea"/>
              </a:rPr>
              <a:t>_Tools for Relationship Building</a:t>
            </a:r>
          </a:p>
          <a:p>
            <a:r>
              <a:rPr lang="en-US" altLang="ko-KR" sz="3200" b="1" dirty="0">
                <a:latin typeface="+mn-ea"/>
              </a:rPr>
              <a:t>: </a:t>
            </a:r>
            <a:r>
              <a:rPr lang="ko-KR" altLang="en-US" sz="3200" b="1" dirty="0">
                <a:latin typeface="+mn-ea"/>
              </a:rPr>
              <a:t>인식 교육을 위한 전략</a:t>
            </a:r>
            <a:r>
              <a:rPr lang="en-US" altLang="ko-KR" sz="3200" b="1" dirty="0">
                <a:latin typeface="+mn-ea"/>
              </a:rPr>
              <a:t>_</a:t>
            </a:r>
            <a:r>
              <a:rPr lang="en-US" sz="3200" b="1" dirty="0">
                <a:latin typeface="+mn-ea"/>
              </a:rPr>
              <a:t>Strategies for Teaching Awareness</a:t>
            </a:r>
          </a:p>
        </p:txBody>
      </p:sp>
    </p:spTree>
    <p:extLst>
      <p:ext uri="{BB962C8B-B14F-4D97-AF65-F5344CB8AC3E}">
        <p14:creationId xmlns:p14="http://schemas.microsoft.com/office/powerpoint/2010/main" val="28245309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7"/>
          <p:cNvSpPr txBox="1">
            <a:spLocks/>
          </p:cNvSpPr>
          <p:nvPr/>
        </p:nvSpPr>
        <p:spPr>
          <a:xfrm>
            <a:off x="304800" y="95250"/>
            <a:ext cx="11506200" cy="1053422"/>
          </a:xfrm>
          <a:prstGeom prst="rect">
            <a:avLst/>
          </a:prstGeom>
        </p:spPr>
        <p:txBody>
          <a:bodyPr vert="horz" lIns="91440" tIns="45720" rIns="91440" bIns="45720" rtlCol="0" anchor="ctr">
            <a:noAutofit/>
          </a:bodyPr>
          <a:lstStyle>
            <a:lvl1pPr algn="l" defTabSz="342900" rtl="0" eaLnBrk="1" latinLnBrk="0" hangingPunct="1">
              <a:spcBef>
                <a:spcPct val="0"/>
              </a:spcBef>
              <a:buNone/>
              <a:defRPr sz="2100" b="1" kern="1200">
                <a:solidFill>
                  <a:srgbClr val="0F3F59"/>
                </a:solidFill>
                <a:latin typeface="Open Sans"/>
                <a:ea typeface="+mj-ea"/>
                <a:cs typeface="Open Sans"/>
              </a:defRPr>
            </a:lvl1pPr>
          </a:lstStyle>
          <a:p>
            <a:pPr algn="ctr"/>
            <a:r>
              <a:rPr lang="ko-KR" altLang="en-US" sz="3500" dirty="0">
                <a:solidFill>
                  <a:srgbClr val="000000"/>
                </a:solidFill>
                <a:latin typeface="+mn-ea"/>
              </a:rPr>
              <a:t>사람 중심 실천</a:t>
            </a:r>
            <a:endParaRPr lang="en-US" altLang="ko-KR" sz="3500" dirty="0">
              <a:solidFill>
                <a:srgbClr val="000000"/>
              </a:solidFill>
              <a:latin typeface="+mn-ea"/>
            </a:endParaRPr>
          </a:p>
          <a:p>
            <a:pPr algn="ctr"/>
            <a:r>
              <a:rPr lang="en-US" sz="3500" dirty="0">
                <a:solidFill>
                  <a:srgbClr val="000000"/>
                </a:solidFill>
                <a:latin typeface="+mn-ea"/>
                <a:ea typeface="+mn-ea"/>
              </a:rPr>
              <a:t>_Person-Centered Practices</a:t>
            </a:r>
          </a:p>
        </p:txBody>
      </p:sp>
      <p:pic>
        <p:nvPicPr>
          <p:cNvPr id="4" name="Graphic 4">
            <a:extLst>
              <a:ext uri="{FF2B5EF4-FFF2-40B4-BE49-F238E27FC236}">
                <a16:creationId xmlns:a16="http://schemas.microsoft.com/office/drawing/2014/main" id="{F33D2E1C-AD94-5648-91B5-18AE70AB01D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962400" y="1752600"/>
            <a:ext cx="4267200" cy="3982720"/>
          </a:xfrm>
          <a:prstGeom prst="rect">
            <a:avLst/>
          </a:prstGeom>
        </p:spPr>
      </p:pic>
    </p:spTree>
    <p:extLst>
      <p:ext uri="{BB962C8B-B14F-4D97-AF65-F5344CB8AC3E}">
        <p14:creationId xmlns:p14="http://schemas.microsoft.com/office/powerpoint/2010/main" val="163999694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6781800" y="0"/>
            <a:ext cx="54102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ko-KR" altLang="en-US"/>
          </a:p>
        </p:txBody>
      </p:sp>
      <p:pic>
        <p:nvPicPr>
          <p:cNvPr id="2" name="Picture 4">
            <a:extLst>
              <a:ext uri="{FF2B5EF4-FFF2-40B4-BE49-F238E27FC236}">
                <a16:creationId xmlns:a16="http://schemas.microsoft.com/office/drawing/2014/main" id="{23185EED-B9AC-3044-A7FC-7ACFAC312A36}"/>
              </a:ext>
            </a:extLst>
          </p:cNvPr>
          <p:cNvPicPr>
            <a:picLocks noChangeAspect="1"/>
          </p:cNvPicPr>
          <p:nvPr/>
        </p:nvPicPr>
        <p:blipFill>
          <a:blip r:embed="rId2"/>
          <a:stretch>
            <a:fillRect/>
          </a:stretch>
        </p:blipFill>
        <p:spPr>
          <a:xfrm>
            <a:off x="6837218" y="33867"/>
            <a:ext cx="5299364" cy="6858000"/>
          </a:xfrm>
          <a:prstGeom prst="rect">
            <a:avLst/>
          </a:prstGeom>
        </p:spPr>
      </p:pic>
      <p:sp>
        <p:nvSpPr>
          <p:cNvPr id="3" name="Rectangle 5">
            <a:extLst>
              <a:ext uri="{FF2B5EF4-FFF2-40B4-BE49-F238E27FC236}">
                <a16:creationId xmlns:a16="http://schemas.microsoft.com/office/drawing/2014/main" id="{EEAE01AE-B956-DE47-869A-8736E7B12659}"/>
              </a:ext>
            </a:extLst>
          </p:cNvPr>
          <p:cNvSpPr/>
          <p:nvPr/>
        </p:nvSpPr>
        <p:spPr>
          <a:xfrm>
            <a:off x="152400" y="2459504"/>
            <a:ext cx="7175115" cy="1938992"/>
          </a:xfrm>
          <a:prstGeom prst="rect">
            <a:avLst/>
          </a:prstGeom>
        </p:spPr>
        <p:txBody>
          <a:bodyPr wrap="square">
            <a:spAutoFit/>
          </a:bodyPr>
          <a:lstStyle/>
          <a:p>
            <a:r>
              <a:rPr lang="ko-KR" altLang="en-US" sz="3000" b="1" dirty="0">
                <a:solidFill>
                  <a:srgbClr val="A33224"/>
                </a:solidFill>
                <a:latin typeface="+mn-ea"/>
              </a:rPr>
              <a:t>갈등 해결을 위한 도구</a:t>
            </a:r>
            <a:endParaRPr lang="en-US" altLang="ko-KR" sz="3000" b="1" dirty="0">
              <a:solidFill>
                <a:srgbClr val="A33224"/>
              </a:solidFill>
              <a:latin typeface="+mn-ea"/>
            </a:endParaRPr>
          </a:p>
          <a:p>
            <a:r>
              <a:rPr lang="en-US" altLang="ko-KR" sz="3000" b="1" dirty="0">
                <a:solidFill>
                  <a:srgbClr val="A33224"/>
                </a:solidFill>
                <a:latin typeface="+mn-ea"/>
              </a:rPr>
              <a:t>_</a:t>
            </a:r>
            <a:r>
              <a:rPr lang="en-US" sz="3000" b="1" dirty="0">
                <a:solidFill>
                  <a:srgbClr val="A33224"/>
                </a:solidFill>
                <a:latin typeface="+mn-ea"/>
              </a:rPr>
              <a:t>Tools for Conflict Resolution:</a:t>
            </a:r>
          </a:p>
          <a:p>
            <a:r>
              <a:rPr lang="ko-KR" altLang="en-US" sz="3000" b="1" dirty="0">
                <a:latin typeface="+mn-ea"/>
              </a:rPr>
              <a:t>인식 교육을 위한 전략</a:t>
            </a:r>
            <a:endParaRPr lang="en-US" altLang="ko-KR" sz="3000" b="1" dirty="0">
              <a:latin typeface="+mn-ea"/>
            </a:endParaRPr>
          </a:p>
          <a:p>
            <a:r>
              <a:rPr lang="en-US" altLang="ko-KR" sz="3000" b="1" dirty="0">
                <a:latin typeface="+mn-ea"/>
              </a:rPr>
              <a:t>_</a:t>
            </a:r>
            <a:r>
              <a:rPr lang="en-US" sz="3000" b="1" dirty="0">
                <a:latin typeface="+mn-ea"/>
              </a:rPr>
              <a:t>Strategies for Teaching Awareness</a:t>
            </a:r>
          </a:p>
        </p:txBody>
      </p:sp>
    </p:spTree>
    <p:extLst>
      <p:ext uri="{BB962C8B-B14F-4D97-AF65-F5344CB8AC3E}">
        <p14:creationId xmlns:p14="http://schemas.microsoft.com/office/powerpoint/2010/main" val="250694825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7">
            <a:extLst>
              <a:ext uri="{FF2B5EF4-FFF2-40B4-BE49-F238E27FC236}">
                <a16:creationId xmlns:a16="http://schemas.microsoft.com/office/drawing/2014/main" id="{E6E4A40D-0644-4E4D-A166-39D0B527EB25}"/>
              </a:ext>
            </a:extLst>
          </p:cNvPr>
          <p:cNvPicPr>
            <a:picLocks noChangeAspect="1"/>
          </p:cNvPicPr>
          <p:nvPr/>
        </p:nvPicPr>
        <p:blipFill>
          <a:blip r:embed="rId2"/>
          <a:stretch>
            <a:fillRect/>
          </a:stretch>
        </p:blipFill>
        <p:spPr>
          <a:xfrm>
            <a:off x="6096000" y="1325563"/>
            <a:ext cx="6028265" cy="3490965"/>
          </a:xfrm>
          <a:prstGeom prst="rect">
            <a:avLst/>
          </a:prstGeom>
        </p:spPr>
      </p:pic>
      <p:sp>
        <p:nvSpPr>
          <p:cNvPr id="3" name="Title 1"/>
          <p:cNvSpPr txBox="1">
            <a:spLocks/>
          </p:cNvSpPr>
          <p:nvPr/>
        </p:nvSpPr>
        <p:spPr>
          <a:xfrm>
            <a:off x="254000" y="358827"/>
            <a:ext cx="10515600" cy="1325563"/>
          </a:xfrm>
          <a:prstGeom prst="rect">
            <a:avLst/>
          </a:prstGeom>
        </p:spPr>
        <p:txBody>
          <a:bodyPr>
            <a:normAutofit/>
          </a:bodyPr>
          <a:lstStyle>
            <a:lvl1pPr algn="l" defTabSz="342900" rtl="0" eaLnBrk="1" latinLnBrk="0" hangingPunct="1">
              <a:spcBef>
                <a:spcPct val="0"/>
              </a:spcBef>
              <a:buNone/>
              <a:defRPr sz="2100" b="1" kern="1200">
                <a:solidFill>
                  <a:srgbClr val="0F3F59"/>
                </a:solidFill>
                <a:latin typeface="Open Sans bold"/>
                <a:ea typeface="+mj-ea"/>
                <a:cs typeface="Open Sans bold"/>
              </a:defRPr>
            </a:lvl1pPr>
          </a:lstStyle>
          <a:p>
            <a:r>
              <a:rPr lang="ko-KR" altLang="en-US" sz="3500" dirty="0">
                <a:latin typeface="+mn-ea"/>
                <a:ea typeface="+mn-ea"/>
              </a:rPr>
              <a:t>사회적 </a:t>
            </a:r>
            <a:r>
              <a:rPr lang="ko-KR" altLang="en-US" sz="3500" dirty="0" err="1">
                <a:latin typeface="+mn-ea"/>
                <a:ea typeface="+mn-ea"/>
              </a:rPr>
              <a:t>매칭</a:t>
            </a:r>
            <a:r>
              <a:rPr lang="ko-KR" altLang="en-US" sz="3500" dirty="0">
                <a:latin typeface="+mn-ea"/>
                <a:ea typeface="+mn-ea"/>
              </a:rPr>
              <a:t> 평가</a:t>
            </a:r>
            <a:r>
              <a:rPr lang="en-US" altLang="ko-KR" sz="3500" dirty="0">
                <a:latin typeface="+mn-ea"/>
                <a:ea typeface="+mn-ea"/>
              </a:rPr>
              <a:t>_</a:t>
            </a:r>
            <a:r>
              <a:rPr lang="en-US" sz="3500" dirty="0">
                <a:latin typeface="+mn-ea"/>
                <a:ea typeface="+mn-ea"/>
              </a:rPr>
              <a:t>Assessing Social Matches</a:t>
            </a:r>
          </a:p>
        </p:txBody>
      </p:sp>
      <p:sp>
        <p:nvSpPr>
          <p:cNvPr id="4" name="Content Placeholder 2"/>
          <p:cNvSpPr txBox="1">
            <a:spLocks/>
          </p:cNvSpPr>
          <p:nvPr/>
        </p:nvSpPr>
        <p:spPr>
          <a:xfrm>
            <a:off x="152400" y="1325563"/>
            <a:ext cx="9262534" cy="4457701"/>
          </a:xfrm>
          <a:prstGeom prst="rect">
            <a:avLst/>
          </a:prstGeom>
        </p:spPr>
        <p:txBody>
          <a:bodyPr>
            <a:noAutofit/>
          </a:bodyPr>
          <a:lstStyle>
            <a:lvl1pPr marL="257175" indent="-257175" algn="l" defTabSz="342900" rtl="0" eaLnBrk="1" latinLnBrk="0" hangingPunct="1">
              <a:spcBef>
                <a:spcPct val="20000"/>
              </a:spcBef>
              <a:buFont typeface="Arial"/>
              <a:buChar char="•"/>
              <a:defRPr sz="2100" kern="1200">
                <a:solidFill>
                  <a:schemeClr val="tx1"/>
                </a:solidFill>
                <a:latin typeface="Open Sans"/>
                <a:ea typeface="+mn-ea"/>
                <a:cs typeface="Open Sans"/>
              </a:defRPr>
            </a:lvl1pPr>
            <a:lvl2pPr marL="557213" indent="-214313" algn="l" defTabSz="342900" rtl="0" eaLnBrk="1" latinLnBrk="0" hangingPunct="1">
              <a:spcBef>
                <a:spcPct val="20000"/>
              </a:spcBef>
              <a:buFont typeface="Arial"/>
              <a:buChar char="–"/>
              <a:defRPr sz="2100" kern="1200">
                <a:solidFill>
                  <a:schemeClr val="tx1"/>
                </a:solidFill>
                <a:latin typeface="Open Sans"/>
                <a:ea typeface="+mn-ea"/>
                <a:cs typeface="Open Sans"/>
              </a:defRPr>
            </a:lvl2pPr>
            <a:lvl3pPr marL="857250" indent="-171450" algn="l" defTabSz="342900" rtl="0" eaLnBrk="1" latinLnBrk="0" hangingPunct="1">
              <a:spcBef>
                <a:spcPct val="20000"/>
              </a:spcBef>
              <a:buFont typeface="Arial"/>
              <a:buChar char="•"/>
              <a:defRPr sz="2100" kern="1200">
                <a:solidFill>
                  <a:schemeClr val="tx1"/>
                </a:solidFill>
                <a:latin typeface="Open Sans"/>
                <a:ea typeface="+mn-ea"/>
                <a:cs typeface="Open Sans"/>
              </a:defRPr>
            </a:lvl3pPr>
            <a:lvl4pPr marL="1200150" indent="-171450" algn="l" defTabSz="342900" rtl="0" eaLnBrk="1" latinLnBrk="0" hangingPunct="1">
              <a:spcBef>
                <a:spcPct val="20000"/>
              </a:spcBef>
              <a:buFont typeface="Arial"/>
              <a:buChar char="–"/>
              <a:defRPr sz="2100" kern="1200">
                <a:solidFill>
                  <a:schemeClr val="tx1"/>
                </a:solidFill>
                <a:latin typeface="Open Sans"/>
                <a:ea typeface="+mn-ea"/>
                <a:cs typeface="Open Sans"/>
              </a:defRPr>
            </a:lvl4pPr>
            <a:lvl5pPr marL="1543050" indent="-171450" algn="l" defTabSz="342900" rtl="0" eaLnBrk="1" latinLnBrk="0" hangingPunct="1">
              <a:spcBef>
                <a:spcPct val="20000"/>
              </a:spcBef>
              <a:buFont typeface="Arial"/>
              <a:buChar char="»"/>
              <a:defRPr sz="2100" kern="1200">
                <a:solidFill>
                  <a:schemeClr val="tx1"/>
                </a:solidFill>
                <a:latin typeface="Open Sans"/>
                <a:ea typeface="+mn-ea"/>
                <a:cs typeface="Open San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buFont typeface="Arial"/>
              <a:buNone/>
            </a:pPr>
            <a:r>
              <a:rPr lang="ko-KR" altLang="en-US" sz="1800" b="1" dirty="0">
                <a:solidFill>
                  <a:srgbClr val="0070C0"/>
                </a:solidFill>
                <a:latin typeface="+mn-ea"/>
              </a:rPr>
              <a:t>목표</a:t>
            </a:r>
            <a:r>
              <a:rPr lang="en-US" altLang="ko-KR" sz="1800" b="1" dirty="0">
                <a:solidFill>
                  <a:srgbClr val="0070C0"/>
                </a:solidFill>
                <a:latin typeface="+mn-ea"/>
              </a:rPr>
              <a:t>_</a:t>
            </a:r>
            <a:r>
              <a:rPr lang="en-US" sz="1800" b="1" dirty="0">
                <a:solidFill>
                  <a:srgbClr val="0070C0"/>
                </a:solidFill>
                <a:latin typeface="+mn-ea"/>
              </a:rPr>
              <a:t>Goal: </a:t>
            </a:r>
            <a:r>
              <a:rPr lang="ko-KR" altLang="en-US" sz="1800" b="1" dirty="0">
                <a:solidFill>
                  <a:srgbClr val="0070C0"/>
                </a:solidFill>
                <a:latin typeface="+mn-ea"/>
              </a:rPr>
              <a:t>공존을 기반으로 하는 관계 구축</a:t>
            </a:r>
            <a:endParaRPr lang="en-US" altLang="ko-KR" sz="1800" b="1" dirty="0">
              <a:solidFill>
                <a:srgbClr val="0070C0"/>
              </a:solidFill>
              <a:latin typeface="+mn-ea"/>
            </a:endParaRPr>
          </a:p>
          <a:p>
            <a:pPr marL="0" indent="0">
              <a:buFont typeface="Arial"/>
              <a:buNone/>
            </a:pPr>
            <a:r>
              <a:rPr lang="en-US" sz="1800" b="1" dirty="0">
                <a:solidFill>
                  <a:srgbClr val="0070C0"/>
                </a:solidFill>
                <a:latin typeface="+mn-ea"/>
              </a:rPr>
              <a:t>_Build Relationships Based on Compatibility</a:t>
            </a:r>
            <a:endParaRPr lang="en-US" sz="1800" dirty="0">
              <a:solidFill>
                <a:srgbClr val="0070C0"/>
              </a:solidFill>
              <a:latin typeface="+mn-ea"/>
            </a:endParaRPr>
          </a:p>
          <a:p>
            <a:r>
              <a:rPr lang="ko-KR" altLang="en-US" sz="1800" dirty="0">
                <a:latin typeface="+mn-ea"/>
              </a:rPr>
              <a:t>사람들은 잘 어울리는 성격 유형을 가지고 있음</a:t>
            </a:r>
            <a:endParaRPr lang="en-US" altLang="ko-KR" sz="1800" dirty="0">
              <a:latin typeface="+mn-ea"/>
            </a:endParaRPr>
          </a:p>
          <a:p>
            <a:pPr marL="0" indent="0">
              <a:buFont typeface="Arial"/>
              <a:buNone/>
            </a:pPr>
            <a:r>
              <a:rPr lang="en-US" sz="1800" dirty="0">
                <a:latin typeface="+mn-ea"/>
              </a:rPr>
              <a:t>_People Have Personality Types That Are a Good Match</a:t>
            </a:r>
          </a:p>
          <a:p>
            <a:pPr lvl="1"/>
            <a:r>
              <a:rPr lang="ko-KR" altLang="en-US" sz="1800" dirty="0">
                <a:latin typeface="+mn-ea"/>
              </a:rPr>
              <a:t>활동 수준</a:t>
            </a:r>
            <a:r>
              <a:rPr lang="en-US" altLang="ko-KR" sz="1800" dirty="0">
                <a:latin typeface="+mn-ea"/>
              </a:rPr>
              <a:t>_</a:t>
            </a:r>
            <a:r>
              <a:rPr lang="en-US" sz="1800" dirty="0">
                <a:latin typeface="+mn-ea"/>
              </a:rPr>
              <a:t>Activity Levels</a:t>
            </a:r>
          </a:p>
          <a:p>
            <a:pPr lvl="1"/>
            <a:r>
              <a:rPr lang="ko-KR" altLang="en-US" sz="1800" dirty="0">
                <a:latin typeface="+mn-ea"/>
              </a:rPr>
              <a:t>산만함</a:t>
            </a:r>
            <a:r>
              <a:rPr lang="en-US" altLang="ko-KR" sz="1800" dirty="0">
                <a:latin typeface="+mn-ea"/>
              </a:rPr>
              <a:t>_</a:t>
            </a:r>
            <a:r>
              <a:rPr lang="en-US" sz="1800" dirty="0">
                <a:latin typeface="+mn-ea"/>
              </a:rPr>
              <a:t>Distractibility</a:t>
            </a:r>
          </a:p>
          <a:p>
            <a:pPr lvl="1"/>
            <a:r>
              <a:rPr lang="ko-KR" altLang="en-US" sz="1800" dirty="0">
                <a:latin typeface="+mn-ea"/>
              </a:rPr>
              <a:t>고집</a:t>
            </a:r>
            <a:r>
              <a:rPr lang="en-US" altLang="ko-KR" sz="1800" dirty="0">
                <a:latin typeface="+mn-ea"/>
              </a:rPr>
              <a:t>_</a:t>
            </a:r>
            <a:r>
              <a:rPr lang="en-US" sz="1800" dirty="0">
                <a:latin typeface="+mn-ea"/>
              </a:rPr>
              <a:t>Persistence</a:t>
            </a:r>
          </a:p>
          <a:p>
            <a:pPr lvl="1"/>
            <a:r>
              <a:rPr lang="ko-KR" altLang="en-US" sz="1800" dirty="0">
                <a:latin typeface="+mn-ea"/>
              </a:rPr>
              <a:t>강렬함</a:t>
            </a:r>
            <a:r>
              <a:rPr lang="en-US" altLang="ko-KR" sz="1800" dirty="0">
                <a:latin typeface="+mn-ea"/>
              </a:rPr>
              <a:t>_</a:t>
            </a:r>
            <a:r>
              <a:rPr lang="en-US" sz="1800" dirty="0">
                <a:latin typeface="+mn-ea"/>
              </a:rPr>
              <a:t>Intensity</a:t>
            </a:r>
          </a:p>
          <a:p>
            <a:pPr lvl="1"/>
            <a:r>
              <a:rPr lang="ko-KR" altLang="en-US" sz="1800" dirty="0">
                <a:latin typeface="+mn-ea"/>
              </a:rPr>
              <a:t>민감성</a:t>
            </a:r>
            <a:r>
              <a:rPr lang="en-US" altLang="ko-KR" sz="1800" dirty="0">
                <a:latin typeface="+mn-ea"/>
              </a:rPr>
              <a:t>_</a:t>
            </a:r>
            <a:r>
              <a:rPr lang="en-US" sz="1800" dirty="0">
                <a:latin typeface="+mn-ea"/>
              </a:rPr>
              <a:t>Sensitivity</a:t>
            </a:r>
          </a:p>
          <a:p>
            <a:pPr lvl="1"/>
            <a:r>
              <a:rPr lang="ko-KR" altLang="en-US" sz="1800" dirty="0">
                <a:latin typeface="+mn-ea"/>
              </a:rPr>
              <a:t>적응성</a:t>
            </a:r>
            <a:r>
              <a:rPr lang="en-US" altLang="ko-KR" sz="1800" dirty="0">
                <a:latin typeface="+mn-ea"/>
              </a:rPr>
              <a:t>_</a:t>
            </a:r>
            <a:r>
              <a:rPr lang="en-US" sz="1800" dirty="0">
                <a:latin typeface="+mn-ea"/>
              </a:rPr>
              <a:t>Adaptability</a:t>
            </a:r>
          </a:p>
          <a:p>
            <a:pPr lvl="1"/>
            <a:r>
              <a:rPr lang="ko-KR" altLang="en-US" sz="1800" dirty="0">
                <a:latin typeface="+mn-ea"/>
              </a:rPr>
              <a:t>분위기</a:t>
            </a:r>
            <a:r>
              <a:rPr lang="en-US" altLang="ko-KR" sz="1800" dirty="0">
                <a:latin typeface="+mn-ea"/>
              </a:rPr>
              <a:t>_</a:t>
            </a:r>
            <a:r>
              <a:rPr lang="en-US" sz="1800" dirty="0">
                <a:latin typeface="+mn-ea"/>
              </a:rPr>
              <a:t>Mood</a:t>
            </a:r>
          </a:p>
          <a:p>
            <a:r>
              <a:rPr lang="ko-KR" altLang="en-US" sz="1800" dirty="0">
                <a:latin typeface="+mn-ea"/>
              </a:rPr>
              <a:t>어떤 사람들은 비슷한 취미</a:t>
            </a:r>
            <a:r>
              <a:rPr lang="en-US" altLang="ko-KR" sz="1800" dirty="0">
                <a:latin typeface="+mn-ea"/>
              </a:rPr>
              <a:t>, </a:t>
            </a:r>
            <a:r>
              <a:rPr lang="ko-KR" altLang="en-US" sz="1800" dirty="0">
                <a:latin typeface="+mn-ea"/>
              </a:rPr>
              <a:t>활동</a:t>
            </a:r>
            <a:r>
              <a:rPr lang="en-US" altLang="ko-KR" sz="1800" dirty="0">
                <a:latin typeface="+mn-ea"/>
              </a:rPr>
              <a:t>, </a:t>
            </a:r>
            <a:r>
              <a:rPr lang="ko-KR" altLang="en-US" sz="1800" dirty="0">
                <a:latin typeface="+mn-ea"/>
              </a:rPr>
              <a:t>영화 등을 가지고 있음</a:t>
            </a:r>
            <a:r>
              <a:rPr lang="en-US" altLang="ko-KR" sz="1800" dirty="0">
                <a:latin typeface="+mn-ea"/>
              </a:rPr>
              <a:t>_</a:t>
            </a:r>
            <a:r>
              <a:rPr lang="en-US" sz="1800" dirty="0">
                <a:latin typeface="+mn-ea"/>
              </a:rPr>
              <a:t>Some People Have Similar Hobbies, Activities, Movies, etc.</a:t>
            </a:r>
          </a:p>
          <a:p>
            <a:r>
              <a:rPr lang="ko-KR" altLang="en-US" sz="1800" dirty="0">
                <a:latin typeface="+mn-ea"/>
              </a:rPr>
              <a:t>독특한 문화적 다양성에 대해 자세히 알아보세요</a:t>
            </a:r>
            <a:r>
              <a:rPr lang="en-US" altLang="ko-KR" sz="1800" dirty="0">
                <a:latin typeface="+mn-ea"/>
              </a:rPr>
              <a:t>.</a:t>
            </a:r>
          </a:p>
          <a:p>
            <a:pPr marL="0" indent="0">
              <a:buNone/>
            </a:pPr>
            <a:r>
              <a:rPr lang="en-US" altLang="ko-KR" sz="1800" dirty="0">
                <a:latin typeface="+mn-ea"/>
              </a:rPr>
              <a:t>   _</a:t>
            </a:r>
            <a:r>
              <a:rPr lang="en-US" sz="1800" dirty="0">
                <a:latin typeface="+mn-ea"/>
              </a:rPr>
              <a:t>Learn More About Unique Cultural Diversity)</a:t>
            </a:r>
          </a:p>
        </p:txBody>
      </p:sp>
    </p:spTree>
    <p:extLst>
      <p:ext uri="{BB962C8B-B14F-4D97-AF65-F5344CB8AC3E}">
        <p14:creationId xmlns:p14="http://schemas.microsoft.com/office/powerpoint/2010/main" val="260980033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23517" y="350837"/>
            <a:ext cx="11944965" cy="1325563"/>
          </a:xfrm>
          <a:prstGeom prst="rect">
            <a:avLst/>
          </a:prstGeom>
        </p:spPr>
        <p:txBody>
          <a:bodyPr/>
          <a:lstStyle>
            <a:lvl1pPr algn="l" defTabSz="342900" rtl="0" eaLnBrk="1" latinLnBrk="0" hangingPunct="1">
              <a:spcBef>
                <a:spcPct val="0"/>
              </a:spcBef>
              <a:buNone/>
              <a:defRPr sz="2100" b="1" kern="1200">
                <a:solidFill>
                  <a:srgbClr val="0F3F59"/>
                </a:solidFill>
                <a:latin typeface="Open Sans bold"/>
                <a:ea typeface="+mj-ea"/>
                <a:cs typeface="Open Sans bold"/>
              </a:defRPr>
            </a:lvl1pPr>
          </a:lstStyle>
          <a:p>
            <a:r>
              <a:rPr lang="ko-KR" altLang="en-US" sz="3500" dirty="0">
                <a:latin typeface="+mn-ea"/>
                <a:ea typeface="+mn-ea"/>
              </a:rPr>
              <a:t>사회적 </a:t>
            </a:r>
            <a:r>
              <a:rPr lang="ko-KR" altLang="en-US" sz="3500" dirty="0" err="1">
                <a:latin typeface="+mn-ea"/>
                <a:ea typeface="+mn-ea"/>
              </a:rPr>
              <a:t>매칭을</a:t>
            </a:r>
            <a:r>
              <a:rPr lang="ko-KR" altLang="en-US" sz="3500" dirty="0">
                <a:latin typeface="+mn-ea"/>
                <a:ea typeface="+mn-ea"/>
              </a:rPr>
              <a:t> 위한 생각</a:t>
            </a:r>
            <a:r>
              <a:rPr lang="en-US" altLang="ko-KR" sz="3500" dirty="0">
                <a:latin typeface="+mn-ea"/>
                <a:ea typeface="+mn-ea"/>
              </a:rPr>
              <a:t>_Idea for Social Matching</a:t>
            </a:r>
            <a:endParaRPr lang="en-US" sz="3500" dirty="0">
              <a:latin typeface="+mn-ea"/>
              <a:ea typeface="+mn-ea"/>
            </a:endParaRPr>
          </a:p>
        </p:txBody>
      </p:sp>
      <p:sp>
        <p:nvSpPr>
          <p:cNvPr id="3" name="Content Placeholder 2"/>
          <p:cNvSpPr txBox="1">
            <a:spLocks/>
          </p:cNvSpPr>
          <p:nvPr/>
        </p:nvSpPr>
        <p:spPr>
          <a:xfrm>
            <a:off x="470647" y="1417638"/>
            <a:ext cx="11537577" cy="4875585"/>
          </a:xfrm>
          <a:prstGeom prst="rect">
            <a:avLst/>
          </a:prstGeom>
        </p:spPr>
        <p:txBody>
          <a:bodyPr>
            <a:normAutofit/>
          </a:bodyPr>
          <a:lstStyle>
            <a:lvl1pPr marL="257175" indent="-257175" algn="l" defTabSz="342900" rtl="0" eaLnBrk="1" latinLnBrk="0" hangingPunct="1">
              <a:spcBef>
                <a:spcPct val="20000"/>
              </a:spcBef>
              <a:buFont typeface="Arial"/>
              <a:buChar char="•"/>
              <a:defRPr sz="2100" kern="1200">
                <a:solidFill>
                  <a:schemeClr val="tx1"/>
                </a:solidFill>
                <a:latin typeface="Open Sans"/>
                <a:ea typeface="+mn-ea"/>
                <a:cs typeface="Open Sans"/>
              </a:defRPr>
            </a:lvl1pPr>
            <a:lvl2pPr marL="557213" indent="-214313" algn="l" defTabSz="342900" rtl="0" eaLnBrk="1" latinLnBrk="0" hangingPunct="1">
              <a:spcBef>
                <a:spcPct val="20000"/>
              </a:spcBef>
              <a:buFont typeface="Arial"/>
              <a:buChar char="–"/>
              <a:defRPr sz="2100" kern="1200">
                <a:solidFill>
                  <a:schemeClr val="tx1"/>
                </a:solidFill>
                <a:latin typeface="Open Sans"/>
                <a:ea typeface="+mn-ea"/>
                <a:cs typeface="Open Sans"/>
              </a:defRPr>
            </a:lvl2pPr>
            <a:lvl3pPr marL="857250" indent="-171450" algn="l" defTabSz="342900" rtl="0" eaLnBrk="1" latinLnBrk="0" hangingPunct="1">
              <a:spcBef>
                <a:spcPct val="20000"/>
              </a:spcBef>
              <a:buFont typeface="Arial"/>
              <a:buChar char="•"/>
              <a:defRPr sz="2100" kern="1200">
                <a:solidFill>
                  <a:schemeClr val="tx1"/>
                </a:solidFill>
                <a:latin typeface="Open Sans"/>
                <a:ea typeface="+mn-ea"/>
                <a:cs typeface="Open Sans"/>
              </a:defRPr>
            </a:lvl3pPr>
            <a:lvl4pPr marL="1200150" indent="-171450" algn="l" defTabSz="342900" rtl="0" eaLnBrk="1" latinLnBrk="0" hangingPunct="1">
              <a:spcBef>
                <a:spcPct val="20000"/>
              </a:spcBef>
              <a:buFont typeface="Arial"/>
              <a:buChar char="–"/>
              <a:defRPr sz="2100" kern="1200">
                <a:solidFill>
                  <a:schemeClr val="tx1"/>
                </a:solidFill>
                <a:latin typeface="Open Sans"/>
                <a:ea typeface="+mn-ea"/>
                <a:cs typeface="Open Sans"/>
              </a:defRPr>
            </a:lvl4pPr>
            <a:lvl5pPr marL="1543050" indent="-171450" algn="l" defTabSz="342900" rtl="0" eaLnBrk="1" latinLnBrk="0" hangingPunct="1">
              <a:spcBef>
                <a:spcPct val="20000"/>
              </a:spcBef>
              <a:buFont typeface="Arial"/>
              <a:buChar char="»"/>
              <a:defRPr sz="2100" kern="1200">
                <a:solidFill>
                  <a:schemeClr val="tx1"/>
                </a:solidFill>
                <a:latin typeface="Open Sans"/>
                <a:ea typeface="+mn-ea"/>
                <a:cs typeface="Open San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a:lnSpc>
                <a:spcPct val="110000"/>
              </a:lnSpc>
            </a:pPr>
            <a:r>
              <a:rPr lang="ko-KR" altLang="en-US" sz="2000" dirty="0">
                <a:latin typeface="+mn-ea"/>
              </a:rPr>
              <a:t>지역사회에서 </a:t>
            </a:r>
            <a:r>
              <a:rPr lang="ko-KR" altLang="en-US" sz="2000" dirty="0">
                <a:solidFill>
                  <a:srgbClr val="0070C0"/>
                </a:solidFill>
                <a:latin typeface="+mn-ea"/>
              </a:rPr>
              <a:t>관계 구축</a:t>
            </a:r>
            <a:r>
              <a:rPr lang="en-US" altLang="ko-KR" sz="2000" dirty="0">
                <a:solidFill>
                  <a:srgbClr val="0070C0"/>
                </a:solidFill>
                <a:latin typeface="+mn-ea"/>
              </a:rPr>
              <a:t>_</a:t>
            </a:r>
            <a:r>
              <a:rPr lang="en-US" sz="2000" dirty="0">
                <a:solidFill>
                  <a:srgbClr val="0070C0"/>
                </a:solidFill>
                <a:latin typeface="+mn-ea"/>
              </a:rPr>
              <a:t>Building Relationships </a:t>
            </a:r>
            <a:r>
              <a:rPr lang="en-US" sz="2000" dirty="0">
                <a:latin typeface="+mn-ea"/>
              </a:rPr>
              <a:t>in the Community</a:t>
            </a:r>
          </a:p>
          <a:p>
            <a:pPr>
              <a:lnSpc>
                <a:spcPct val="110000"/>
              </a:lnSpc>
            </a:pPr>
            <a:r>
              <a:rPr lang="ko-KR" altLang="en-US" sz="2000" dirty="0">
                <a:latin typeface="+mn-ea"/>
              </a:rPr>
              <a:t>장애인 지원 인력 </a:t>
            </a:r>
            <a:r>
              <a:rPr lang="ko-KR" altLang="en-US" sz="2000" dirty="0">
                <a:solidFill>
                  <a:srgbClr val="0070C0"/>
                </a:solidFill>
                <a:latin typeface="+mn-ea"/>
              </a:rPr>
              <a:t>채용을 위한 </a:t>
            </a:r>
            <a:r>
              <a:rPr lang="ko-KR" altLang="en-US" sz="2000" dirty="0" err="1">
                <a:solidFill>
                  <a:srgbClr val="0070C0"/>
                </a:solidFill>
                <a:latin typeface="+mn-ea"/>
              </a:rPr>
              <a:t>매칭</a:t>
            </a:r>
            <a:r>
              <a:rPr lang="ko-KR" altLang="en-US" sz="2000" dirty="0">
                <a:solidFill>
                  <a:srgbClr val="0070C0"/>
                </a:solidFill>
                <a:latin typeface="+mn-ea"/>
              </a:rPr>
              <a:t> 과정</a:t>
            </a:r>
            <a:endParaRPr lang="en-US" altLang="ko-KR" sz="2000" dirty="0">
              <a:solidFill>
                <a:srgbClr val="0070C0"/>
              </a:solidFill>
              <a:latin typeface="+mn-ea"/>
            </a:endParaRPr>
          </a:p>
          <a:p>
            <a:pPr marL="0" indent="0">
              <a:lnSpc>
                <a:spcPct val="110000"/>
              </a:lnSpc>
              <a:buNone/>
            </a:pPr>
            <a:r>
              <a:rPr lang="en-US" sz="2000" dirty="0">
                <a:solidFill>
                  <a:srgbClr val="0070C0"/>
                </a:solidFill>
                <a:latin typeface="+mn-ea"/>
              </a:rPr>
              <a:t>    _Matching Process for Hiring Staff </a:t>
            </a:r>
            <a:r>
              <a:rPr lang="en-US" sz="2000" dirty="0">
                <a:latin typeface="+mn-ea"/>
              </a:rPr>
              <a:t>Supporting People With Disabilities</a:t>
            </a:r>
          </a:p>
          <a:p>
            <a:pPr>
              <a:lnSpc>
                <a:spcPct val="110000"/>
              </a:lnSpc>
            </a:pPr>
            <a:r>
              <a:rPr lang="ko-KR" altLang="en-US" sz="2000" dirty="0">
                <a:latin typeface="+mn-ea"/>
              </a:rPr>
              <a:t>사회적 </a:t>
            </a:r>
            <a:r>
              <a:rPr lang="ko-KR" altLang="en-US" sz="2000" dirty="0" err="1">
                <a:latin typeface="+mn-ea"/>
              </a:rPr>
              <a:t>매칭이</a:t>
            </a:r>
            <a:r>
              <a:rPr lang="ko-KR" altLang="en-US" sz="2000" dirty="0">
                <a:latin typeface="+mn-ea"/>
              </a:rPr>
              <a:t> </a:t>
            </a:r>
            <a:r>
              <a:rPr lang="ko-KR" altLang="en-US" sz="2000" dirty="0">
                <a:solidFill>
                  <a:srgbClr val="2585C9"/>
                </a:solidFill>
                <a:latin typeface="+mn-ea"/>
              </a:rPr>
              <a:t>다양성</a:t>
            </a:r>
            <a:r>
              <a:rPr lang="ko-KR" altLang="en-US" sz="2000" dirty="0">
                <a:latin typeface="+mn-ea"/>
              </a:rPr>
              <a:t>과 문화적 차이에 대한 </a:t>
            </a:r>
            <a:r>
              <a:rPr lang="ko-KR" altLang="en-US" sz="2000" dirty="0">
                <a:solidFill>
                  <a:srgbClr val="2585C9"/>
                </a:solidFill>
                <a:latin typeface="+mn-ea"/>
              </a:rPr>
              <a:t>인식을 구축</a:t>
            </a:r>
            <a:r>
              <a:rPr lang="ko-KR" altLang="en-US" sz="2000" dirty="0">
                <a:latin typeface="+mn-ea"/>
              </a:rPr>
              <a:t>하는데 어떠한 도움을 주는지 이해</a:t>
            </a:r>
            <a:endParaRPr lang="en-US" altLang="ko-KR" sz="2000" dirty="0">
              <a:latin typeface="+mn-ea"/>
            </a:endParaRPr>
          </a:p>
          <a:p>
            <a:pPr marL="0" indent="0">
              <a:lnSpc>
                <a:spcPct val="110000"/>
              </a:lnSpc>
              <a:buNone/>
            </a:pPr>
            <a:r>
              <a:rPr lang="en-US" sz="2000" dirty="0">
                <a:latin typeface="+mn-ea"/>
              </a:rPr>
              <a:t>   _Understanding How Our Social Matches Can </a:t>
            </a:r>
            <a:r>
              <a:rPr lang="en-US" sz="2000" dirty="0">
                <a:solidFill>
                  <a:srgbClr val="0070C0"/>
                </a:solidFill>
                <a:latin typeface="+mn-ea"/>
              </a:rPr>
              <a:t>Help Build Appreciation of Diversity</a:t>
            </a:r>
          </a:p>
          <a:p>
            <a:pPr marL="0" indent="0">
              <a:lnSpc>
                <a:spcPct val="110000"/>
              </a:lnSpc>
              <a:buNone/>
            </a:pPr>
            <a:r>
              <a:rPr lang="en-US" sz="2000" dirty="0">
                <a:solidFill>
                  <a:srgbClr val="0070C0"/>
                </a:solidFill>
                <a:latin typeface="+mn-ea"/>
              </a:rPr>
              <a:t>    </a:t>
            </a:r>
            <a:r>
              <a:rPr lang="en-US" sz="2000" dirty="0">
                <a:latin typeface="+mn-ea"/>
              </a:rPr>
              <a:t>and Cultural Differences</a:t>
            </a:r>
          </a:p>
          <a:p>
            <a:pPr>
              <a:lnSpc>
                <a:spcPct val="110000"/>
              </a:lnSpc>
            </a:pPr>
            <a:r>
              <a:rPr lang="ko-KR" altLang="en-US" sz="2000" dirty="0">
                <a:latin typeface="+mn-ea"/>
              </a:rPr>
              <a:t>개인의 욕구를 충족하도록 </a:t>
            </a:r>
            <a:r>
              <a:rPr lang="ko-KR" altLang="en-US" sz="2000" dirty="0">
                <a:solidFill>
                  <a:srgbClr val="0070C0"/>
                </a:solidFill>
                <a:latin typeface="+mn-ea"/>
              </a:rPr>
              <a:t>지원하는 방법</a:t>
            </a:r>
            <a:endParaRPr lang="en-US" altLang="ko-KR" sz="2000" dirty="0">
              <a:solidFill>
                <a:srgbClr val="0070C0"/>
              </a:solidFill>
              <a:latin typeface="+mn-ea"/>
            </a:endParaRPr>
          </a:p>
          <a:p>
            <a:pPr marL="0" indent="0">
              <a:lnSpc>
                <a:spcPct val="110000"/>
              </a:lnSpc>
              <a:buNone/>
            </a:pPr>
            <a:r>
              <a:rPr lang="en-US" sz="2000" dirty="0">
                <a:solidFill>
                  <a:srgbClr val="0070C0"/>
                </a:solidFill>
                <a:latin typeface="+mn-ea"/>
              </a:rPr>
              <a:t>    _Adjusting How We Support a Person </a:t>
            </a:r>
            <a:r>
              <a:rPr lang="en-US" sz="2000" dirty="0">
                <a:latin typeface="+mn-ea"/>
              </a:rPr>
              <a:t>to Meet Their Needs)</a:t>
            </a:r>
          </a:p>
        </p:txBody>
      </p:sp>
    </p:spTree>
    <p:extLst>
      <p:ext uri="{BB962C8B-B14F-4D97-AF65-F5344CB8AC3E}">
        <p14:creationId xmlns:p14="http://schemas.microsoft.com/office/powerpoint/2010/main" val="58118023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E5F4-5A10-A94C-9FA7-25A60F037777}"/>
              </a:ext>
            </a:extLst>
          </p:cNvPr>
          <p:cNvSpPr txBox="1">
            <a:spLocks/>
          </p:cNvSpPr>
          <p:nvPr/>
        </p:nvSpPr>
        <p:spPr>
          <a:xfrm>
            <a:off x="228600" y="50800"/>
            <a:ext cx="10515600" cy="1325563"/>
          </a:xfrm>
          <a:prstGeom prst="rect">
            <a:avLst/>
          </a:prstGeom>
        </p:spPr>
        <p:txBody>
          <a:bodyPr>
            <a:normAutofit fontScale="92500"/>
          </a:bodyPr>
          <a:lstStyle>
            <a:lvl1pPr algn="l" defTabSz="342900" rtl="0" eaLnBrk="1" latinLnBrk="0" hangingPunct="1">
              <a:spcBef>
                <a:spcPct val="0"/>
              </a:spcBef>
              <a:buNone/>
              <a:defRPr sz="2100" b="1" kern="1200">
                <a:solidFill>
                  <a:srgbClr val="0F3F59"/>
                </a:solidFill>
                <a:latin typeface="Open Sans bold"/>
                <a:ea typeface="+mj-ea"/>
                <a:cs typeface="Open Sans bold"/>
              </a:defRPr>
            </a:lvl1pPr>
          </a:lstStyle>
          <a:p>
            <a:r>
              <a:rPr lang="ko-KR" altLang="en-US" sz="3500" dirty="0">
                <a:latin typeface="+mn-ea"/>
                <a:ea typeface="+mn-ea"/>
              </a:rPr>
              <a:t>기질 도구와 </a:t>
            </a:r>
            <a:r>
              <a:rPr lang="ko-KR" altLang="en-US" sz="3500" dirty="0" err="1">
                <a:latin typeface="+mn-ea"/>
                <a:ea typeface="+mn-ea"/>
              </a:rPr>
              <a:t>매칭</a:t>
            </a:r>
            <a:r>
              <a:rPr lang="ko-KR" altLang="en-US" sz="3500" dirty="0">
                <a:latin typeface="+mn-ea"/>
                <a:ea typeface="+mn-ea"/>
              </a:rPr>
              <a:t> 평가</a:t>
            </a:r>
            <a:endParaRPr lang="en-US" altLang="ko-KR" sz="3500" dirty="0">
              <a:latin typeface="+mn-ea"/>
              <a:ea typeface="+mn-ea"/>
            </a:endParaRPr>
          </a:p>
          <a:p>
            <a:r>
              <a:rPr lang="en-US" altLang="ko-KR" sz="3500" dirty="0">
                <a:latin typeface="+mn-ea"/>
                <a:ea typeface="+mn-ea"/>
              </a:rPr>
              <a:t>_</a:t>
            </a:r>
            <a:r>
              <a:rPr lang="en-US" sz="3500" dirty="0">
                <a:latin typeface="+mn-ea"/>
                <a:ea typeface="+mn-ea"/>
              </a:rPr>
              <a:t>Temperament Tools and Matching Assessment</a:t>
            </a:r>
          </a:p>
        </p:txBody>
      </p:sp>
      <p:sp>
        <p:nvSpPr>
          <p:cNvPr id="3" name="Content Placeholder 2">
            <a:extLst>
              <a:ext uri="{FF2B5EF4-FFF2-40B4-BE49-F238E27FC236}">
                <a16:creationId xmlns:a16="http://schemas.microsoft.com/office/drawing/2014/main" id="{483622E4-A1F5-A946-8811-9349FB5CF093}"/>
              </a:ext>
            </a:extLst>
          </p:cNvPr>
          <p:cNvSpPr txBox="1">
            <a:spLocks/>
          </p:cNvSpPr>
          <p:nvPr/>
        </p:nvSpPr>
        <p:spPr>
          <a:xfrm>
            <a:off x="206894" y="1718616"/>
            <a:ext cx="9775305" cy="4230202"/>
          </a:xfrm>
          <a:prstGeom prst="rect">
            <a:avLst/>
          </a:prstGeom>
        </p:spPr>
        <p:txBody>
          <a:bodyPr/>
          <a:lstStyle>
            <a:lvl1pPr marL="257175" indent="-257175" algn="l" defTabSz="342900" rtl="0" eaLnBrk="1" latinLnBrk="0" hangingPunct="1">
              <a:spcBef>
                <a:spcPct val="20000"/>
              </a:spcBef>
              <a:buFont typeface="Arial"/>
              <a:buChar char="•"/>
              <a:defRPr sz="2100" kern="1200">
                <a:solidFill>
                  <a:schemeClr val="tx1"/>
                </a:solidFill>
                <a:latin typeface="Open Sans"/>
                <a:ea typeface="+mn-ea"/>
                <a:cs typeface="Open Sans"/>
              </a:defRPr>
            </a:lvl1pPr>
            <a:lvl2pPr marL="557213" indent="-214313" algn="l" defTabSz="342900" rtl="0" eaLnBrk="1" latinLnBrk="0" hangingPunct="1">
              <a:spcBef>
                <a:spcPct val="20000"/>
              </a:spcBef>
              <a:buFont typeface="Arial"/>
              <a:buChar char="–"/>
              <a:defRPr sz="2100" kern="1200">
                <a:solidFill>
                  <a:schemeClr val="tx1"/>
                </a:solidFill>
                <a:latin typeface="Open Sans"/>
                <a:ea typeface="+mn-ea"/>
                <a:cs typeface="Open Sans"/>
              </a:defRPr>
            </a:lvl2pPr>
            <a:lvl3pPr marL="857250" indent="-171450" algn="l" defTabSz="342900" rtl="0" eaLnBrk="1" latinLnBrk="0" hangingPunct="1">
              <a:spcBef>
                <a:spcPct val="20000"/>
              </a:spcBef>
              <a:buFont typeface="Arial"/>
              <a:buChar char="•"/>
              <a:defRPr sz="2100" kern="1200">
                <a:solidFill>
                  <a:schemeClr val="tx1"/>
                </a:solidFill>
                <a:latin typeface="Open Sans"/>
                <a:ea typeface="+mn-ea"/>
                <a:cs typeface="Open Sans"/>
              </a:defRPr>
            </a:lvl3pPr>
            <a:lvl4pPr marL="1200150" indent="-171450" algn="l" defTabSz="342900" rtl="0" eaLnBrk="1" latinLnBrk="0" hangingPunct="1">
              <a:spcBef>
                <a:spcPct val="20000"/>
              </a:spcBef>
              <a:buFont typeface="Arial"/>
              <a:buChar char="–"/>
              <a:defRPr sz="2100" kern="1200">
                <a:solidFill>
                  <a:schemeClr val="tx1"/>
                </a:solidFill>
                <a:latin typeface="Open Sans"/>
                <a:ea typeface="+mn-ea"/>
                <a:cs typeface="Open Sans"/>
              </a:defRPr>
            </a:lvl4pPr>
            <a:lvl5pPr marL="1543050" indent="-171450" algn="l" defTabSz="342900" rtl="0" eaLnBrk="1" latinLnBrk="0" hangingPunct="1">
              <a:spcBef>
                <a:spcPct val="20000"/>
              </a:spcBef>
              <a:buFont typeface="Arial"/>
              <a:buChar char="»"/>
              <a:defRPr sz="2100" kern="1200">
                <a:solidFill>
                  <a:schemeClr val="tx1"/>
                </a:solidFill>
                <a:latin typeface="Open Sans"/>
                <a:ea typeface="+mn-ea"/>
                <a:cs typeface="Open San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r>
              <a:rPr lang="ko-KR" altLang="en-US" sz="2000" dirty="0">
                <a:latin typeface="+mn-ea"/>
                <a:hlinkClick r:id="rId2"/>
              </a:rPr>
              <a:t>학습 커뮤니티 </a:t>
            </a:r>
            <a:r>
              <a:rPr lang="ko-KR" altLang="en-US" sz="2000" dirty="0" err="1">
                <a:latin typeface="+mn-ea"/>
                <a:hlinkClick r:id="rId2"/>
              </a:rPr>
              <a:t>매칭</a:t>
            </a:r>
            <a:r>
              <a:rPr lang="ko-KR" altLang="en-US" sz="2000" dirty="0">
                <a:latin typeface="+mn-ea"/>
                <a:hlinkClick r:id="rId2"/>
              </a:rPr>
              <a:t> 도구</a:t>
            </a:r>
            <a:r>
              <a:rPr lang="en-US" altLang="ko-KR" sz="2000" dirty="0">
                <a:latin typeface="+mn-ea"/>
                <a:hlinkClick r:id="rId2"/>
              </a:rPr>
              <a:t>_</a:t>
            </a:r>
            <a:r>
              <a:rPr lang="en-US" sz="2000" dirty="0">
                <a:latin typeface="+mn-ea"/>
                <a:hlinkClick r:id="rId2"/>
              </a:rPr>
              <a:t>The Learning Community Matching Tool</a:t>
            </a:r>
            <a:endParaRPr lang="en-US" sz="2000" dirty="0">
              <a:latin typeface="+mn-ea"/>
            </a:endParaRPr>
          </a:p>
          <a:p>
            <a:r>
              <a:rPr lang="ko-KR" altLang="en-US" sz="2000" dirty="0">
                <a:latin typeface="+mn-ea"/>
                <a:hlinkClick r:id="rId3"/>
              </a:rPr>
              <a:t>기질 도구</a:t>
            </a:r>
            <a:r>
              <a:rPr lang="en-US" altLang="ko-KR" sz="2000" dirty="0">
                <a:latin typeface="+mn-ea"/>
                <a:hlinkClick r:id="rId3"/>
              </a:rPr>
              <a:t>-</a:t>
            </a:r>
            <a:r>
              <a:rPr lang="ko-KR" altLang="en-US" sz="2000" dirty="0">
                <a:latin typeface="+mn-ea"/>
                <a:hlinkClick r:id="rId3"/>
              </a:rPr>
              <a:t>영아용</a:t>
            </a:r>
            <a:r>
              <a:rPr lang="en-US" altLang="ko-KR" sz="2000" dirty="0">
                <a:latin typeface="+mn-ea"/>
                <a:hlinkClick r:id="rId3"/>
              </a:rPr>
              <a:t>_</a:t>
            </a:r>
            <a:r>
              <a:rPr lang="en-US" sz="2000" dirty="0">
                <a:latin typeface="+mn-ea"/>
                <a:hlinkClick r:id="rId3"/>
              </a:rPr>
              <a:t>Temperament Tool – Toddlers</a:t>
            </a:r>
            <a:endParaRPr lang="en-US" sz="2000" dirty="0">
              <a:latin typeface="+mn-ea"/>
            </a:endParaRPr>
          </a:p>
          <a:p>
            <a:r>
              <a:rPr lang="ko-KR" altLang="en-US" sz="2000" dirty="0">
                <a:latin typeface="+mn-ea"/>
                <a:hlinkClick r:id="rId4"/>
              </a:rPr>
              <a:t>기질도구</a:t>
            </a:r>
            <a:r>
              <a:rPr lang="en-US" altLang="ko-KR" sz="2000" dirty="0">
                <a:latin typeface="+mn-ea"/>
                <a:hlinkClick r:id="rId4"/>
              </a:rPr>
              <a:t>-</a:t>
            </a:r>
            <a:r>
              <a:rPr lang="ko-KR" altLang="en-US" sz="2000" dirty="0">
                <a:latin typeface="+mn-ea"/>
                <a:hlinkClick r:id="rId4"/>
              </a:rPr>
              <a:t>유아용</a:t>
            </a:r>
            <a:r>
              <a:rPr lang="en-US" altLang="ko-KR" sz="2000" dirty="0">
                <a:latin typeface="+mn-ea"/>
                <a:hlinkClick r:id="rId4"/>
              </a:rPr>
              <a:t>_</a:t>
            </a:r>
            <a:r>
              <a:rPr lang="en-US" sz="2000" dirty="0">
                <a:latin typeface="+mn-ea"/>
                <a:hlinkClick r:id="rId4"/>
              </a:rPr>
              <a:t>Temperament Tool – Infants</a:t>
            </a:r>
            <a:endParaRPr lang="en-US" sz="2000" dirty="0">
              <a:latin typeface="+mn-ea"/>
            </a:endParaRPr>
          </a:p>
        </p:txBody>
      </p:sp>
      <p:pic>
        <p:nvPicPr>
          <p:cNvPr id="4" name="Content Placeholder 8" descr="Shape&#10;&#10;Description automatically generated">
            <a:extLst>
              <a:ext uri="{FF2B5EF4-FFF2-40B4-BE49-F238E27FC236}">
                <a16:creationId xmlns:a16="http://schemas.microsoft.com/office/drawing/2014/main" id="{1B7879F8-52F7-894D-B623-FEA7E0EC5AB7}"/>
              </a:ext>
            </a:extLst>
          </p:cNvPr>
          <p:cNvPicPr>
            <a:picLocks noChangeAspect="1"/>
          </p:cNvPicPr>
          <p:nvPr/>
        </p:nvPicPr>
        <p:blipFill>
          <a:blip r:embed="rId5"/>
          <a:stretch>
            <a:fillRect/>
          </a:stretch>
        </p:blipFill>
        <p:spPr>
          <a:xfrm>
            <a:off x="8235856" y="1616749"/>
            <a:ext cx="3919994" cy="4065899"/>
          </a:xfrm>
          <a:prstGeom prst="rect">
            <a:avLst/>
          </a:prstGeom>
        </p:spPr>
      </p:pic>
      <p:sp>
        <p:nvSpPr>
          <p:cNvPr id="5" name="TextBox 4">
            <a:extLst>
              <a:ext uri="{FF2B5EF4-FFF2-40B4-BE49-F238E27FC236}">
                <a16:creationId xmlns:a16="http://schemas.microsoft.com/office/drawing/2014/main" id="{F98738A7-5828-6D4A-B870-31EF1416397B}"/>
              </a:ext>
            </a:extLst>
          </p:cNvPr>
          <p:cNvSpPr txBox="1"/>
          <p:nvPr/>
        </p:nvSpPr>
        <p:spPr>
          <a:xfrm>
            <a:off x="8235856" y="5923035"/>
            <a:ext cx="3492687" cy="369332"/>
          </a:xfrm>
          <a:prstGeom prst="rect">
            <a:avLst/>
          </a:prstGeom>
          <a:noFill/>
        </p:spPr>
        <p:txBody>
          <a:bodyPr wrap="none" rtlCol="0">
            <a:spAutoFit/>
          </a:bodyPr>
          <a:lstStyle/>
          <a:p>
            <a:r>
              <a:rPr lang="en-US" dirty="0">
                <a:hlinkClick r:id="rId6"/>
              </a:rPr>
              <a:t>Helen Sanderson Associates, 2021</a:t>
            </a:r>
            <a:endParaRPr lang="en-US" dirty="0"/>
          </a:p>
        </p:txBody>
      </p:sp>
    </p:spTree>
    <p:extLst>
      <p:ext uri="{BB962C8B-B14F-4D97-AF65-F5344CB8AC3E}">
        <p14:creationId xmlns:p14="http://schemas.microsoft.com/office/powerpoint/2010/main" val="225096889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a:xfrm>
            <a:off x="457200" y="147919"/>
            <a:ext cx="10865223" cy="2312893"/>
          </a:xfrm>
          <a:prstGeom prst="rect">
            <a:avLst/>
          </a:prstGeom>
        </p:spPr>
        <p:txBody>
          <a:bodyPr>
            <a:normAutofit/>
          </a:bodyPr>
          <a:lstStyle>
            <a:lvl1pPr algn="l" defTabSz="342900" rtl="0" eaLnBrk="1" latinLnBrk="0" hangingPunct="1">
              <a:spcBef>
                <a:spcPct val="0"/>
              </a:spcBef>
              <a:buNone/>
              <a:defRPr sz="2100" b="1" kern="1200">
                <a:solidFill>
                  <a:srgbClr val="0F3F59"/>
                </a:solidFill>
                <a:latin typeface="Open Sans bold"/>
                <a:ea typeface="+mj-ea"/>
                <a:cs typeface="Open Sans bold"/>
              </a:defRPr>
            </a:lvl1pPr>
          </a:lstStyle>
          <a:p>
            <a:r>
              <a:rPr lang="ko-KR" altLang="en-US" sz="3500" dirty="0">
                <a:latin typeface="+mn-ea"/>
                <a:ea typeface="+mn-ea"/>
              </a:rPr>
              <a:t>사회적 </a:t>
            </a:r>
            <a:r>
              <a:rPr lang="ko-KR" altLang="en-US" sz="3500" dirty="0" err="1">
                <a:latin typeface="+mn-ea"/>
                <a:ea typeface="+mn-ea"/>
              </a:rPr>
              <a:t>매칭</a:t>
            </a:r>
            <a:r>
              <a:rPr lang="ko-KR" altLang="en-US" sz="3500" dirty="0">
                <a:latin typeface="+mn-ea"/>
                <a:ea typeface="+mn-ea"/>
              </a:rPr>
              <a:t> 평가의 온라인 예시</a:t>
            </a:r>
            <a:endParaRPr lang="en-US" altLang="ko-KR" sz="3500" dirty="0">
              <a:latin typeface="+mn-ea"/>
              <a:ea typeface="+mn-ea"/>
            </a:endParaRPr>
          </a:p>
          <a:p>
            <a:r>
              <a:rPr lang="en-US" sz="3200" dirty="0">
                <a:latin typeface="+mn-ea"/>
                <a:ea typeface="+mn-ea"/>
              </a:rPr>
              <a:t>_</a:t>
            </a:r>
            <a:r>
              <a:rPr lang="en-US" sz="2800" dirty="0">
                <a:latin typeface="+mn-ea"/>
                <a:ea typeface="+mn-ea"/>
              </a:rPr>
              <a:t>Online Examples of Assessment of Social Match Assessment</a:t>
            </a:r>
          </a:p>
        </p:txBody>
      </p:sp>
      <p:sp>
        <p:nvSpPr>
          <p:cNvPr id="3" name="Subtitle 4"/>
          <p:cNvSpPr txBox="1">
            <a:spLocks/>
          </p:cNvSpPr>
          <p:nvPr/>
        </p:nvSpPr>
        <p:spPr>
          <a:xfrm>
            <a:off x="457200" y="1828800"/>
            <a:ext cx="9977717" cy="3563470"/>
          </a:xfrm>
          <a:prstGeom prst="rect">
            <a:avLst/>
          </a:prstGeom>
        </p:spPr>
        <p:txBody>
          <a:bodyPr>
            <a:normAutofit/>
          </a:bodyPr>
          <a:lstStyle>
            <a:lvl1pPr marL="257175" indent="-257175" algn="l" defTabSz="342900" rtl="0" eaLnBrk="1" latinLnBrk="0" hangingPunct="1">
              <a:spcBef>
                <a:spcPct val="20000"/>
              </a:spcBef>
              <a:buFont typeface="Arial"/>
              <a:buChar char="•"/>
              <a:defRPr sz="2100" kern="1200">
                <a:solidFill>
                  <a:schemeClr val="tx1"/>
                </a:solidFill>
                <a:latin typeface="Open Sans"/>
                <a:ea typeface="+mn-ea"/>
                <a:cs typeface="Open Sans"/>
              </a:defRPr>
            </a:lvl1pPr>
            <a:lvl2pPr marL="557213" indent="-214313" algn="l" defTabSz="342900" rtl="0" eaLnBrk="1" latinLnBrk="0" hangingPunct="1">
              <a:spcBef>
                <a:spcPct val="20000"/>
              </a:spcBef>
              <a:buFont typeface="Arial"/>
              <a:buChar char="–"/>
              <a:defRPr sz="2100" kern="1200">
                <a:solidFill>
                  <a:schemeClr val="tx1"/>
                </a:solidFill>
                <a:latin typeface="Open Sans"/>
                <a:ea typeface="+mn-ea"/>
                <a:cs typeface="Open Sans"/>
              </a:defRPr>
            </a:lvl2pPr>
            <a:lvl3pPr marL="857250" indent="-171450" algn="l" defTabSz="342900" rtl="0" eaLnBrk="1" latinLnBrk="0" hangingPunct="1">
              <a:spcBef>
                <a:spcPct val="20000"/>
              </a:spcBef>
              <a:buFont typeface="Arial"/>
              <a:buChar char="•"/>
              <a:defRPr sz="2100" kern="1200">
                <a:solidFill>
                  <a:schemeClr val="tx1"/>
                </a:solidFill>
                <a:latin typeface="Open Sans"/>
                <a:ea typeface="+mn-ea"/>
                <a:cs typeface="Open Sans"/>
              </a:defRPr>
            </a:lvl3pPr>
            <a:lvl4pPr marL="1200150" indent="-171450" algn="l" defTabSz="342900" rtl="0" eaLnBrk="1" latinLnBrk="0" hangingPunct="1">
              <a:spcBef>
                <a:spcPct val="20000"/>
              </a:spcBef>
              <a:buFont typeface="Arial"/>
              <a:buChar char="–"/>
              <a:defRPr sz="2100" kern="1200">
                <a:solidFill>
                  <a:schemeClr val="tx1"/>
                </a:solidFill>
                <a:latin typeface="Open Sans"/>
                <a:ea typeface="+mn-ea"/>
                <a:cs typeface="Open Sans"/>
              </a:defRPr>
            </a:lvl4pPr>
            <a:lvl5pPr marL="1543050" indent="-171450" algn="l" defTabSz="342900" rtl="0" eaLnBrk="1" latinLnBrk="0" hangingPunct="1">
              <a:spcBef>
                <a:spcPct val="20000"/>
              </a:spcBef>
              <a:buFont typeface="Arial"/>
              <a:buChar char="»"/>
              <a:defRPr sz="2100" kern="1200">
                <a:solidFill>
                  <a:schemeClr val="tx1"/>
                </a:solidFill>
                <a:latin typeface="Open Sans"/>
                <a:ea typeface="+mn-ea"/>
                <a:cs typeface="Open San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r>
              <a:rPr lang="ko-KR" altLang="en-US" b="1" dirty="0"/>
              <a:t>영유아기 기질 도구</a:t>
            </a:r>
            <a:r>
              <a:rPr lang="en-US" altLang="ko-KR" b="1" dirty="0"/>
              <a:t>_</a:t>
            </a:r>
            <a:r>
              <a:rPr lang="en-US" b="1" dirty="0"/>
              <a:t>Infant and Toddler Temperament Tool</a:t>
            </a:r>
            <a:endParaRPr lang="en-US" dirty="0">
              <a:hlinkClick r:id="" action="ppaction://noaction"/>
            </a:endParaRPr>
          </a:p>
          <a:p>
            <a:r>
              <a:rPr lang="en-US" dirty="0">
                <a:hlinkClick r:id="" action="ppaction://noaction"/>
              </a:rPr>
              <a:t>https://www.ecmhc.org/documents/CECMHC_IT3_Booklet_Toddler.pdf</a:t>
            </a:r>
            <a:br>
              <a:rPr lang="en-US" dirty="0"/>
            </a:br>
            <a:endParaRPr lang="en-US" dirty="0"/>
          </a:p>
          <a:p>
            <a:r>
              <a:rPr lang="ko-KR" altLang="en-US" b="1" dirty="0"/>
              <a:t>지원 개발 관련 </a:t>
            </a:r>
            <a:r>
              <a:rPr lang="ko-KR" altLang="en-US" b="1" dirty="0" err="1"/>
              <a:t>매칭</a:t>
            </a:r>
            <a:r>
              <a:rPr lang="ko-KR" altLang="en-US" b="1" dirty="0"/>
              <a:t> 도구</a:t>
            </a:r>
            <a:r>
              <a:rPr lang="en-US" altLang="ko-KR" b="1" dirty="0"/>
              <a:t>_</a:t>
            </a:r>
            <a:r>
              <a:rPr lang="en-US" b="1" dirty="0"/>
              <a:t>Support Development Associates Matching Tool</a:t>
            </a:r>
          </a:p>
          <a:p>
            <a:r>
              <a:rPr lang="en-US" dirty="0">
                <a:hlinkClick r:id="rId2"/>
              </a:rPr>
              <a:t>http://sdaus.com/final/wp-content/uploads/Matching_Blank.pdf</a:t>
            </a:r>
            <a:br>
              <a:rPr lang="en-US" dirty="0"/>
            </a:br>
            <a:endParaRPr lang="en-US" dirty="0"/>
          </a:p>
        </p:txBody>
      </p:sp>
    </p:spTree>
    <p:extLst>
      <p:ext uri="{BB962C8B-B14F-4D97-AF65-F5344CB8AC3E}">
        <p14:creationId xmlns:p14="http://schemas.microsoft.com/office/powerpoint/2010/main" val="217274653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B23A0-BF89-C744-96A0-95F8F5F1AC7C}"/>
              </a:ext>
            </a:extLst>
          </p:cNvPr>
          <p:cNvSpPr txBox="1">
            <a:spLocks/>
          </p:cNvSpPr>
          <p:nvPr/>
        </p:nvSpPr>
        <p:spPr>
          <a:xfrm>
            <a:off x="457200" y="16933"/>
            <a:ext cx="10515600" cy="1325563"/>
          </a:xfrm>
          <a:prstGeom prst="rect">
            <a:avLst/>
          </a:prstGeom>
        </p:spPr>
        <p:txBody>
          <a:bodyPr>
            <a:normAutofit/>
          </a:bodyPr>
          <a:lstStyle>
            <a:lvl1pPr algn="l" defTabSz="342900" rtl="0" eaLnBrk="1" latinLnBrk="0" hangingPunct="1">
              <a:spcBef>
                <a:spcPct val="0"/>
              </a:spcBef>
              <a:buNone/>
              <a:defRPr sz="2100" b="1" kern="1200">
                <a:solidFill>
                  <a:srgbClr val="0F3F59"/>
                </a:solidFill>
                <a:latin typeface="Open Sans bold"/>
                <a:ea typeface="+mj-ea"/>
                <a:cs typeface="Open Sans bold"/>
              </a:defRPr>
            </a:lvl1pPr>
          </a:lstStyle>
          <a:p>
            <a:r>
              <a:rPr lang="ko-KR" altLang="en-US" sz="3500" dirty="0">
                <a:latin typeface="+mn-ea"/>
                <a:ea typeface="+mn-ea"/>
              </a:rPr>
              <a:t>사람중심교육 전략</a:t>
            </a:r>
            <a:endParaRPr lang="en-US" altLang="ko-KR" sz="3500" dirty="0">
              <a:latin typeface="+mn-ea"/>
              <a:ea typeface="+mn-ea"/>
            </a:endParaRPr>
          </a:p>
          <a:p>
            <a:r>
              <a:rPr lang="en-US" altLang="ko-KR" sz="3500" dirty="0">
                <a:latin typeface="+mn-ea"/>
                <a:ea typeface="+mn-ea"/>
              </a:rPr>
              <a:t>_</a:t>
            </a:r>
            <a:r>
              <a:rPr lang="en-US" sz="3500" dirty="0">
                <a:latin typeface="+mn-ea"/>
                <a:ea typeface="+mn-ea"/>
              </a:rPr>
              <a:t>Strategies for Teaching Person-Centeredness</a:t>
            </a:r>
          </a:p>
        </p:txBody>
      </p:sp>
      <p:sp>
        <p:nvSpPr>
          <p:cNvPr id="3" name="Content Placeholder 2">
            <a:extLst>
              <a:ext uri="{FF2B5EF4-FFF2-40B4-BE49-F238E27FC236}">
                <a16:creationId xmlns:a16="http://schemas.microsoft.com/office/drawing/2014/main" id="{66B9CE9B-4D85-3B4E-8363-4F4A7CC4B85C}"/>
              </a:ext>
            </a:extLst>
          </p:cNvPr>
          <p:cNvSpPr txBox="1">
            <a:spLocks/>
          </p:cNvSpPr>
          <p:nvPr/>
        </p:nvSpPr>
        <p:spPr>
          <a:xfrm>
            <a:off x="152400" y="1668664"/>
            <a:ext cx="7762310" cy="3998120"/>
          </a:xfrm>
          <a:prstGeom prst="rect">
            <a:avLst/>
          </a:prstGeom>
        </p:spPr>
        <p:txBody>
          <a:bodyPr>
            <a:noAutofit/>
          </a:bodyPr>
          <a:lstStyle>
            <a:lvl1pPr marL="257175" indent="-257175" algn="l" defTabSz="342900" rtl="0" eaLnBrk="1" latinLnBrk="0" hangingPunct="1">
              <a:spcBef>
                <a:spcPct val="20000"/>
              </a:spcBef>
              <a:buFont typeface="Arial"/>
              <a:buChar char="•"/>
              <a:defRPr sz="2100" kern="1200">
                <a:solidFill>
                  <a:schemeClr val="tx1"/>
                </a:solidFill>
                <a:latin typeface="Open Sans"/>
                <a:ea typeface="+mn-ea"/>
                <a:cs typeface="Open Sans"/>
              </a:defRPr>
            </a:lvl1pPr>
            <a:lvl2pPr marL="557213" indent="-214313" algn="l" defTabSz="342900" rtl="0" eaLnBrk="1" latinLnBrk="0" hangingPunct="1">
              <a:spcBef>
                <a:spcPct val="20000"/>
              </a:spcBef>
              <a:buFont typeface="Arial"/>
              <a:buChar char="–"/>
              <a:defRPr sz="2100" kern="1200">
                <a:solidFill>
                  <a:schemeClr val="tx1"/>
                </a:solidFill>
                <a:latin typeface="Open Sans"/>
                <a:ea typeface="+mn-ea"/>
                <a:cs typeface="Open Sans"/>
              </a:defRPr>
            </a:lvl2pPr>
            <a:lvl3pPr marL="857250" indent="-171450" algn="l" defTabSz="342900" rtl="0" eaLnBrk="1" latinLnBrk="0" hangingPunct="1">
              <a:spcBef>
                <a:spcPct val="20000"/>
              </a:spcBef>
              <a:buFont typeface="Arial"/>
              <a:buChar char="•"/>
              <a:defRPr sz="2100" kern="1200">
                <a:solidFill>
                  <a:schemeClr val="tx1"/>
                </a:solidFill>
                <a:latin typeface="Open Sans"/>
                <a:ea typeface="+mn-ea"/>
                <a:cs typeface="Open Sans"/>
              </a:defRPr>
            </a:lvl3pPr>
            <a:lvl4pPr marL="1200150" indent="-171450" algn="l" defTabSz="342900" rtl="0" eaLnBrk="1" latinLnBrk="0" hangingPunct="1">
              <a:spcBef>
                <a:spcPct val="20000"/>
              </a:spcBef>
              <a:buFont typeface="Arial"/>
              <a:buChar char="–"/>
              <a:defRPr sz="2100" kern="1200">
                <a:solidFill>
                  <a:schemeClr val="tx1"/>
                </a:solidFill>
                <a:latin typeface="Open Sans"/>
                <a:ea typeface="+mn-ea"/>
                <a:cs typeface="Open Sans"/>
              </a:defRPr>
            </a:lvl4pPr>
            <a:lvl5pPr marL="1543050" indent="-171450" algn="l" defTabSz="342900" rtl="0" eaLnBrk="1" latinLnBrk="0" hangingPunct="1">
              <a:spcBef>
                <a:spcPct val="20000"/>
              </a:spcBef>
              <a:buFont typeface="Arial"/>
              <a:buChar char="»"/>
              <a:defRPr sz="2100" kern="1200">
                <a:solidFill>
                  <a:schemeClr val="tx1"/>
                </a:solidFill>
                <a:latin typeface="Open Sans"/>
                <a:ea typeface="+mn-ea"/>
                <a:cs typeface="Open San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a:lnSpc>
                <a:spcPct val="120000"/>
              </a:lnSpc>
            </a:pPr>
            <a:r>
              <a:rPr lang="ko-KR" altLang="en-US" sz="2000" dirty="0" err="1">
                <a:latin typeface="+mn-ea"/>
              </a:rPr>
              <a:t>코칭</a:t>
            </a:r>
            <a:r>
              <a:rPr lang="ko-KR" altLang="en-US" sz="2000" dirty="0">
                <a:latin typeface="+mn-ea"/>
              </a:rPr>
              <a:t> 방법을 사용하여 모든 사람에게 소개하는 도구 소개</a:t>
            </a:r>
            <a:endParaRPr lang="en-US" altLang="ko-KR" sz="2000" dirty="0">
              <a:latin typeface="+mn-ea"/>
            </a:endParaRPr>
          </a:p>
          <a:p>
            <a:pPr marL="0" indent="0">
              <a:lnSpc>
                <a:spcPct val="120000"/>
              </a:lnSpc>
              <a:buNone/>
            </a:pPr>
            <a:r>
              <a:rPr lang="en-US" altLang="ko-KR" sz="2000" dirty="0">
                <a:latin typeface="+mn-ea"/>
              </a:rPr>
              <a:t>   _</a:t>
            </a:r>
            <a:r>
              <a:rPr lang="en-US" sz="2000" dirty="0">
                <a:latin typeface="+mn-ea"/>
              </a:rPr>
              <a:t>Introduce tools to everyone using coaching </a:t>
            </a:r>
          </a:p>
          <a:p>
            <a:pPr marL="0" indent="0">
              <a:lnSpc>
                <a:spcPct val="120000"/>
              </a:lnSpc>
              <a:buNone/>
            </a:pPr>
            <a:r>
              <a:rPr lang="en-US" sz="2000" dirty="0">
                <a:latin typeface="+mn-ea"/>
              </a:rPr>
              <a:t>    methods</a:t>
            </a:r>
          </a:p>
          <a:p>
            <a:pPr>
              <a:lnSpc>
                <a:spcPct val="120000"/>
              </a:lnSpc>
            </a:pPr>
            <a:r>
              <a:rPr lang="ko-KR" altLang="en-US" sz="2000" dirty="0">
                <a:latin typeface="+mn-ea"/>
              </a:rPr>
              <a:t>신입직원 교육 통합</a:t>
            </a:r>
            <a:endParaRPr lang="en-US" altLang="ko-KR" sz="2000" dirty="0">
              <a:latin typeface="+mn-ea"/>
            </a:endParaRPr>
          </a:p>
          <a:p>
            <a:pPr marL="0" indent="0">
              <a:lnSpc>
                <a:spcPct val="120000"/>
              </a:lnSpc>
              <a:buNone/>
            </a:pPr>
            <a:r>
              <a:rPr lang="en-US" altLang="ko-KR" sz="2000" dirty="0">
                <a:latin typeface="+mn-ea"/>
              </a:rPr>
              <a:t>   _</a:t>
            </a:r>
            <a:r>
              <a:rPr lang="en-US" sz="2000" dirty="0">
                <a:latin typeface="+mn-ea"/>
              </a:rPr>
              <a:t>Integrate into new staff onboarding</a:t>
            </a:r>
          </a:p>
          <a:p>
            <a:pPr>
              <a:lnSpc>
                <a:spcPct val="120000"/>
              </a:lnSpc>
            </a:pPr>
            <a:r>
              <a:rPr lang="ko-KR" altLang="en-US" sz="2000" dirty="0">
                <a:latin typeface="+mn-ea"/>
              </a:rPr>
              <a:t>직원 회의 구축</a:t>
            </a:r>
            <a:r>
              <a:rPr lang="en-US" altLang="ko-KR" sz="2000" dirty="0">
                <a:latin typeface="+mn-ea"/>
              </a:rPr>
              <a:t>_</a:t>
            </a:r>
            <a:r>
              <a:rPr lang="en-US" sz="2000" dirty="0">
                <a:latin typeface="+mn-ea"/>
              </a:rPr>
              <a:t>Build into staff meetings</a:t>
            </a:r>
          </a:p>
          <a:p>
            <a:pPr>
              <a:lnSpc>
                <a:spcPct val="120000"/>
              </a:lnSpc>
            </a:pPr>
            <a:r>
              <a:rPr lang="ko-KR" altLang="en-US" sz="2000" dirty="0">
                <a:latin typeface="+mn-ea"/>
              </a:rPr>
              <a:t>문제 해결과 갈등 해결 교육</a:t>
            </a:r>
            <a:endParaRPr lang="en-US" altLang="ko-KR" sz="2000" dirty="0">
              <a:latin typeface="+mn-ea"/>
            </a:endParaRPr>
          </a:p>
          <a:p>
            <a:pPr marL="0" indent="0">
              <a:lnSpc>
                <a:spcPct val="120000"/>
              </a:lnSpc>
              <a:buNone/>
            </a:pPr>
            <a:r>
              <a:rPr lang="en-US" sz="2000" dirty="0">
                <a:latin typeface="+mn-ea"/>
              </a:rPr>
              <a:t>   _Teach problem solving and conflict resolution</a:t>
            </a:r>
          </a:p>
          <a:p>
            <a:pPr>
              <a:lnSpc>
                <a:spcPct val="120000"/>
              </a:lnSpc>
            </a:pPr>
            <a:r>
              <a:rPr lang="ko-KR" altLang="en-US" sz="2000" dirty="0">
                <a:latin typeface="+mn-ea"/>
                <a:hlinkClick r:id="rId2"/>
              </a:rPr>
              <a:t>자기 인식 향상 시스템 활용</a:t>
            </a:r>
            <a:endParaRPr lang="en-US" altLang="ko-KR" sz="2000" dirty="0">
              <a:latin typeface="+mn-ea"/>
              <a:hlinkClick r:id="rId2"/>
            </a:endParaRPr>
          </a:p>
          <a:p>
            <a:pPr marL="0" indent="0">
              <a:lnSpc>
                <a:spcPct val="120000"/>
              </a:lnSpc>
              <a:buNone/>
            </a:pPr>
            <a:r>
              <a:rPr lang="en-US" altLang="ko-KR" sz="2000" dirty="0">
                <a:latin typeface="+mn-ea"/>
                <a:hlinkClick r:id="rId2"/>
              </a:rPr>
              <a:t>   _</a:t>
            </a:r>
            <a:r>
              <a:rPr lang="en-US" sz="2000" dirty="0">
                <a:latin typeface="+mn-ea"/>
                <a:hlinkClick r:id="rId2"/>
              </a:rPr>
              <a:t>Use systems to increase self-awareness</a:t>
            </a:r>
            <a:endParaRPr lang="en-US" sz="2000" dirty="0">
              <a:latin typeface="+mn-ea"/>
            </a:endParaRPr>
          </a:p>
        </p:txBody>
      </p:sp>
      <p:pic>
        <p:nvPicPr>
          <p:cNvPr id="4" name="Content Placeholder 13" descr="Graphical user interface, text, application, email&#10;&#10;Description automatically generated">
            <a:extLst>
              <a:ext uri="{FF2B5EF4-FFF2-40B4-BE49-F238E27FC236}">
                <a16:creationId xmlns:a16="http://schemas.microsoft.com/office/drawing/2014/main" id="{290D47A1-60B4-4F44-AE4E-7A0C2239291A}"/>
              </a:ext>
            </a:extLst>
          </p:cNvPr>
          <p:cNvPicPr>
            <a:picLocks noChangeAspect="1"/>
          </p:cNvPicPr>
          <p:nvPr/>
        </p:nvPicPr>
        <p:blipFill>
          <a:blip r:embed="rId3"/>
          <a:stretch>
            <a:fillRect/>
          </a:stretch>
        </p:blipFill>
        <p:spPr>
          <a:xfrm>
            <a:off x="7010400" y="1959832"/>
            <a:ext cx="4961749" cy="3706952"/>
          </a:xfrm>
          <a:prstGeom prst="rect">
            <a:avLst/>
          </a:prstGeom>
        </p:spPr>
      </p:pic>
    </p:spTree>
    <p:extLst>
      <p:ext uri="{BB962C8B-B14F-4D97-AF65-F5344CB8AC3E}">
        <p14:creationId xmlns:p14="http://schemas.microsoft.com/office/powerpoint/2010/main" val="375075006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8EB0287E-1374-FB4E-B6C0-5C93006CFCEE}"/>
              </a:ext>
            </a:extLst>
          </p:cNvPr>
          <p:cNvSpPr txBox="1">
            <a:spLocks/>
          </p:cNvSpPr>
          <p:nvPr/>
        </p:nvSpPr>
        <p:spPr>
          <a:xfrm>
            <a:off x="457200" y="0"/>
            <a:ext cx="10820400" cy="1325563"/>
          </a:xfrm>
          <a:prstGeom prst="rect">
            <a:avLst/>
          </a:prstGeom>
        </p:spPr>
        <p:txBody>
          <a:bodyPr>
            <a:noAutofit/>
          </a:bodyPr>
          <a:lstStyle>
            <a:lvl1pPr algn="l" defTabSz="342900" rtl="0" eaLnBrk="1" latinLnBrk="0" hangingPunct="1">
              <a:spcBef>
                <a:spcPct val="0"/>
              </a:spcBef>
              <a:buNone/>
              <a:defRPr sz="2100" b="1" kern="1200">
                <a:solidFill>
                  <a:srgbClr val="0F3F59"/>
                </a:solidFill>
                <a:latin typeface="Open Sans bold"/>
                <a:ea typeface="+mj-ea"/>
                <a:cs typeface="Open Sans bold"/>
              </a:defRPr>
            </a:lvl1pPr>
          </a:lstStyle>
          <a:p>
            <a:r>
              <a:rPr lang="ko-KR" altLang="en-US" sz="3500" dirty="0">
                <a:latin typeface="+mn-ea"/>
                <a:ea typeface="+mn-ea"/>
              </a:rPr>
              <a:t>보편적 사람중심전략 구현</a:t>
            </a:r>
            <a:endParaRPr lang="en-US" altLang="ko-KR" sz="3500" dirty="0">
              <a:latin typeface="+mn-ea"/>
              <a:ea typeface="+mn-ea"/>
            </a:endParaRPr>
          </a:p>
          <a:p>
            <a:r>
              <a:rPr lang="en-US" altLang="ko-KR" sz="3500" dirty="0">
                <a:latin typeface="+mn-ea"/>
                <a:ea typeface="+mn-ea"/>
              </a:rPr>
              <a:t>_Implement </a:t>
            </a:r>
            <a:r>
              <a:rPr lang="en-US" altLang="ko-KR" sz="3500" i="1" dirty="0">
                <a:solidFill>
                  <a:srgbClr val="800000"/>
                </a:solidFill>
                <a:latin typeface="+mn-ea"/>
                <a:ea typeface="+mn-ea"/>
              </a:rPr>
              <a:t>Universal</a:t>
            </a:r>
            <a:r>
              <a:rPr lang="en-US" altLang="ko-KR" sz="3500" dirty="0">
                <a:latin typeface="+mn-ea"/>
                <a:ea typeface="+mn-ea"/>
              </a:rPr>
              <a:t> Person-Centered Strategies</a:t>
            </a:r>
            <a:endParaRPr lang="en-US" sz="3500" dirty="0">
              <a:latin typeface="+mn-ea"/>
              <a:ea typeface="+mn-ea"/>
            </a:endParaRPr>
          </a:p>
        </p:txBody>
      </p:sp>
      <p:sp>
        <p:nvSpPr>
          <p:cNvPr id="3" name="Content Placeholder 5">
            <a:extLst>
              <a:ext uri="{FF2B5EF4-FFF2-40B4-BE49-F238E27FC236}">
                <a16:creationId xmlns:a16="http://schemas.microsoft.com/office/drawing/2014/main" id="{27C0DFDE-8E3B-2044-863A-6D82BF046384}"/>
              </a:ext>
            </a:extLst>
          </p:cNvPr>
          <p:cNvSpPr txBox="1">
            <a:spLocks/>
          </p:cNvSpPr>
          <p:nvPr/>
        </p:nvSpPr>
        <p:spPr>
          <a:xfrm>
            <a:off x="338137" y="1325563"/>
            <a:ext cx="11515725" cy="3443288"/>
          </a:xfrm>
          <a:prstGeom prst="rect">
            <a:avLst/>
          </a:prstGeom>
        </p:spPr>
        <p:txBody>
          <a:bodyPr>
            <a:noAutofit/>
          </a:bodyPr>
          <a:lstStyle>
            <a:lvl1pPr marL="257175" indent="-257175" algn="l" defTabSz="342900" rtl="0" eaLnBrk="1" latinLnBrk="0" hangingPunct="1">
              <a:spcBef>
                <a:spcPct val="20000"/>
              </a:spcBef>
              <a:buFont typeface="Arial"/>
              <a:buChar char="•"/>
              <a:defRPr sz="2100" kern="1200">
                <a:solidFill>
                  <a:schemeClr val="tx1"/>
                </a:solidFill>
                <a:latin typeface="Open Sans"/>
                <a:ea typeface="+mn-ea"/>
                <a:cs typeface="Open Sans"/>
              </a:defRPr>
            </a:lvl1pPr>
            <a:lvl2pPr marL="557213" indent="-214313" algn="l" defTabSz="342900" rtl="0" eaLnBrk="1" latinLnBrk="0" hangingPunct="1">
              <a:spcBef>
                <a:spcPct val="20000"/>
              </a:spcBef>
              <a:buFont typeface="Arial"/>
              <a:buChar char="–"/>
              <a:defRPr sz="2100" kern="1200">
                <a:solidFill>
                  <a:schemeClr val="tx1"/>
                </a:solidFill>
                <a:latin typeface="Open Sans"/>
                <a:ea typeface="+mn-ea"/>
                <a:cs typeface="Open Sans"/>
              </a:defRPr>
            </a:lvl2pPr>
            <a:lvl3pPr marL="857250" indent="-171450" algn="l" defTabSz="342900" rtl="0" eaLnBrk="1" latinLnBrk="0" hangingPunct="1">
              <a:spcBef>
                <a:spcPct val="20000"/>
              </a:spcBef>
              <a:buFont typeface="Arial"/>
              <a:buChar char="•"/>
              <a:defRPr sz="2100" kern="1200">
                <a:solidFill>
                  <a:schemeClr val="tx1"/>
                </a:solidFill>
                <a:latin typeface="Open Sans"/>
                <a:ea typeface="+mn-ea"/>
                <a:cs typeface="Open Sans"/>
              </a:defRPr>
            </a:lvl3pPr>
            <a:lvl4pPr marL="1200150" indent="-171450" algn="l" defTabSz="342900" rtl="0" eaLnBrk="1" latinLnBrk="0" hangingPunct="1">
              <a:spcBef>
                <a:spcPct val="20000"/>
              </a:spcBef>
              <a:buFont typeface="Arial"/>
              <a:buChar char="–"/>
              <a:defRPr sz="2100" kern="1200">
                <a:solidFill>
                  <a:schemeClr val="tx1"/>
                </a:solidFill>
                <a:latin typeface="Open Sans"/>
                <a:ea typeface="+mn-ea"/>
                <a:cs typeface="Open Sans"/>
              </a:defRPr>
            </a:lvl4pPr>
            <a:lvl5pPr marL="1543050" indent="-171450" algn="l" defTabSz="342900" rtl="0" eaLnBrk="1" latinLnBrk="0" hangingPunct="1">
              <a:spcBef>
                <a:spcPct val="20000"/>
              </a:spcBef>
              <a:buFont typeface="Arial"/>
              <a:buChar char="»"/>
              <a:defRPr sz="2100" kern="1200">
                <a:solidFill>
                  <a:schemeClr val="tx1"/>
                </a:solidFill>
                <a:latin typeface="Open Sans"/>
                <a:ea typeface="+mn-ea"/>
                <a:cs typeface="Open San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buNone/>
            </a:pPr>
            <a:r>
              <a:rPr lang="en-US" altLang="ko-KR" sz="2000" dirty="0">
                <a:latin typeface="+mn-ea"/>
              </a:rPr>
              <a:t>1. </a:t>
            </a:r>
            <a:r>
              <a:rPr lang="ko-KR" altLang="en-US" sz="2000" dirty="0">
                <a:latin typeface="+mn-ea"/>
              </a:rPr>
              <a:t>서로에 대해 자세히 알기 위한 보편적 도구 사용</a:t>
            </a:r>
            <a:endParaRPr lang="en-US" altLang="ko-KR" sz="2000" dirty="0">
              <a:latin typeface="+mn-ea"/>
            </a:endParaRPr>
          </a:p>
          <a:p>
            <a:pPr marL="0" indent="0">
              <a:buFont typeface="Arial"/>
              <a:buNone/>
            </a:pPr>
            <a:r>
              <a:rPr lang="en-US" altLang="ko-KR" sz="2000" dirty="0">
                <a:latin typeface="+mn-ea"/>
              </a:rPr>
              <a:t>  _Use Universal tools to learn more about each other</a:t>
            </a:r>
          </a:p>
          <a:p>
            <a:pPr marL="0" indent="0">
              <a:buFont typeface="Arial"/>
              <a:buNone/>
            </a:pPr>
            <a:r>
              <a:rPr lang="en-US" altLang="ko-KR" sz="2000" dirty="0">
                <a:latin typeface="+mn-ea"/>
              </a:rPr>
              <a:t>2. </a:t>
            </a:r>
            <a:r>
              <a:rPr lang="ko-KR" altLang="en-US" sz="2000" dirty="0">
                <a:latin typeface="+mn-ea"/>
              </a:rPr>
              <a:t>공감하는 법 연습하고 문화적 차이 학습</a:t>
            </a:r>
            <a:endParaRPr lang="en-US" altLang="ko-KR" sz="2000" dirty="0">
              <a:latin typeface="+mn-ea"/>
            </a:endParaRPr>
          </a:p>
          <a:p>
            <a:pPr marL="0" indent="0">
              <a:buFont typeface="Arial"/>
              <a:buNone/>
            </a:pPr>
            <a:r>
              <a:rPr lang="en-US" altLang="ko-KR" sz="2000" dirty="0">
                <a:latin typeface="+mn-ea"/>
              </a:rPr>
              <a:t>  _Practice empathy and learn about cultural differences</a:t>
            </a:r>
          </a:p>
          <a:p>
            <a:pPr marL="0" indent="0">
              <a:buFont typeface="Arial"/>
              <a:buNone/>
            </a:pPr>
            <a:r>
              <a:rPr lang="en-US" altLang="ko-KR" sz="2000" dirty="0">
                <a:latin typeface="+mn-ea"/>
              </a:rPr>
              <a:t>3. </a:t>
            </a:r>
            <a:r>
              <a:rPr lang="ko-KR" altLang="en-US" sz="2000" dirty="0">
                <a:latin typeface="+mn-ea"/>
              </a:rPr>
              <a:t>다른 사람과 상호 작용하는 방법에 대한 자기인식 높이기</a:t>
            </a:r>
            <a:endParaRPr lang="en-US" altLang="ko-KR" sz="2000" dirty="0">
              <a:latin typeface="+mn-ea"/>
            </a:endParaRPr>
          </a:p>
          <a:p>
            <a:pPr marL="0" indent="0">
              <a:buFont typeface="Arial"/>
              <a:buNone/>
            </a:pPr>
            <a:r>
              <a:rPr lang="en-US" altLang="ko-KR" sz="2000" dirty="0">
                <a:latin typeface="+mn-ea"/>
              </a:rPr>
              <a:t>  _Increase self-awareness of how we interact with others </a:t>
            </a:r>
          </a:p>
          <a:p>
            <a:pPr marL="0" indent="0">
              <a:buFont typeface="Arial"/>
              <a:buNone/>
            </a:pPr>
            <a:r>
              <a:rPr lang="en-US" altLang="ko-KR" sz="2000" b="1" dirty="0">
                <a:solidFill>
                  <a:srgbClr val="800000"/>
                </a:solidFill>
                <a:latin typeface="+mn-ea"/>
              </a:rPr>
              <a:t>4. </a:t>
            </a:r>
            <a:r>
              <a:rPr lang="ko-KR" altLang="en-US" sz="2000" b="1" dirty="0">
                <a:solidFill>
                  <a:srgbClr val="800000"/>
                </a:solidFill>
                <a:latin typeface="+mn-ea"/>
              </a:rPr>
              <a:t>사람중심 언어로 변화하기</a:t>
            </a:r>
            <a:endParaRPr lang="en-US" altLang="ko-KR" sz="2000" b="1" dirty="0">
              <a:solidFill>
                <a:srgbClr val="800000"/>
              </a:solidFill>
              <a:latin typeface="+mn-ea"/>
            </a:endParaRPr>
          </a:p>
          <a:p>
            <a:pPr marL="0" indent="0">
              <a:buFont typeface="Arial"/>
              <a:buNone/>
            </a:pPr>
            <a:r>
              <a:rPr lang="en-US" altLang="ko-KR" sz="2000" b="1" dirty="0">
                <a:solidFill>
                  <a:srgbClr val="800000"/>
                </a:solidFill>
                <a:latin typeface="+mn-ea"/>
              </a:rPr>
              <a:t>  _Change our language to be more person-centered</a:t>
            </a:r>
          </a:p>
          <a:p>
            <a:pPr marL="0" indent="0">
              <a:buFont typeface="Arial"/>
              <a:buNone/>
            </a:pPr>
            <a:r>
              <a:rPr lang="en-US" altLang="ko-KR" sz="2000" b="1" dirty="0">
                <a:solidFill>
                  <a:srgbClr val="800000"/>
                </a:solidFill>
                <a:latin typeface="+mn-ea"/>
              </a:rPr>
              <a:t>5. </a:t>
            </a:r>
            <a:r>
              <a:rPr lang="ko-KR" altLang="en-US" sz="2000" b="1" dirty="0">
                <a:solidFill>
                  <a:srgbClr val="800000"/>
                </a:solidFill>
                <a:latin typeface="+mn-ea"/>
              </a:rPr>
              <a:t>진행 상황을 평가하고 반성하기</a:t>
            </a:r>
            <a:endParaRPr lang="en-US" altLang="ko-KR" sz="2000" b="1" dirty="0">
              <a:solidFill>
                <a:srgbClr val="800000"/>
              </a:solidFill>
              <a:latin typeface="+mn-ea"/>
            </a:endParaRPr>
          </a:p>
          <a:p>
            <a:pPr marL="0" indent="0">
              <a:buFont typeface="Arial"/>
              <a:buNone/>
            </a:pPr>
            <a:r>
              <a:rPr lang="en-US" altLang="ko-KR" sz="2000" b="1" dirty="0">
                <a:solidFill>
                  <a:srgbClr val="800000"/>
                </a:solidFill>
                <a:latin typeface="+mn-ea"/>
              </a:rPr>
              <a:t>  _Assess progress and reflect on our work</a:t>
            </a:r>
          </a:p>
        </p:txBody>
      </p:sp>
      <p:sp>
        <p:nvSpPr>
          <p:cNvPr id="4" name="TextBox 3">
            <a:extLst>
              <a:ext uri="{FF2B5EF4-FFF2-40B4-BE49-F238E27FC236}">
                <a16:creationId xmlns:a16="http://schemas.microsoft.com/office/drawing/2014/main" id="{49255989-6C57-A140-9E34-99446BCF27F3}"/>
              </a:ext>
            </a:extLst>
          </p:cNvPr>
          <p:cNvSpPr txBox="1"/>
          <p:nvPr/>
        </p:nvSpPr>
        <p:spPr>
          <a:xfrm>
            <a:off x="4876800" y="5386528"/>
            <a:ext cx="4235006" cy="707886"/>
          </a:xfrm>
          <a:prstGeom prst="rect">
            <a:avLst/>
          </a:prstGeom>
          <a:noFill/>
        </p:spPr>
        <p:txBody>
          <a:bodyPr wrap="none" rtlCol="0">
            <a:spAutoFit/>
          </a:bodyPr>
          <a:lstStyle/>
          <a:p>
            <a:r>
              <a:rPr lang="en-US" sz="2000" b="1" dirty="0">
                <a:latin typeface="+mn-ea"/>
              </a:rPr>
              <a:t>2</a:t>
            </a:r>
            <a:r>
              <a:rPr lang="ko-KR" altLang="en-US" sz="2000" b="1" dirty="0">
                <a:latin typeface="+mn-ea"/>
              </a:rPr>
              <a:t>일차 논의 사항</a:t>
            </a:r>
            <a:endParaRPr lang="en-US" altLang="ko-KR" sz="2000" b="1" dirty="0">
              <a:latin typeface="+mn-ea"/>
            </a:endParaRPr>
          </a:p>
          <a:p>
            <a:r>
              <a:rPr lang="en-US" sz="2000" b="1" dirty="0">
                <a:latin typeface="+mn-ea"/>
              </a:rPr>
              <a:t>_We Will Discuss These in Day 2!</a:t>
            </a:r>
          </a:p>
        </p:txBody>
      </p:sp>
      <p:cxnSp>
        <p:nvCxnSpPr>
          <p:cNvPr id="5" name="Straight Arrow Connector 3">
            <a:extLst>
              <a:ext uri="{FF2B5EF4-FFF2-40B4-BE49-F238E27FC236}">
                <a16:creationId xmlns:a16="http://schemas.microsoft.com/office/drawing/2014/main" id="{FD092F8A-D915-824E-AEE0-0F4FDD1F7BB3}"/>
              </a:ext>
            </a:extLst>
          </p:cNvPr>
          <p:cNvCxnSpPr/>
          <p:nvPr/>
        </p:nvCxnSpPr>
        <p:spPr>
          <a:xfrm flipV="1">
            <a:off x="4708658" y="4976375"/>
            <a:ext cx="0" cy="1151906"/>
          </a:xfrm>
          <a:prstGeom prst="straightConnector1">
            <a:avLst/>
          </a:prstGeom>
          <a:ln w="101600">
            <a:solidFill>
              <a:schemeClr val="tx1"/>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24995070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95009" y="124849"/>
            <a:ext cx="10515600" cy="1325563"/>
          </a:xfrm>
          <a:prstGeom prst="rect">
            <a:avLst/>
          </a:prstGeom>
        </p:spPr>
        <p:txBody>
          <a:bodyPr>
            <a:normAutofit/>
          </a:bodyPr>
          <a:lstStyle>
            <a:lvl1pPr algn="l" defTabSz="342900" rtl="0" eaLnBrk="1" latinLnBrk="0" hangingPunct="1">
              <a:spcBef>
                <a:spcPct val="0"/>
              </a:spcBef>
              <a:buNone/>
              <a:defRPr sz="2100" b="1" kern="1200">
                <a:solidFill>
                  <a:srgbClr val="0F3F59"/>
                </a:solidFill>
                <a:latin typeface="Open Sans bold"/>
                <a:ea typeface="+mj-ea"/>
                <a:cs typeface="Open Sans bold"/>
              </a:defRPr>
            </a:lvl1pPr>
          </a:lstStyle>
          <a:p>
            <a:pPr algn="ctr"/>
            <a:r>
              <a:rPr lang="ko-KR" altLang="en-US" sz="3500" dirty="0">
                <a:latin typeface="+mn-ea"/>
                <a:ea typeface="+mn-ea"/>
              </a:rPr>
              <a:t>사람중심실천</a:t>
            </a:r>
            <a:r>
              <a:rPr lang="en-US" altLang="ko-KR" sz="3500" dirty="0">
                <a:latin typeface="+mn-ea"/>
                <a:ea typeface="+mn-ea"/>
              </a:rPr>
              <a:t>_</a:t>
            </a:r>
            <a:r>
              <a:rPr lang="en-US" sz="3500" dirty="0">
                <a:latin typeface="+mn-ea"/>
                <a:ea typeface="+mn-ea"/>
              </a:rPr>
              <a:t>Person-Centered Practices</a:t>
            </a:r>
            <a:br>
              <a:rPr lang="en-US" sz="3200" dirty="0">
                <a:latin typeface="+mn-ea"/>
                <a:ea typeface="+mn-ea"/>
              </a:rPr>
            </a:br>
            <a:r>
              <a:rPr lang="en-US" sz="2000" dirty="0" err="1">
                <a:latin typeface="+mn-ea"/>
                <a:ea typeface="+mn-ea"/>
                <a:hlinkClick r:id="rId2"/>
              </a:rPr>
              <a:t>Smull</a:t>
            </a:r>
            <a:r>
              <a:rPr lang="en-US" sz="2000" dirty="0">
                <a:latin typeface="+mn-ea"/>
                <a:ea typeface="+mn-ea"/>
                <a:hlinkClick r:id="rId2"/>
              </a:rPr>
              <a:t>, Bourne, Sanderson, 2009</a:t>
            </a:r>
            <a:endParaRPr lang="en-US" sz="2000" dirty="0">
              <a:latin typeface="+mn-ea"/>
              <a:ea typeface="+mn-ea"/>
            </a:endParaRPr>
          </a:p>
        </p:txBody>
      </p:sp>
      <p:sp>
        <p:nvSpPr>
          <p:cNvPr id="3" name="Content Placeholder 2"/>
          <p:cNvSpPr txBox="1">
            <a:spLocks/>
          </p:cNvSpPr>
          <p:nvPr/>
        </p:nvSpPr>
        <p:spPr>
          <a:xfrm>
            <a:off x="520409" y="1458879"/>
            <a:ext cx="11201400" cy="5042463"/>
          </a:xfrm>
          <a:prstGeom prst="rect">
            <a:avLst/>
          </a:prstGeom>
        </p:spPr>
        <p:txBody>
          <a:bodyPr>
            <a:normAutofit fontScale="77500" lnSpcReduction="20000"/>
          </a:bodyPr>
          <a:lstStyle>
            <a:lvl1pPr marL="257175" indent="-257175" algn="l" defTabSz="342900" rtl="0" eaLnBrk="1" latinLnBrk="0" hangingPunct="1">
              <a:spcBef>
                <a:spcPct val="20000"/>
              </a:spcBef>
              <a:buFont typeface="Arial"/>
              <a:buChar char="•"/>
              <a:defRPr sz="2100" kern="1200">
                <a:solidFill>
                  <a:schemeClr val="tx1"/>
                </a:solidFill>
                <a:latin typeface="Open Sans"/>
                <a:ea typeface="+mn-ea"/>
                <a:cs typeface="Open Sans"/>
              </a:defRPr>
            </a:lvl1pPr>
            <a:lvl2pPr marL="557213" indent="-214313" algn="l" defTabSz="342900" rtl="0" eaLnBrk="1" latinLnBrk="0" hangingPunct="1">
              <a:spcBef>
                <a:spcPct val="20000"/>
              </a:spcBef>
              <a:buFont typeface="Arial"/>
              <a:buChar char="–"/>
              <a:defRPr sz="2100" kern="1200">
                <a:solidFill>
                  <a:schemeClr val="tx1"/>
                </a:solidFill>
                <a:latin typeface="Open Sans"/>
                <a:ea typeface="+mn-ea"/>
                <a:cs typeface="Open Sans"/>
              </a:defRPr>
            </a:lvl2pPr>
            <a:lvl3pPr marL="857250" indent="-171450" algn="l" defTabSz="342900" rtl="0" eaLnBrk="1" latinLnBrk="0" hangingPunct="1">
              <a:spcBef>
                <a:spcPct val="20000"/>
              </a:spcBef>
              <a:buFont typeface="Arial"/>
              <a:buChar char="•"/>
              <a:defRPr sz="2100" kern="1200">
                <a:solidFill>
                  <a:schemeClr val="tx1"/>
                </a:solidFill>
                <a:latin typeface="Open Sans"/>
                <a:ea typeface="+mn-ea"/>
                <a:cs typeface="Open Sans"/>
              </a:defRPr>
            </a:lvl3pPr>
            <a:lvl4pPr marL="1200150" indent="-171450" algn="l" defTabSz="342900" rtl="0" eaLnBrk="1" latinLnBrk="0" hangingPunct="1">
              <a:spcBef>
                <a:spcPct val="20000"/>
              </a:spcBef>
              <a:buFont typeface="Arial"/>
              <a:buChar char="–"/>
              <a:defRPr sz="2100" kern="1200">
                <a:solidFill>
                  <a:schemeClr val="tx1"/>
                </a:solidFill>
                <a:latin typeface="Open Sans"/>
                <a:ea typeface="+mn-ea"/>
                <a:cs typeface="Open Sans"/>
              </a:defRPr>
            </a:lvl4pPr>
            <a:lvl5pPr marL="1543050" indent="-171450" algn="l" defTabSz="342900" rtl="0" eaLnBrk="1" latinLnBrk="0" hangingPunct="1">
              <a:spcBef>
                <a:spcPct val="20000"/>
              </a:spcBef>
              <a:buFont typeface="Arial"/>
              <a:buChar char="»"/>
              <a:defRPr sz="2100" kern="1200">
                <a:solidFill>
                  <a:schemeClr val="tx1"/>
                </a:solidFill>
                <a:latin typeface="Open Sans"/>
                <a:ea typeface="+mn-ea"/>
                <a:cs typeface="Open San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buFont typeface="Arial"/>
              <a:buNone/>
            </a:pPr>
            <a:r>
              <a:rPr lang="ko-KR" altLang="en-US" sz="3400" b="1" dirty="0">
                <a:latin typeface="+mn-ea"/>
              </a:rPr>
              <a:t>보편적인 사람중심전략</a:t>
            </a:r>
            <a:r>
              <a:rPr lang="en-US" altLang="ko-KR" sz="3400" b="1" dirty="0">
                <a:latin typeface="+mn-ea"/>
              </a:rPr>
              <a:t> _Universal Person-Centered Strategies</a:t>
            </a:r>
          </a:p>
          <a:p>
            <a:r>
              <a:rPr lang="ko-KR" altLang="en-US" sz="2600" b="1" dirty="0">
                <a:latin typeface="+mn-ea"/>
              </a:rPr>
              <a:t>탐색</a:t>
            </a:r>
            <a:r>
              <a:rPr lang="en-US" altLang="ko-KR" sz="2600" b="1" dirty="0">
                <a:latin typeface="+mn-ea"/>
              </a:rPr>
              <a:t>, </a:t>
            </a:r>
            <a:r>
              <a:rPr lang="ko-KR" altLang="en-US" sz="2600" b="1" dirty="0">
                <a:latin typeface="+mn-ea"/>
              </a:rPr>
              <a:t>발견</a:t>
            </a:r>
            <a:r>
              <a:rPr lang="en-US" altLang="ko-KR" sz="2600" b="1" dirty="0">
                <a:latin typeface="+mn-ea"/>
              </a:rPr>
              <a:t>, </a:t>
            </a:r>
            <a:r>
              <a:rPr lang="ko-KR" altLang="en-US" sz="2600" b="1" dirty="0">
                <a:latin typeface="+mn-ea"/>
              </a:rPr>
              <a:t>문제 해결을 촉진하는 도구</a:t>
            </a:r>
            <a:endParaRPr lang="en-US" altLang="ko-KR" sz="2600" b="1" dirty="0">
              <a:latin typeface="+mn-ea"/>
            </a:endParaRPr>
          </a:p>
          <a:p>
            <a:pPr marL="0" indent="0">
              <a:buNone/>
            </a:pPr>
            <a:r>
              <a:rPr lang="en-US" altLang="ko-KR" sz="2600" b="1" dirty="0">
                <a:latin typeface="+mn-ea"/>
              </a:rPr>
              <a:t>  _Tools to prompt exploration, discovery, and problem solving</a:t>
            </a:r>
          </a:p>
          <a:p>
            <a:r>
              <a:rPr lang="ko-KR" altLang="en-US" sz="2600" b="1" dirty="0">
                <a:latin typeface="+mn-ea"/>
              </a:rPr>
              <a:t>모든 사람에게 적용</a:t>
            </a:r>
            <a:r>
              <a:rPr lang="en-US" altLang="ko-KR" sz="2600" b="1" dirty="0">
                <a:latin typeface="+mn-ea"/>
              </a:rPr>
              <a:t>_Applied to everyone</a:t>
            </a:r>
          </a:p>
          <a:p>
            <a:pPr marL="0" indent="0">
              <a:buFont typeface="Arial"/>
              <a:buNone/>
            </a:pPr>
            <a:endParaRPr lang="en-US" altLang="ko-KR" sz="2600" b="1" i="1" dirty="0">
              <a:latin typeface="+mn-ea"/>
            </a:endParaRPr>
          </a:p>
          <a:p>
            <a:pPr marL="0" indent="0">
              <a:buFont typeface="Arial"/>
              <a:buNone/>
            </a:pPr>
            <a:r>
              <a:rPr lang="ko-KR" altLang="en-US" sz="3200" b="1" i="1" dirty="0">
                <a:solidFill>
                  <a:srgbClr val="800000"/>
                </a:solidFill>
                <a:latin typeface="+mn-ea"/>
              </a:rPr>
              <a:t>사람중심계획</a:t>
            </a:r>
            <a:r>
              <a:rPr lang="en-US" altLang="ko-KR" sz="3200" b="1" i="1" dirty="0">
                <a:solidFill>
                  <a:srgbClr val="800000"/>
                </a:solidFill>
                <a:latin typeface="+mn-ea"/>
              </a:rPr>
              <a:t>_Person-Centered Planning</a:t>
            </a:r>
            <a:endParaRPr lang="en-US" altLang="ko-KR" sz="3200" b="1" dirty="0">
              <a:solidFill>
                <a:srgbClr val="800000"/>
              </a:solidFill>
              <a:latin typeface="+mn-ea"/>
            </a:endParaRPr>
          </a:p>
          <a:p>
            <a:r>
              <a:rPr lang="ko-KR" altLang="en-US" sz="2600" b="1" dirty="0">
                <a:solidFill>
                  <a:srgbClr val="800000"/>
                </a:solidFill>
                <a:latin typeface="+mn-ea"/>
              </a:rPr>
              <a:t>개별화된 팀 계획</a:t>
            </a:r>
            <a:r>
              <a:rPr lang="en-US" altLang="ko-KR" sz="2600" b="1" dirty="0">
                <a:solidFill>
                  <a:srgbClr val="800000"/>
                </a:solidFill>
                <a:latin typeface="+mn-ea"/>
              </a:rPr>
              <a:t>_Individualized team planning</a:t>
            </a:r>
          </a:p>
          <a:p>
            <a:r>
              <a:rPr lang="ko-KR" altLang="en-US" sz="2600" b="1" dirty="0">
                <a:solidFill>
                  <a:srgbClr val="800000"/>
                </a:solidFill>
                <a:latin typeface="+mn-ea"/>
              </a:rPr>
              <a:t>긍정적이고 의미 있는 삶을 위한 계획수립</a:t>
            </a:r>
            <a:endParaRPr lang="en-US" altLang="ko-KR" sz="2600" b="1" dirty="0">
              <a:solidFill>
                <a:srgbClr val="800000"/>
              </a:solidFill>
              <a:latin typeface="+mn-ea"/>
            </a:endParaRPr>
          </a:p>
          <a:p>
            <a:pPr marL="0" indent="0">
              <a:buNone/>
            </a:pPr>
            <a:r>
              <a:rPr lang="en-US" altLang="ko-KR" sz="2600" b="1" dirty="0">
                <a:solidFill>
                  <a:srgbClr val="800000"/>
                </a:solidFill>
                <a:latin typeface="+mn-ea"/>
              </a:rPr>
              <a:t>  _Create plan for achieving a positive and meaningful life</a:t>
            </a:r>
          </a:p>
          <a:p>
            <a:r>
              <a:rPr lang="ko-KR" altLang="en-US" sz="2600" b="1" dirty="0">
                <a:solidFill>
                  <a:srgbClr val="800000"/>
                </a:solidFill>
                <a:latin typeface="+mn-ea"/>
              </a:rPr>
              <a:t>사람이 지역사회와 연결되도록 돕는 것</a:t>
            </a:r>
            <a:r>
              <a:rPr lang="en-US" altLang="ko-KR" sz="2600" b="1" dirty="0">
                <a:solidFill>
                  <a:srgbClr val="800000"/>
                </a:solidFill>
                <a:latin typeface="+mn-ea"/>
              </a:rPr>
              <a:t>_Helping person connect with their community</a:t>
            </a:r>
          </a:p>
          <a:p>
            <a:endParaRPr lang="en-US" altLang="ko-KR" sz="2600" b="1" i="1" dirty="0">
              <a:latin typeface="+mn-ea"/>
            </a:endParaRPr>
          </a:p>
          <a:p>
            <a:pPr marL="0" indent="0">
              <a:buFont typeface="Arial"/>
              <a:buNone/>
            </a:pPr>
            <a:r>
              <a:rPr lang="ko-KR" altLang="en-US" sz="3200" b="1" i="1" dirty="0">
                <a:latin typeface="+mn-ea"/>
              </a:rPr>
              <a:t>사람중심조직 관행</a:t>
            </a:r>
            <a:r>
              <a:rPr lang="en-US" altLang="ko-KR" sz="3200" b="1" i="1" dirty="0">
                <a:latin typeface="+mn-ea"/>
              </a:rPr>
              <a:t>_Person-Centered Organizational Practices</a:t>
            </a:r>
            <a:endParaRPr lang="en-US" altLang="ko-KR" sz="3200" dirty="0">
              <a:latin typeface="+mn-ea"/>
            </a:endParaRPr>
          </a:p>
          <a:p>
            <a:r>
              <a:rPr lang="ko-KR" altLang="en-US" sz="2600" dirty="0">
                <a:latin typeface="+mn-ea"/>
              </a:rPr>
              <a:t>정책</a:t>
            </a:r>
            <a:r>
              <a:rPr lang="en-US" altLang="ko-KR" sz="2600" dirty="0">
                <a:latin typeface="+mn-ea"/>
              </a:rPr>
              <a:t>, </a:t>
            </a:r>
            <a:r>
              <a:rPr lang="ko-KR" altLang="en-US" sz="2600" dirty="0">
                <a:latin typeface="+mn-ea"/>
              </a:rPr>
              <a:t>절차</a:t>
            </a:r>
            <a:r>
              <a:rPr lang="en-US" altLang="ko-KR" sz="2600" dirty="0">
                <a:latin typeface="+mn-ea"/>
              </a:rPr>
              <a:t>, </a:t>
            </a:r>
            <a:r>
              <a:rPr lang="ko-KR" altLang="en-US" sz="2600" dirty="0">
                <a:latin typeface="+mn-ea"/>
              </a:rPr>
              <a:t>문서</a:t>
            </a:r>
            <a:r>
              <a:rPr lang="en-US" altLang="ko-KR" sz="2600" dirty="0">
                <a:latin typeface="+mn-ea"/>
              </a:rPr>
              <a:t>_Policies, procedures, documentation</a:t>
            </a:r>
          </a:p>
          <a:p>
            <a:r>
              <a:rPr lang="ko-KR" altLang="en-US" sz="2600" dirty="0">
                <a:latin typeface="+mn-ea"/>
              </a:rPr>
              <a:t>조직</a:t>
            </a:r>
            <a:r>
              <a:rPr lang="en-US" altLang="ko-KR" sz="2600" dirty="0">
                <a:latin typeface="+mn-ea"/>
              </a:rPr>
              <a:t>/</a:t>
            </a:r>
            <a:r>
              <a:rPr lang="ko-KR" altLang="en-US" sz="2600" dirty="0">
                <a:latin typeface="+mn-ea"/>
              </a:rPr>
              <a:t>지역사회의 모든 사람들을 위한 교육</a:t>
            </a:r>
            <a:r>
              <a:rPr lang="en-US" altLang="ko-KR" sz="2600" dirty="0">
                <a:latin typeface="+mn-ea"/>
              </a:rPr>
              <a:t>_</a:t>
            </a:r>
            <a:r>
              <a:rPr lang="en-US" altLang="ko-KR" sz="2400" dirty="0">
                <a:latin typeface="+mn-ea"/>
              </a:rPr>
              <a:t>Training for everyone in organization/community</a:t>
            </a:r>
          </a:p>
          <a:p>
            <a:pPr marL="0" indent="0">
              <a:buFont typeface="Arial"/>
              <a:buNone/>
            </a:pPr>
            <a:endParaRPr lang="en-US" dirty="0">
              <a:latin typeface="+mn-ea"/>
            </a:endParaRPr>
          </a:p>
        </p:txBody>
      </p:sp>
      <p:sp>
        <p:nvSpPr>
          <p:cNvPr id="4" name="Oval 3">
            <a:extLst>
              <a:ext uri="{FF2B5EF4-FFF2-40B4-BE49-F238E27FC236}">
                <a16:creationId xmlns:a16="http://schemas.microsoft.com/office/drawing/2014/main" id="{1D790C64-6E69-3A4F-8FF1-E5972DAC0455}"/>
              </a:ext>
            </a:extLst>
          </p:cNvPr>
          <p:cNvSpPr/>
          <p:nvPr/>
        </p:nvSpPr>
        <p:spPr>
          <a:xfrm>
            <a:off x="-25400" y="1828800"/>
            <a:ext cx="11912600" cy="4168140"/>
          </a:xfrm>
          <a:prstGeom prst="ellipse">
            <a:avLst/>
          </a:prstGeom>
          <a:noFill/>
          <a:ln w="76200">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922433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91047DDD-5D67-104D-84E5-4014EC6C61B2}"/>
              </a:ext>
            </a:extLst>
          </p:cNvPr>
          <p:cNvSpPr txBox="1">
            <a:spLocks/>
          </p:cNvSpPr>
          <p:nvPr/>
        </p:nvSpPr>
        <p:spPr>
          <a:xfrm>
            <a:off x="969645" y="44831"/>
            <a:ext cx="10252710" cy="1326769"/>
          </a:xfrm>
          <a:prstGeom prst="rect">
            <a:avLst/>
          </a:prstGeom>
        </p:spPr>
        <p:txBody>
          <a:bodyPr>
            <a:normAutofit/>
          </a:bodyPr>
          <a:lstStyle>
            <a:lvl1pPr algn="l" defTabSz="342900" rtl="0" eaLnBrk="1" latinLnBrk="0" hangingPunct="1">
              <a:spcBef>
                <a:spcPct val="0"/>
              </a:spcBef>
              <a:buNone/>
              <a:defRPr sz="2100" b="1" kern="1200">
                <a:solidFill>
                  <a:srgbClr val="0F3F59"/>
                </a:solidFill>
                <a:latin typeface="Open Sans bold"/>
                <a:ea typeface="+mj-ea"/>
                <a:cs typeface="Open Sans bold"/>
              </a:defRPr>
            </a:lvl1pPr>
          </a:lstStyle>
          <a:p>
            <a:pPr algn="ctr"/>
            <a:r>
              <a:rPr lang="ko-KR" altLang="en-US" sz="3500" dirty="0">
                <a:latin typeface="+mn-ea"/>
                <a:ea typeface="+mn-ea"/>
              </a:rPr>
              <a:t>보편적인 사람중심</a:t>
            </a:r>
            <a:r>
              <a:rPr lang="ko-KR" altLang="en-US" sz="3500" dirty="0">
                <a:solidFill>
                  <a:srgbClr val="800000"/>
                </a:solidFill>
                <a:latin typeface="+mn-ea"/>
                <a:ea typeface="+mn-ea"/>
              </a:rPr>
              <a:t>계획</a:t>
            </a:r>
            <a:endParaRPr lang="en-US" altLang="ko-KR" sz="3500" dirty="0">
              <a:solidFill>
                <a:srgbClr val="800000"/>
              </a:solidFill>
              <a:latin typeface="+mn-ea"/>
              <a:ea typeface="+mn-ea"/>
            </a:endParaRPr>
          </a:p>
          <a:p>
            <a:pPr algn="ctr"/>
            <a:r>
              <a:rPr lang="en-US" altLang="ko-KR" sz="3500" dirty="0">
                <a:latin typeface="+mn-ea"/>
                <a:ea typeface="+mn-ea"/>
              </a:rPr>
              <a:t>_</a:t>
            </a:r>
            <a:r>
              <a:rPr lang="en-US" sz="3500" dirty="0">
                <a:latin typeface="+mn-ea"/>
                <a:ea typeface="+mn-ea"/>
              </a:rPr>
              <a:t>Universal Person-Centered </a:t>
            </a:r>
            <a:r>
              <a:rPr lang="en-US" sz="3500" i="1" dirty="0">
                <a:solidFill>
                  <a:srgbClr val="800000"/>
                </a:solidFill>
                <a:latin typeface="+mn-ea"/>
                <a:ea typeface="+mn-ea"/>
              </a:rPr>
              <a:t>Planning</a:t>
            </a:r>
          </a:p>
        </p:txBody>
      </p:sp>
      <p:pic>
        <p:nvPicPr>
          <p:cNvPr id="3" name="Content Placeholder 5">
            <a:extLst>
              <a:ext uri="{FF2B5EF4-FFF2-40B4-BE49-F238E27FC236}">
                <a16:creationId xmlns:a16="http://schemas.microsoft.com/office/drawing/2014/main" id="{A03FA22B-57AA-3B40-B9F9-5012A4770BB7}"/>
              </a:ext>
            </a:extLst>
          </p:cNvPr>
          <p:cNvPicPr>
            <a:picLocks noChangeAspect="1"/>
          </p:cNvPicPr>
          <p:nvPr/>
        </p:nvPicPr>
        <p:blipFill>
          <a:blip r:embed="rId2"/>
          <a:stretch>
            <a:fillRect/>
          </a:stretch>
        </p:blipFill>
        <p:spPr>
          <a:xfrm>
            <a:off x="3607415" y="1523873"/>
            <a:ext cx="4977170" cy="4419727"/>
          </a:xfrm>
          <a:prstGeom prst="rect">
            <a:avLst/>
          </a:prstGeom>
        </p:spPr>
      </p:pic>
    </p:spTree>
    <p:extLst>
      <p:ext uri="{BB962C8B-B14F-4D97-AF65-F5344CB8AC3E}">
        <p14:creationId xmlns:p14="http://schemas.microsoft.com/office/powerpoint/2010/main" val="406536604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9273F-2CD5-5E48-8BCB-D5AEE572EF6B}"/>
              </a:ext>
            </a:extLst>
          </p:cNvPr>
          <p:cNvSpPr txBox="1">
            <a:spLocks/>
          </p:cNvSpPr>
          <p:nvPr/>
        </p:nvSpPr>
        <p:spPr>
          <a:xfrm>
            <a:off x="609600" y="-8467"/>
            <a:ext cx="10972800" cy="838124"/>
          </a:xfrm>
          <a:prstGeom prst="rect">
            <a:avLst/>
          </a:prstGeom>
        </p:spPr>
        <p:txBody>
          <a:bodyPr>
            <a:noAutofit/>
          </a:bodyPr>
          <a:lstStyle>
            <a:lvl1pPr algn="l" defTabSz="342900" rtl="0" eaLnBrk="1" latinLnBrk="0" hangingPunct="1">
              <a:spcBef>
                <a:spcPct val="0"/>
              </a:spcBef>
              <a:buNone/>
              <a:defRPr sz="2100" b="1" kern="1200">
                <a:solidFill>
                  <a:srgbClr val="0F3F59"/>
                </a:solidFill>
                <a:latin typeface="Open Sans bold"/>
                <a:ea typeface="+mj-ea"/>
                <a:cs typeface="Open Sans bold"/>
              </a:defRPr>
            </a:lvl1pPr>
          </a:lstStyle>
          <a:p>
            <a:pPr algn="ctr"/>
            <a:r>
              <a:rPr lang="ko-KR" altLang="en-US" sz="3200" dirty="0">
                <a:latin typeface="+mn-ea"/>
                <a:ea typeface="+mn-ea"/>
              </a:rPr>
              <a:t>모두를 위한 보편적인 전략에 초점</a:t>
            </a:r>
            <a:br>
              <a:rPr lang="en-US" altLang="ko-KR" sz="3200" dirty="0">
                <a:latin typeface="+mn-ea"/>
                <a:ea typeface="+mn-ea"/>
              </a:rPr>
            </a:br>
            <a:r>
              <a:rPr lang="en-US" altLang="ko-KR" sz="3200" dirty="0">
                <a:latin typeface="+mn-ea"/>
                <a:ea typeface="+mn-ea"/>
              </a:rPr>
              <a:t>_</a:t>
            </a:r>
            <a:r>
              <a:rPr lang="en-US" sz="3200" dirty="0">
                <a:latin typeface="+mn-ea"/>
                <a:ea typeface="+mn-ea"/>
              </a:rPr>
              <a:t>Focus on Universal Strategies for Everyone</a:t>
            </a:r>
          </a:p>
        </p:txBody>
      </p:sp>
      <p:sp>
        <p:nvSpPr>
          <p:cNvPr id="3" name="Rectangle 3"/>
          <p:cNvSpPr/>
          <p:nvPr/>
        </p:nvSpPr>
        <p:spPr>
          <a:xfrm>
            <a:off x="6003635" y="2684230"/>
            <a:ext cx="184731" cy="923330"/>
          </a:xfrm>
          <a:prstGeom prst="rect">
            <a:avLst/>
          </a:prstGeom>
          <a:noFill/>
        </p:spPr>
        <p:txBody>
          <a:bodyPr wrap="none" lIns="91440" tIns="45720" rIns="91440" bIns="45720">
            <a:spAutoFit/>
          </a:bodyPr>
          <a:lstStyle/>
          <a:p>
            <a:pPr algn="ctr"/>
            <a:endParaRPr lang="en-US"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n-ea"/>
            </a:endParaRPr>
          </a:p>
        </p:txBody>
      </p:sp>
      <p:pic>
        <p:nvPicPr>
          <p:cNvPr id="4" name="Content Placeholder 11" descr="This triangle image contains the words All, Some, and Few to represen a continuum of supports needed in an organization.">
            <a:extLst>
              <a:ext uri="{FF2B5EF4-FFF2-40B4-BE49-F238E27FC236}">
                <a16:creationId xmlns:a16="http://schemas.microsoft.com/office/drawing/2014/main" id="{48D8AB89-642A-F849-AF1D-8E5F67B0525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7206" y="2286000"/>
            <a:ext cx="5486024" cy="3884613"/>
          </a:xfrm>
          <a:prstGeom prst="rect">
            <a:avLst/>
          </a:prstGeom>
        </p:spPr>
      </p:pic>
      <p:sp>
        <p:nvSpPr>
          <p:cNvPr id="5" name="TextBox 4">
            <a:extLst>
              <a:ext uri="{FF2B5EF4-FFF2-40B4-BE49-F238E27FC236}">
                <a16:creationId xmlns:a16="http://schemas.microsoft.com/office/drawing/2014/main" id="{A5A204CD-AFDD-D14E-AB9D-11816232FAED}"/>
              </a:ext>
            </a:extLst>
          </p:cNvPr>
          <p:cNvSpPr txBox="1"/>
          <p:nvPr/>
        </p:nvSpPr>
        <p:spPr>
          <a:xfrm>
            <a:off x="2462980" y="1267361"/>
            <a:ext cx="9588664" cy="1323439"/>
          </a:xfrm>
          <a:prstGeom prst="rect">
            <a:avLst/>
          </a:prstGeom>
          <a:noFill/>
        </p:spPr>
        <p:txBody>
          <a:bodyPr wrap="square" rtlCol="0">
            <a:spAutoFit/>
          </a:bodyPr>
          <a:lstStyle/>
          <a:p>
            <a:pPr algn="ctr"/>
            <a:r>
              <a:rPr lang="ko-KR" altLang="en-US" sz="2000" b="1" dirty="0">
                <a:solidFill>
                  <a:srgbClr val="800000"/>
                </a:solidFill>
                <a:latin typeface="+mn-ea"/>
              </a:rPr>
              <a:t>사람중심계획은 모든 단계에 적용할 수 있지만</a:t>
            </a:r>
            <a:r>
              <a:rPr lang="en-US" altLang="ko-KR" sz="2000" b="1" dirty="0">
                <a:solidFill>
                  <a:srgbClr val="800000"/>
                </a:solidFill>
                <a:latin typeface="+mn-ea"/>
              </a:rPr>
              <a:t>,</a:t>
            </a:r>
          </a:p>
          <a:p>
            <a:pPr algn="ctr"/>
            <a:r>
              <a:rPr lang="ko-KR" altLang="en-US" sz="2000" b="1" dirty="0">
                <a:solidFill>
                  <a:srgbClr val="800000"/>
                </a:solidFill>
                <a:latin typeface="+mn-ea"/>
              </a:rPr>
              <a:t>특히 </a:t>
            </a:r>
            <a:r>
              <a:rPr lang="en-US" altLang="ko-KR" sz="2000" b="1" dirty="0">
                <a:solidFill>
                  <a:srgbClr val="800000"/>
                </a:solidFill>
                <a:latin typeface="+mn-ea"/>
              </a:rPr>
              <a:t>3</a:t>
            </a:r>
            <a:r>
              <a:rPr lang="ko-KR" altLang="en-US" sz="2000" b="1" dirty="0">
                <a:solidFill>
                  <a:srgbClr val="800000"/>
                </a:solidFill>
                <a:latin typeface="+mn-ea"/>
              </a:rPr>
              <a:t>단계에 가장 집중적입니다</a:t>
            </a:r>
            <a:r>
              <a:rPr lang="en-US" altLang="ko-KR" sz="2000" b="1" dirty="0">
                <a:solidFill>
                  <a:srgbClr val="800000"/>
                </a:solidFill>
                <a:latin typeface="+mn-ea"/>
              </a:rPr>
              <a:t>.</a:t>
            </a:r>
          </a:p>
          <a:p>
            <a:pPr algn="ctr"/>
            <a:r>
              <a:rPr lang="en-US" sz="2000" b="1" dirty="0">
                <a:solidFill>
                  <a:srgbClr val="800000"/>
                </a:solidFill>
                <a:latin typeface="+mn-ea"/>
              </a:rPr>
              <a:t>_Person-centered plans can be used across all of the triangle but is most intensive at Tier 3</a:t>
            </a:r>
          </a:p>
        </p:txBody>
      </p:sp>
      <p:sp>
        <p:nvSpPr>
          <p:cNvPr id="6" name="TextBox 5">
            <a:extLst>
              <a:ext uri="{FF2B5EF4-FFF2-40B4-BE49-F238E27FC236}">
                <a16:creationId xmlns:a16="http://schemas.microsoft.com/office/drawing/2014/main" id="{0D2876D8-70D3-C044-8C24-E2E31310C4E9}"/>
              </a:ext>
            </a:extLst>
          </p:cNvPr>
          <p:cNvSpPr txBox="1"/>
          <p:nvPr/>
        </p:nvSpPr>
        <p:spPr>
          <a:xfrm>
            <a:off x="4191001" y="2734270"/>
            <a:ext cx="7755194" cy="1015663"/>
          </a:xfrm>
          <a:prstGeom prst="rect">
            <a:avLst/>
          </a:prstGeom>
          <a:noFill/>
        </p:spPr>
        <p:txBody>
          <a:bodyPr wrap="square" rtlCol="0">
            <a:spAutoFit/>
          </a:bodyPr>
          <a:lstStyle/>
          <a:p>
            <a:r>
              <a:rPr lang="en-US" sz="2000" b="1" dirty="0">
                <a:latin typeface="+mn-ea"/>
              </a:rPr>
              <a:t>3</a:t>
            </a:r>
            <a:r>
              <a:rPr lang="ko-KR" altLang="en-US" sz="2000" b="1" dirty="0">
                <a:latin typeface="+mn-ea"/>
              </a:rPr>
              <a:t>단계</a:t>
            </a:r>
            <a:r>
              <a:rPr lang="en-US" altLang="ko-KR" sz="2000" b="1" dirty="0">
                <a:latin typeface="+mn-ea"/>
              </a:rPr>
              <a:t>_</a:t>
            </a:r>
            <a:r>
              <a:rPr lang="en-US" sz="2000" b="1" dirty="0">
                <a:latin typeface="+mn-ea"/>
              </a:rPr>
              <a:t>Tier 3: </a:t>
            </a:r>
            <a:r>
              <a:rPr lang="ko-KR" altLang="en-US" sz="2000" b="1" dirty="0">
                <a:latin typeface="+mn-ea"/>
              </a:rPr>
              <a:t>사람중심계획은 </a:t>
            </a:r>
            <a:r>
              <a:rPr lang="ko-KR" altLang="en-US" sz="2000" b="1" dirty="0">
                <a:solidFill>
                  <a:srgbClr val="800000"/>
                </a:solidFill>
                <a:latin typeface="+mn-ea"/>
              </a:rPr>
              <a:t>보다 집중적인 과정으로 다른 증거기반 개입이 가능함</a:t>
            </a:r>
            <a:r>
              <a:rPr lang="en-US" altLang="ko-KR" sz="2000" b="1" dirty="0">
                <a:latin typeface="+mn-ea"/>
              </a:rPr>
              <a:t>_</a:t>
            </a:r>
            <a:r>
              <a:rPr lang="en-US" sz="2000" dirty="0">
                <a:latin typeface="+mn-ea"/>
              </a:rPr>
              <a:t>Person-centered plans </a:t>
            </a:r>
            <a:r>
              <a:rPr lang="en-US" sz="2000" b="1" i="1" dirty="0">
                <a:solidFill>
                  <a:srgbClr val="800000"/>
                </a:solidFill>
                <a:latin typeface="+mn-ea"/>
              </a:rPr>
              <a:t>might also other evidence-based interventions as a more intensive process</a:t>
            </a:r>
          </a:p>
        </p:txBody>
      </p:sp>
      <p:sp>
        <p:nvSpPr>
          <p:cNvPr id="7" name="TextBox 6">
            <a:extLst>
              <a:ext uri="{FF2B5EF4-FFF2-40B4-BE49-F238E27FC236}">
                <a16:creationId xmlns:a16="http://schemas.microsoft.com/office/drawing/2014/main" id="{E510AC0E-B342-1142-872A-9F379D7727F9}"/>
              </a:ext>
            </a:extLst>
          </p:cNvPr>
          <p:cNvSpPr txBox="1"/>
          <p:nvPr/>
        </p:nvSpPr>
        <p:spPr>
          <a:xfrm>
            <a:off x="4876800" y="3824742"/>
            <a:ext cx="7069394" cy="1015663"/>
          </a:xfrm>
          <a:prstGeom prst="rect">
            <a:avLst/>
          </a:prstGeom>
          <a:noFill/>
        </p:spPr>
        <p:txBody>
          <a:bodyPr wrap="square" rtlCol="0">
            <a:spAutoFit/>
          </a:bodyPr>
          <a:lstStyle/>
          <a:p>
            <a:r>
              <a:rPr lang="en-US" sz="2000" b="1" dirty="0">
                <a:latin typeface="+mn-ea"/>
              </a:rPr>
              <a:t>2</a:t>
            </a:r>
            <a:r>
              <a:rPr lang="ko-KR" altLang="en-US" sz="2000" b="1" dirty="0">
                <a:latin typeface="+mn-ea"/>
              </a:rPr>
              <a:t>단계</a:t>
            </a:r>
            <a:r>
              <a:rPr lang="en-US" altLang="ko-KR" sz="2000" b="1" dirty="0">
                <a:latin typeface="+mn-ea"/>
              </a:rPr>
              <a:t>_</a:t>
            </a:r>
            <a:r>
              <a:rPr lang="en-US" sz="2000" b="1" dirty="0">
                <a:latin typeface="+mn-ea"/>
              </a:rPr>
              <a:t>Tier 2: </a:t>
            </a:r>
            <a:r>
              <a:rPr lang="ko-KR" altLang="en-US" sz="2000" b="1" dirty="0">
                <a:latin typeface="+mn-ea"/>
              </a:rPr>
              <a:t>사람중심계획은 </a:t>
            </a:r>
            <a:r>
              <a:rPr lang="ko-KR" altLang="en-US" sz="2000" b="1" dirty="0">
                <a:solidFill>
                  <a:srgbClr val="800000"/>
                </a:solidFill>
                <a:latin typeface="+mn-ea"/>
              </a:rPr>
              <a:t>사소한 삶의 질 문제를 해결</a:t>
            </a:r>
            <a:r>
              <a:rPr lang="ko-KR" altLang="en-US" sz="2000" b="1" dirty="0">
                <a:latin typeface="+mn-ea"/>
              </a:rPr>
              <a:t>할 수 있음</a:t>
            </a:r>
            <a:r>
              <a:rPr lang="en-US" altLang="ko-KR" sz="2000" b="1" dirty="0">
                <a:latin typeface="+mn-ea"/>
              </a:rPr>
              <a:t>_</a:t>
            </a:r>
            <a:r>
              <a:rPr lang="en-US" sz="2000" dirty="0">
                <a:latin typeface="+mn-ea"/>
              </a:rPr>
              <a:t>Person-centered plan might address </a:t>
            </a:r>
            <a:r>
              <a:rPr lang="en-US" sz="2000" b="1" i="1" dirty="0">
                <a:solidFill>
                  <a:srgbClr val="800000"/>
                </a:solidFill>
                <a:latin typeface="+mn-ea"/>
              </a:rPr>
              <a:t>minor quality of life challenges</a:t>
            </a:r>
          </a:p>
        </p:txBody>
      </p:sp>
      <p:sp>
        <p:nvSpPr>
          <p:cNvPr id="8" name="TextBox 7">
            <a:extLst>
              <a:ext uri="{FF2B5EF4-FFF2-40B4-BE49-F238E27FC236}">
                <a16:creationId xmlns:a16="http://schemas.microsoft.com/office/drawing/2014/main" id="{FF2DA399-E1CE-D647-BD3D-E0433DEB676D}"/>
              </a:ext>
            </a:extLst>
          </p:cNvPr>
          <p:cNvSpPr txBox="1"/>
          <p:nvPr/>
        </p:nvSpPr>
        <p:spPr>
          <a:xfrm>
            <a:off x="5523230" y="5047046"/>
            <a:ext cx="6422964" cy="1015663"/>
          </a:xfrm>
          <a:prstGeom prst="rect">
            <a:avLst/>
          </a:prstGeom>
          <a:noFill/>
        </p:spPr>
        <p:txBody>
          <a:bodyPr wrap="square" rtlCol="0">
            <a:spAutoFit/>
          </a:bodyPr>
          <a:lstStyle/>
          <a:p>
            <a:r>
              <a:rPr lang="en-US" sz="2000" b="1" dirty="0">
                <a:latin typeface="+mn-ea"/>
              </a:rPr>
              <a:t>1</a:t>
            </a:r>
            <a:r>
              <a:rPr lang="ko-KR" altLang="en-US" sz="2000" b="1" dirty="0">
                <a:latin typeface="+mn-ea"/>
              </a:rPr>
              <a:t>단계</a:t>
            </a:r>
            <a:r>
              <a:rPr lang="en-US" altLang="ko-KR" sz="2000" b="1" dirty="0">
                <a:latin typeface="+mn-ea"/>
              </a:rPr>
              <a:t>_</a:t>
            </a:r>
            <a:r>
              <a:rPr lang="en-US" sz="2000" b="1" dirty="0">
                <a:latin typeface="+mn-ea"/>
              </a:rPr>
              <a:t>Tier 1: </a:t>
            </a:r>
            <a:r>
              <a:rPr lang="ko-KR" altLang="en-US" sz="2000" b="1" dirty="0">
                <a:solidFill>
                  <a:srgbClr val="800000"/>
                </a:solidFill>
                <a:latin typeface="+mn-ea"/>
              </a:rPr>
              <a:t>사람중심계획으로 삶의 질 향상 및 유지</a:t>
            </a:r>
            <a:r>
              <a:rPr lang="en-US" altLang="ko-KR" sz="2000" b="1" dirty="0">
                <a:solidFill>
                  <a:srgbClr val="800000"/>
                </a:solidFill>
                <a:latin typeface="+mn-ea"/>
              </a:rPr>
              <a:t>_</a:t>
            </a:r>
            <a:r>
              <a:rPr lang="en-US" sz="2000" dirty="0">
                <a:latin typeface="+mn-ea"/>
              </a:rPr>
              <a:t>Person-centered </a:t>
            </a:r>
            <a:r>
              <a:rPr lang="en-US" sz="2000" b="1" i="1" dirty="0">
                <a:solidFill>
                  <a:srgbClr val="800000"/>
                </a:solidFill>
                <a:latin typeface="+mn-ea"/>
              </a:rPr>
              <a:t>plan improve and maintaining quality of life</a:t>
            </a:r>
          </a:p>
        </p:txBody>
      </p:sp>
    </p:spTree>
    <p:extLst>
      <p:ext uri="{BB962C8B-B14F-4D97-AF65-F5344CB8AC3E}">
        <p14:creationId xmlns:p14="http://schemas.microsoft.com/office/powerpoint/2010/main" val="16248192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381000" y="-38100"/>
            <a:ext cx="11201400" cy="1325563"/>
          </a:xfrm>
        </p:spPr>
        <p:txBody>
          <a:bodyPr>
            <a:normAutofit/>
          </a:bodyPr>
          <a:lstStyle/>
          <a:p>
            <a:pPr algn="ctr"/>
            <a:r>
              <a:rPr lang="ko-KR" altLang="en-US" sz="3500" dirty="0">
                <a:solidFill>
                  <a:schemeClr val="tx1"/>
                </a:solidFill>
                <a:latin typeface="+mn-ea"/>
                <a:ea typeface="+mn-ea"/>
              </a:rPr>
              <a:t>사람중심실천</a:t>
            </a:r>
            <a:r>
              <a:rPr lang="en-US" altLang="ko-KR" sz="3500" dirty="0">
                <a:solidFill>
                  <a:schemeClr val="tx1"/>
                </a:solidFill>
                <a:latin typeface="+mn-ea"/>
                <a:ea typeface="+mn-ea"/>
              </a:rPr>
              <a:t>_Person-Centered Practices</a:t>
            </a:r>
            <a:br>
              <a:rPr lang="en-US" sz="3500" dirty="0">
                <a:solidFill>
                  <a:schemeClr val="tx1"/>
                </a:solidFill>
                <a:latin typeface="+mn-ea"/>
                <a:ea typeface="+mn-ea"/>
              </a:rPr>
            </a:br>
            <a:r>
              <a:rPr lang="en-US" sz="1500" dirty="0">
                <a:latin typeface="+mn-ea"/>
                <a:ea typeface="+mn-ea"/>
                <a:hlinkClick r:id="rId2"/>
              </a:rPr>
              <a:t>Smull, Bourne, Sanderson, 2009</a:t>
            </a:r>
            <a:endParaRPr lang="en-US" sz="1500" dirty="0">
              <a:latin typeface="+mn-ea"/>
              <a:ea typeface="+mn-ea"/>
            </a:endParaRPr>
          </a:p>
        </p:txBody>
      </p:sp>
      <p:sp>
        <p:nvSpPr>
          <p:cNvPr id="4" name="Content Placeholder 2"/>
          <p:cNvSpPr txBox="1">
            <a:spLocks/>
          </p:cNvSpPr>
          <p:nvPr/>
        </p:nvSpPr>
        <p:spPr>
          <a:xfrm>
            <a:off x="668654" y="1520031"/>
            <a:ext cx="9313545" cy="4499769"/>
          </a:xfrm>
          <a:prstGeom prst="rect">
            <a:avLst/>
          </a:prstGeom>
        </p:spPr>
        <p:txBody>
          <a:bodyPr>
            <a:noAutofit/>
          </a:bodyPr>
          <a:lstStyle>
            <a:lvl1pPr marL="257175" indent="-257175" algn="l" defTabSz="342900" rtl="0" eaLnBrk="1" latinLnBrk="0" hangingPunct="1">
              <a:spcBef>
                <a:spcPct val="20000"/>
              </a:spcBef>
              <a:buFont typeface="Arial"/>
              <a:buChar char="•"/>
              <a:defRPr sz="2100" kern="1200">
                <a:solidFill>
                  <a:schemeClr val="tx1"/>
                </a:solidFill>
                <a:latin typeface="Open Sans"/>
                <a:ea typeface="+mn-ea"/>
                <a:cs typeface="Open Sans"/>
              </a:defRPr>
            </a:lvl1pPr>
            <a:lvl2pPr marL="557213" indent="-214313" algn="l" defTabSz="342900" rtl="0" eaLnBrk="1" latinLnBrk="0" hangingPunct="1">
              <a:spcBef>
                <a:spcPct val="20000"/>
              </a:spcBef>
              <a:buFont typeface="Arial"/>
              <a:buChar char="–"/>
              <a:defRPr sz="2100" kern="1200">
                <a:solidFill>
                  <a:schemeClr val="tx1"/>
                </a:solidFill>
                <a:latin typeface="Open Sans"/>
                <a:ea typeface="+mn-ea"/>
                <a:cs typeface="Open Sans"/>
              </a:defRPr>
            </a:lvl2pPr>
            <a:lvl3pPr marL="857250" indent="-171450" algn="l" defTabSz="342900" rtl="0" eaLnBrk="1" latinLnBrk="0" hangingPunct="1">
              <a:spcBef>
                <a:spcPct val="20000"/>
              </a:spcBef>
              <a:buFont typeface="Arial"/>
              <a:buChar char="•"/>
              <a:defRPr sz="2100" kern="1200">
                <a:solidFill>
                  <a:schemeClr val="tx1"/>
                </a:solidFill>
                <a:latin typeface="Open Sans"/>
                <a:ea typeface="+mn-ea"/>
                <a:cs typeface="Open Sans"/>
              </a:defRPr>
            </a:lvl3pPr>
            <a:lvl4pPr marL="1200150" indent="-171450" algn="l" defTabSz="342900" rtl="0" eaLnBrk="1" latinLnBrk="0" hangingPunct="1">
              <a:spcBef>
                <a:spcPct val="20000"/>
              </a:spcBef>
              <a:buFont typeface="Arial"/>
              <a:buChar char="–"/>
              <a:defRPr sz="2100" kern="1200">
                <a:solidFill>
                  <a:schemeClr val="tx1"/>
                </a:solidFill>
                <a:latin typeface="Open Sans"/>
                <a:ea typeface="+mn-ea"/>
                <a:cs typeface="Open Sans"/>
              </a:defRPr>
            </a:lvl4pPr>
            <a:lvl5pPr marL="1543050" indent="-171450" algn="l" defTabSz="342900" rtl="0" eaLnBrk="1" latinLnBrk="0" hangingPunct="1">
              <a:spcBef>
                <a:spcPct val="20000"/>
              </a:spcBef>
              <a:buFont typeface="Arial"/>
              <a:buChar char="»"/>
              <a:defRPr sz="2100" kern="1200">
                <a:solidFill>
                  <a:schemeClr val="tx1"/>
                </a:solidFill>
                <a:latin typeface="Open Sans"/>
                <a:ea typeface="+mn-ea"/>
                <a:cs typeface="Open San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buNone/>
            </a:pPr>
            <a:r>
              <a:rPr lang="ko-KR" altLang="en-US" sz="2000" b="1" dirty="0">
                <a:solidFill>
                  <a:srgbClr val="800000"/>
                </a:solidFill>
                <a:latin typeface="+mn-ea"/>
              </a:rPr>
              <a:t>보편적인 사람중심전략</a:t>
            </a:r>
            <a:r>
              <a:rPr lang="en-US" altLang="ko-KR" sz="2000" b="1" dirty="0">
                <a:solidFill>
                  <a:srgbClr val="800000"/>
                </a:solidFill>
                <a:latin typeface="+mn-ea"/>
              </a:rPr>
              <a:t>_Universal Person-Centered Strategies</a:t>
            </a:r>
            <a:endParaRPr lang="en-US" sz="2000" b="1" dirty="0">
              <a:solidFill>
                <a:srgbClr val="800000"/>
              </a:solidFill>
              <a:latin typeface="+mn-ea"/>
            </a:endParaRPr>
          </a:p>
          <a:p>
            <a:r>
              <a:rPr lang="ko-KR" altLang="en-US" sz="1500" b="1" dirty="0">
                <a:solidFill>
                  <a:srgbClr val="800000"/>
                </a:solidFill>
                <a:latin typeface="+mn-ea"/>
              </a:rPr>
              <a:t>탐색</a:t>
            </a:r>
            <a:r>
              <a:rPr lang="en-US" altLang="ko-KR" sz="1500" b="1" dirty="0">
                <a:solidFill>
                  <a:srgbClr val="800000"/>
                </a:solidFill>
                <a:latin typeface="+mn-ea"/>
              </a:rPr>
              <a:t>, </a:t>
            </a:r>
            <a:r>
              <a:rPr lang="ko-KR" altLang="en-US" sz="1500" b="1" dirty="0">
                <a:solidFill>
                  <a:srgbClr val="800000"/>
                </a:solidFill>
                <a:latin typeface="+mn-ea"/>
              </a:rPr>
              <a:t>발견</a:t>
            </a:r>
            <a:r>
              <a:rPr lang="en-US" altLang="ko-KR" sz="1500" b="1" dirty="0">
                <a:solidFill>
                  <a:srgbClr val="800000"/>
                </a:solidFill>
                <a:latin typeface="+mn-ea"/>
              </a:rPr>
              <a:t>, </a:t>
            </a:r>
            <a:r>
              <a:rPr lang="ko-KR" altLang="en-US" sz="1500" b="1" dirty="0">
                <a:solidFill>
                  <a:srgbClr val="800000"/>
                </a:solidFill>
                <a:latin typeface="+mn-ea"/>
              </a:rPr>
              <a:t>문제 해결을 촉진하는 도구</a:t>
            </a:r>
            <a:r>
              <a:rPr lang="en-US" altLang="ko-KR" sz="1500" b="1" dirty="0">
                <a:solidFill>
                  <a:srgbClr val="800000"/>
                </a:solidFill>
                <a:latin typeface="+mn-ea"/>
              </a:rPr>
              <a:t>_Tools to prompt exploration, discovery, and problem solving</a:t>
            </a:r>
          </a:p>
          <a:p>
            <a:r>
              <a:rPr lang="ko-KR" altLang="en-US" sz="1500" b="1" dirty="0">
                <a:solidFill>
                  <a:srgbClr val="800000"/>
                </a:solidFill>
                <a:latin typeface="+mn-ea"/>
              </a:rPr>
              <a:t>모든 사람에게 적용</a:t>
            </a:r>
            <a:r>
              <a:rPr lang="en-US" altLang="ko-KR" sz="1500" b="1" dirty="0">
                <a:solidFill>
                  <a:srgbClr val="800000"/>
                </a:solidFill>
                <a:latin typeface="+mn-ea"/>
              </a:rPr>
              <a:t>_Applied to everyone</a:t>
            </a:r>
            <a:endParaRPr lang="en-US" sz="1500" b="1" dirty="0">
              <a:solidFill>
                <a:srgbClr val="800000"/>
              </a:solidFill>
              <a:latin typeface="+mn-ea"/>
            </a:endParaRPr>
          </a:p>
          <a:p>
            <a:pPr marL="0" indent="0">
              <a:buNone/>
            </a:pPr>
            <a:endParaRPr lang="en-US" sz="1500" b="1" i="1" dirty="0">
              <a:latin typeface="+mn-ea"/>
            </a:endParaRPr>
          </a:p>
          <a:p>
            <a:pPr marL="0" indent="0">
              <a:buNone/>
            </a:pPr>
            <a:r>
              <a:rPr lang="ko-KR" altLang="en-US" sz="2000" b="1" i="1" dirty="0">
                <a:latin typeface="+mn-ea"/>
              </a:rPr>
              <a:t>사람중심계획</a:t>
            </a:r>
            <a:r>
              <a:rPr lang="en-US" altLang="ko-KR" sz="2000" b="1" i="1" dirty="0">
                <a:latin typeface="+mn-ea"/>
              </a:rPr>
              <a:t>_P</a:t>
            </a:r>
            <a:r>
              <a:rPr lang="en-US" sz="2000" b="1" i="1" dirty="0">
                <a:latin typeface="+mn-ea"/>
              </a:rPr>
              <a:t>erson-Centered Planning</a:t>
            </a:r>
            <a:endParaRPr lang="en-US" sz="2000" dirty="0">
              <a:latin typeface="+mn-ea"/>
            </a:endParaRPr>
          </a:p>
          <a:p>
            <a:r>
              <a:rPr lang="ko-KR" altLang="en-US" sz="1500" dirty="0">
                <a:latin typeface="+mn-ea"/>
              </a:rPr>
              <a:t>개별화된 팀 계획</a:t>
            </a:r>
            <a:r>
              <a:rPr lang="en-US" altLang="ko-KR" sz="1500" dirty="0">
                <a:latin typeface="+mn-ea"/>
              </a:rPr>
              <a:t>_Individualized team planning</a:t>
            </a:r>
            <a:endParaRPr lang="en-US" sz="1500" dirty="0">
              <a:latin typeface="+mn-ea"/>
            </a:endParaRPr>
          </a:p>
          <a:p>
            <a:r>
              <a:rPr lang="ko-KR" altLang="en-US" sz="1500" dirty="0">
                <a:latin typeface="+mn-ea"/>
              </a:rPr>
              <a:t>긍정적이고 의미 있는 삶을 위한 계획수립</a:t>
            </a:r>
            <a:r>
              <a:rPr lang="en-US" altLang="ko-KR" sz="1500" dirty="0">
                <a:latin typeface="+mn-ea"/>
              </a:rPr>
              <a:t>_Create plan for achieving a positive and meaningful life</a:t>
            </a:r>
          </a:p>
          <a:p>
            <a:r>
              <a:rPr lang="ko-KR" altLang="en-US" sz="1500" dirty="0">
                <a:latin typeface="+mn-ea"/>
              </a:rPr>
              <a:t>개인이 지역사회와 연결되도록 돕는 것</a:t>
            </a:r>
            <a:r>
              <a:rPr lang="en-US" altLang="ko-KR" sz="1500" dirty="0">
                <a:latin typeface="+mn-ea"/>
              </a:rPr>
              <a:t>_Helping person connect with their community</a:t>
            </a:r>
            <a:endParaRPr lang="en-US" sz="1500" b="1" i="1" dirty="0">
              <a:latin typeface="+mn-ea"/>
            </a:endParaRPr>
          </a:p>
          <a:p>
            <a:endParaRPr lang="en-US" sz="1500" b="1" i="1" dirty="0">
              <a:latin typeface="+mn-ea"/>
            </a:endParaRPr>
          </a:p>
          <a:p>
            <a:pPr marL="0" indent="0">
              <a:buNone/>
            </a:pPr>
            <a:r>
              <a:rPr lang="ko-KR" altLang="en-US" sz="2000" b="1" i="1" dirty="0">
                <a:latin typeface="+mn-ea"/>
              </a:rPr>
              <a:t>사람중심조직 관행</a:t>
            </a:r>
            <a:r>
              <a:rPr lang="en-US" altLang="ko-KR" sz="2000" b="1" i="1" dirty="0">
                <a:latin typeface="+mn-ea"/>
              </a:rPr>
              <a:t>_P</a:t>
            </a:r>
            <a:r>
              <a:rPr lang="en-US" sz="2000" b="1" i="1" dirty="0">
                <a:latin typeface="+mn-ea"/>
              </a:rPr>
              <a:t>erson-Centered Organizational Practices</a:t>
            </a:r>
            <a:endParaRPr lang="en-US" sz="2000" dirty="0">
              <a:latin typeface="+mn-ea"/>
            </a:endParaRPr>
          </a:p>
          <a:p>
            <a:r>
              <a:rPr lang="ko-KR" altLang="en-US" sz="1500" dirty="0">
                <a:latin typeface="+mn-ea"/>
              </a:rPr>
              <a:t>정책</a:t>
            </a:r>
            <a:r>
              <a:rPr lang="en-US" altLang="ko-KR" sz="1500" dirty="0">
                <a:latin typeface="+mn-ea"/>
              </a:rPr>
              <a:t>, </a:t>
            </a:r>
            <a:r>
              <a:rPr lang="ko-KR" altLang="en-US" sz="1500" dirty="0">
                <a:latin typeface="+mn-ea"/>
              </a:rPr>
              <a:t>절차</a:t>
            </a:r>
            <a:r>
              <a:rPr lang="en-US" altLang="ko-KR" sz="1500" dirty="0">
                <a:latin typeface="+mn-ea"/>
              </a:rPr>
              <a:t>, </a:t>
            </a:r>
            <a:r>
              <a:rPr lang="ko-KR" altLang="en-US" sz="1500" dirty="0">
                <a:latin typeface="+mn-ea"/>
              </a:rPr>
              <a:t>문서</a:t>
            </a:r>
            <a:r>
              <a:rPr lang="en-US" altLang="ko-KR" sz="1500" dirty="0">
                <a:latin typeface="+mn-ea"/>
              </a:rPr>
              <a:t>_Policies, procedures, documentation</a:t>
            </a:r>
          </a:p>
          <a:p>
            <a:r>
              <a:rPr lang="ko-KR" altLang="en-US" sz="1500" dirty="0">
                <a:latin typeface="+mn-ea"/>
              </a:rPr>
              <a:t>조직</a:t>
            </a:r>
            <a:r>
              <a:rPr lang="en-US" altLang="ko-KR" sz="1500" dirty="0">
                <a:latin typeface="+mn-ea"/>
              </a:rPr>
              <a:t>/</a:t>
            </a:r>
            <a:r>
              <a:rPr lang="ko-KR" altLang="en-US" sz="1500" dirty="0">
                <a:latin typeface="+mn-ea"/>
              </a:rPr>
              <a:t>지역사회의 모든 사람들을 위한 교육</a:t>
            </a:r>
            <a:r>
              <a:rPr lang="en-US" altLang="ko-KR" sz="1500" dirty="0">
                <a:latin typeface="+mn-ea"/>
              </a:rPr>
              <a:t>_Training for everyone in organization/community</a:t>
            </a:r>
          </a:p>
        </p:txBody>
      </p:sp>
      <p:sp>
        <p:nvSpPr>
          <p:cNvPr id="5" name="Oval 3">
            <a:extLst>
              <a:ext uri="{FF2B5EF4-FFF2-40B4-BE49-F238E27FC236}">
                <a16:creationId xmlns:a16="http://schemas.microsoft.com/office/drawing/2014/main" id="{93091975-611C-FA40-B299-23402976A7B7}"/>
              </a:ext>
            </a:extLst>
          </p:cNvPr>
          <p:cNvSpPr/>
          <p:nvPr/>
        </p:nvSpPr>
        <p:spPr>
          <a:xfrm>
            <a:off x="228600" y="834230"/>
            <a:ext cx="8423910" cy="2720862"/>
          </a:xfrm>
          <a:prstGeom prst="ellipse">
            <a:avLst/>
          </a:prstGeom>
          <a:noFill/>
          <a:ln w="76200">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Tree>
    <p:extLst>
      <p:ext uri="{BB962C8B-B14F-4D97-AF65-F5344CB8AC3E}">
        <p14:creationId xmlns:p14="http://schemas.microsoft.com/office/powerpoint/2010/main" val="89348300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custDataLst>
              <p:tags r:id="rId1"/>
            </p:custDataLst>
          </p:nvPr>
        </p:nvSpPr>
        <p:spPr>
          <a:xfrm>
            <a:off x="1524000" y="4191000"/>
            <a:ext cx="9144000" cy="1752600"/>
          </a:xfrm>
          <a:prstGeom prst="rect">
            <a:avLst/>
          </a:prstGeom>
        </p:spPr>
        <p:txBody>
          <a:bodyPr>
            <a:normAutofit/>
          </a:bodyPr>
          <a:lstStyle>
            <a:lvl1pPr marL="257175" indent="-257175" algn="l" defTabSz="342900" rtl="0" eaLnBrk="1" latinLnBrk="0" hangingPunct="1">
              <a:spcBef>
                <a:spcPct val="20000"/>
              </a:spcBef>
              <a:buFont typeface="Arial"/>
              <a:buChar char="•"/>
              <a:defRPr sz="2100" kern="1200">
                <a:solidFill>
                  <a:schemeClr val="tx1"/>
                </a:solidFill>
                <a:latin typeface="Open Sans"/>
                <a:ea typeface="+mn-ea"/>
                <a:cs typeface="Open Sans"/>
              </a:defRPr>
            </a:lvl1pPr>
            <a:lvl2pPr marL="557213" indent="-214313" algn="l" defTabSz="342900" rtl="0" eaLnBrk="1" latinLnBrk="0" hangingPunct="1">
              <a:spcBef>
                <a:spcPct val="20000"/>
              </a:spcBef>
              <a:buFont typeface="Arial"/>
              <a:buChar char="–"/>
              <a:defRPr sz="2100" kern="1200">
                <a:solidFill>
                  <a:schemeClr val="tx1"/>
                </a:solidFill>
                <a:latin typeface="Open Sans"/>
                <a:ea typeface="+mn-ea"/>
                <a:cs typeface="Open Sans"/>
              </a:defRPr>
            </a:lvl2pPr>
            <a:lvl3pPr marL="857250" indent="-171450" algn="l" defTabSz="342900" rtl="0" eaLnBrk="1" latinLnBrk="0" hangingPunct="1">
              <a:spcBef>
                <a:spcPct val="20000"/>
              </a:spcBef>
              <a:buFont typeface="Arial"/>
              <a:buChar char="•"/>
              <a:defRPr sz="2100" kern="1200">
                <a:solidFill>
                  <a:schemeClr val="tx1"/>
                </a:solidFill>
                <a:latin typeface="Open Sans"/>
                <a:ea typeface="+mn-ea"/>
                <a:cs typeface="Open Sans"/>
              </a:defRPr>
            </a:lvl3pPr>
            <a:lvl4pPr marL="1200150" indent="-171450" algn="l" defTabSz="342900" rtl="0" eaLnBrk="1" latinLnBrk="0" hangingPunct="1">
              <a:spcBef>
                <a:spcPct val="20000"/>
              </a:spcBef>
              <a:buFont typeface="Arial"/>
              <a:buChar char="–"/>
              <a:defRPr sz="2100" kern="1200">
                <a:solidFill>
                  <a:schemeClr val="tx1"/>
                </a:solidFill>
                <a:latin typeface="Open Sans"/>
                <a:ea typeface="+mn-ea"/>
                <a:cs typeface="Open Sans"/>
              </a:defRPr>
            </a:lvl4pPr>
            <a:lvl5pPr marL="1543050" indent="-171450" algn="l" defTabSz="342900" rtl="0" eaLnBrk="1" latinLnBrk="0" hangingPunct="1">
              <a:spcBef>
                <a:spcPct val="20000"/>
              </a:spcBef>
              <a:buFont typeface="Arial"/>
              <a:buChar char="»"/>
              <a:defRPr sz="2100" kern="1200">
                <a:solidFill>
                  <a:schemeClr val="tx1"/>
                </a:solidFill>
                <a:latin typeface="Open Sans"/>
                <a:ea typeface="+mn-ea"/>
                <a:cs typeface="Open San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lgn="ctr">
              <a:buNone/>
            </a:pPr>
            <a:r>
              <a:rPr lang="ko-KR" altLang="en-US" b="1" dirty="0">
                <a:latin typeface="+mn-ea"/>
              </a:rPr>
              <a:t>플로리다의 긍정적 행동 개입과 지원</a:t>
            </a:r>
            <a:endParaRPr lang="en-US" altLang="ko-KR" b="1" dirty="0">
              <a:latin typeface="+mn-ea"/>
            </a:endParaRPr>
          </a:p>
          <a:p>
            <a:pPr marL="0" indent="0" algn="ctr">
              <a:buNone/>
            </a:pPr>
            <a:r>
              <a:rPr lang="en-US" altLang="en-US" b="1" dirty="0">
                <a:latin typeface="+mn-ea"/>
              </a:rPr>
              <a:t>_Florida’s Positive Behavior Interventions and Support</a:t>
            </a:r>
          </a:p>
          <a:p>
            <a:pPr marL="0" indent="0" algn="ctr">
              <a:buNone/>
            </a:pPr>
            <a:r>
              <a:rPr lang="en-US" altLang="en-US" b="1" dirty="0">
                <a:latin typeface="+mn-ea"/>
              </a:rPr>
              <a:t>Don Kincaid</a:t>
            </a:r>
          </a:p>
          <a:p>
            <a:pPr marL="0" indent="0" algn="ctr">
              <a:buNone/>
            </a:pPr>
            <a:r>
              <a:rPr lang="en-US" altLang="en-US" sz="2800" dirty="0">
                <a:latin typeface="+mn-ea"/>
              </a:rPr>
              <a:t>University of South Florida</a:t>
            </a:r>
          </a:p>
        </p:txBody>
      </p:sp>
      <p:sp>
        <p:nvSpPr>
          <p:cNvPr id="3" name="Text Box 4"/>
          <p:cNvSpPr txBox="1">
            <a:spLocks noChangeArrowheads="1"/>
          </p:cNvSpPr>
          <p:nvPr>
            <p:custDataLst>
              <p:tags r:id="rId2"/>
            </p:custDataLst>
          </p:nvPr>
        </p:nvSpPr>
        <p:spPr bwMode="auto">
          <a:xfrm>
            <a:off x="0" y="1512256"/>
            <a:ext cx="12336165" cy="2492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lnSpc>
                <a:spcPts val="5000"/>
              </a:lnSpc>
              <a:spcBef>
                <a:spcPct val="50000"/>
              </a:spcBef>
            </a:pPr>
            <a:r>
              <a:rPr lang="ko-KR" altLang="en-US" sz="6000" b="1" dirty="0">
                <a:latin typeface="+mn-ea"/>
                <a:ea typeface="+mn-ea"/>
              </a:rPr>
              <a:t>통합된 사람중심계획 과정</a:t>
            </a:r>
            <a:endParaRPr lang="en-US" altLang="ko-KR" sz="6000" b="1" dirty="0">
              <a:latin typeface="+mn-ea"/>
              <a:ea typeface="+mn-ea"/>
            </a:endParaRPr>
          </a:p>
          <a:p>
            <a:pPr algn="ctr" eaLnBrk="1" hangingPunct="1">
              <a:lnSpc>
                <a:spcPts val="5000"/>
              </a:lnSpc>
              <a:spcBef>
                <a:spcPct val="50000"/>
              </a:spcBef>
            </a:pPr>
            <a:r>
              <a:rPr lang="en-US" altLang="en-US" sz="6000" b="1" dirty="0">
                <a:latin typeface="+mn-ea"/>
                <a:ea typeface="+mn-ea"/>
              </a:rPr>
              <a:t>_Integrated Person-Centered Planning Process</a:t>
            </a:r>
          </a:p>
        </p:txBody>
      </p:sp>
    </p:spTree>
    <p:extLst>
      <p:ext uri="{BB962C8B-B14F-4D97-AF65-F5344CB8AC3E}">
        <p14:creationId xmlns:p14="http://schemas.microsoft.com/office/powerpoint/2010/main" val="299770506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838200" y="46037"/>
            <a:ext cx="10515600" cy="1325563"/>
          </a:xfrm>
          <a:prstGeom prst="rect">
            <a:avLst/>
          </a:prstGeom>
        </p:spPr>
        <p:txBody>
          <a:bodyPr>
            <a:normAutofit fontScale="97500"/>
          </a:bodyPr>
          <a:lstStyle>
            <a:lvl1pPr algn="l" defTabSz="342900" rtl="0" eaLnBrk="1" latinLnBrk="0" hangingPunct="1">
              <a:spcBef>
                <a:spcPct val="0"/>
              </a:spcBef>
              <a:buNone/>
              <a:defRPr sz="2100" b="1" kern="1200">
                <a:solidFill>
                  <a:srgbClr val="0F3F59"/>
                </a:solidFill>
                <a:latin typeface="Open Sans bold"/>
                <a:ea typeface="+mj-ea"/>
                <a:cs typeface="Open Sans bold"/>
              </a:defRPr>
            </a:lvl1pPr>
          </a:lstStyle>
          <a:p>
            <a:pPr algn="ctr"/>
            <a:r>
              <a:rPr lang="ko-KR" altLang="en-US" sz="3500" dirty="0">
                <a:latin typeface="+mn-ea"/>
                <a:ea typeface="+mn-ea"/>
              </a:rPr>
              <a:t>사람중심계획은 어떻게 작동할까요</a:t>
            </a:r>
            <a:r>
              <a:rPr lang="en-US" altLang="ko-KR" sz="3500" dirty="0">
                <a:latin typeface="+mn-ea"/>
                <a:ea typeface="+mn-ea"/>
              </a:rPr>
              <a:t>?</a:t>
            </a:r>
            <a:br>
              <a:rPr lang="en-US" altLang="ko-KR" sz="3500" dirty="0">
                <a:latin typeface="+mn-ea"/>
                <a:ea typeface="+mn-ea"/>
              </a:rPr>
            </a:br>
            <a:r>
              <a:rPr lang="en-US" altLang="ko-KR" sz="3500" dirty="0">
                <a:latin typeface="+mn-ea"/>
                <a:ea typeface="+mn-ea"/>
              </a:rPr>
              <a:t>_</a:t>
            </a:r>
            <a:r>
              <a:rPr lang="en-US" altLang="en-US" sz="3500" dirty="0">
                <a:latin typeface="+mn-ea"/>
                <a:ea typeface="+mn-ea"/>
              </a:rPr>
              <a:t>How Does person-Centered Planning Work?</a:t>
            </a:r>
          </a:p>
        </p:txBody>
      </p:sp>
      <p:sp>
        <p:nvSpPr>
          <p:cNvPr id="3" name="Rectangle 3"/>
          <p:cNvSpPr txBox="1">
            <a:spLocks noChangeArrowheads="1"/>
          </p:cNvSpPr>
          <p:nvPr/>
        </p:nvSpPr>
        <p:spPr>
          <a:xfrm>
            <a:off x="990600" y="1752600"/>
            <a:ext cx="10210800" cy="4351338"/>
          </a:xfrm>
          <a:prstGeom prst="rect">
            <a:avLst/>
          </a:prstGeom>
        </p:spPr>
        <p:txBody>
          <a:bodyPr>
            <a:normAutofit/>
          </a:bodyPr>
          <a:lstStyle>
            <a:lvl1pPr marL="257175" indent="-257175" algn="l" defTabSz="342900" rtl="0" eaLnBrk="1" latinLnBrk="0" hangingPunct="1">
              <a:spcBef>
                <a:spcPct val="20000"/>
              </a:spcBef>
              <a:buFont typeface="Arial"/>
              <a:buChar char="•"/>
              <a:defRPr sz="2100" kern="1200">
                <a:solidFill>
                  <a:schemeClr val="tx1"/>
                </a:solidFill>
                <a:latin typeface="Open Sans"/>
                <a:ea typeface="+mn-ea"/>
                <a:cs typeface="Open Sans"/>
              </a:defRPr>
            </a:lvl1pPr>
            <a:lvl2pPr marL="557213" indent="-214313" algn="l" defTabSz="342900" rtl="0" eaLnBrk="1" latinLnBrk="0" hangingPunct="1">
              <a:spcBef>
                <a:spcPct val="20000"/>
              </a:spcBef>
              <a:buFont typeface="Arial"/>
              <a:buChar char="–"/>
              <a:defRPr sz="2100" kern="1200">
                <a:solidFill>
                  <a:schemeClr val="tx1"/>
                </a:solidFill>
                <a:latin typeface="Open Sans"/>
                <a:ea typeface="+mn-ea"/>
                <a:cs typeface="Open Sans"/>
              </a:defRPr>
            </a:lvl2pPr>
            <a:lvl3pPr marL="857250" indent="-171450" algn="l" defTabSz="342900" rtl="0" eaLnBrk="1" latinLnBrk="0" hangingPunct="1">
              <a:spcBef>
                <a:spcPct val="20000"/>
              </a:spcBef>
              <a:buFont typeface="Arial"/>
              <a:buChar char="•"/>
              <a:defRPr sz="2100" kern="1200">
                <a:solidFill>
                  <a:schemeClr val="tx1"/>
                </a:solidFill>
                <a:latin typeface="Open Sans"/>
                <a:ea typeface="+mn-ea"/>
                <a:cs typeface="Open Sans"/>
              </a:defRPr>
            </a:lvl3pPr>
            <a:lvl4pPr marL="1200150" indent="-171450" algn="l" defTabSz="342900" rtl="0" eaLnBrk="1" latinLnBrk="0" hangingPunct="1">
              <a:spcBef>
                <a:spcPct val="20000"/>
              </a:spcBef>
              <a:buFont typeface="Arial"/>
              <a:buChar char="–"/>
              <a:defRPr sz="2100" kern="1200">
                <a:solidFill>
                  <a:schemeClr val="tx1"/>
                </a:solidFill>
                <a:latin typeface="Open Sans"/>
                <a:ea typeface="+mn-ea"/>
                <a:cs typeface="Open Sans"/>
              </a:defRPr>
            </a:lvl4pPr>
            <a:lvl5pPr marL="1543050" indent="-171450" algn="l" defTabSz="342900" rtl="0" eaLnBrk="1" latinLnBrk="0" hangingPunct="1">
              <a:spcBef>
                <a:spcPct val="20000"/>
              </a:spcBef>
              <a:buFont typeface="Arial"/>
              <a:buChar char="»"/>
              <a:defRPr sz="2100" kern="1200">
                <a:solidFill>
                  <a:schemeClr val="tx1"/>
                </a:solidFill>
                <a:latin typeface="Open Sans"/>
                <a:ea typeface="+mn-ea"/>
                <a:cs typeface="Open San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a:lnSpc>
                <a:spcPct val="110000"/>
              </a:lnSpc>
              <a:buFontTx/>
              <a:buChar char="•"/>
            </a:pPr>
            <a:r>
              <a:rPr lang="ko-KR" altLang="en-US" sz="2000" dirty="0">
                <a:latin typeface="+mn-ea"/>
              </a:rPr>
              <a:t>그 사람</a:t>
            </a:r>
            <a:r>
              <a:rPr lang="en-US" altLang="ko-KR" sz="2000" dirty="0">
                <a:latin typeface="+mn-ea"/>
              </a:rPr>
              <a:t>, </a:t>
            </a:r>
            <a:r>
              <a:rPr lang="ko-KR" altLang="en-US" sz="2000" dirty="0">
                <a:latin typeface="+mn-ea"/>
              </a:rPr>
              <a:t>그 사람이 원하는 것 그리고 그것을 이루기 위해 협력하는 방법을 이해하는데</a:t>
            </a:r>
            <a:endParaRPr lang="en-US" altLang="ko-KR" sz="2000" dirty="0">
              <a:latin typeface="+mn-ea"/>
            </a:endParaRPr>
          </a:p>
          <a:p>
            <a:pPr marL="0" indent="0">
              <a:lnSpc>
                <a:spcPct val="110000"/>
              </a:lnSpc>
              <a:buNone/>
            </a:pPr>
            <a:r>
              <a:rPr lang="en-US" altLang="ko-KR" sz="2000" b="1" dirty="0">
                <a:latin typeface="+mn-ea"/>
              </a:rPr>
              <a:t>   </a:t>
            </a:r>
            <a:r>
              <a:rPr lang="ko-KR" altLang="en-US" sz="2000" b="1" dirty="0">
                <a:latin typeface="+mn-ea"/>
              </a:rPr>
              <a:t>도움이 되는 슬라이드 또는 활동을 선택</a:t>
            </a:r>
            <a:r>
              <a:rPr lang="ko-KR" altLang="en-US" sz="2000" dirty="0">
                <a:latin typeface="+mn-ea"/>
              </a:rPr>
              <a:t>합니다</a:t>
            </a:r>
            <a:r>
              <a:rPr lang="en-US" altLang="ko-KR" sz="2000" dirty="0">
                <a:latin typeface="+mn-ea"/>
              </a:rPr>
              <a:t>.</a:t>
            </a:r>
          </a:p>
          <a:p>
            <a:pPr marL="0" indent="0">
              <a:lnSpc>
                <a:spcPct val="110000"/>
              </a:lnSpc>
              <a:buNone/>
            </a:pPr>
            <a:r>
              <a:rPr lang="en-US" altLang="ko-KR" sz="2000" b="1" dirty="0">
                <a:latin typeface="+mn-ea"/>
              </a:rPr>
              <a:t>   _</a:t>
            </a:r>
            <a:r>
              <a:rPr lang="en-US" altLang="en-US" sz="2000" b="1" dirty="0">
                <a:latin typeface="+mn-ea"/>
              </a:rPr>
              <a:t>Chooses a series of slides or activities</a:t>
            </a:r>
            <a:r>
              <a:rPr lang="en-US" altLang="en-US" sz="2000" dirty="0">
                <a:latin typeface="+mn-ea"/>
              </a:rPr>
              <a:t> that help us understand</a:t>
            </a:r>
          </a:p>
          <a:p>
            <a:pPr marL="0" indent="0">
              <a:lnSpc>
                <a:spcPct val="110000"/>
              </a:lnSpc>
              <a:buNone/>
            </a:pPr>
            <a:r>
              <a:rPr lang="en-US" altLang="en-US" sz="2000" dirty="0">
                <a:latin typeface="+mn-ea"/>
              </a:rPr>
              <a:t>    the person, what they want and how to work together to make it happen</a:t>
            </a:r>
          </a:p>
          <a:p>
            <a:pPr>
              <a:lnSpc>
                <a:spcPct val="110000"/>
              </a:lnSpc>
              <a:buFontTx/>
              <a:buChar char="•"/>
            </a:pPr>
            <a:r>
              <a:rPr lang="ko-KR" altLang="en-US" sz="2000" b="1" dirty="0">
                <a:latin typeface="+mn-ea"/>
              </a:rPr>
              <a:t>그 사람과의 만남을 준비</a:t>
            </a:r>
            <a:r>
              <a:rPr lang="en-US" altLang="ko-KR" sz="2000" b="1" dirty="0">
                <a:latin typeface="+mn-ea"/>
              </a:rPr>
              <a:t>_</a:t>
            </a:r>
            <a:r>
              <a:rPr lang="en-US" altLang="en-US" sz="2000" b="1" dirty="0">
                <a:latin typeface="+mn-ea"/>
              </a:rPr>
              <a:t>Prepare for the meeting with the person</a:t>
            </a:r>
          </a:p>
          <a:p>
            <a:pPr>
              <a:lnSpc>
                <a:spcPct val="110000"/>
              </a:lnSpc>
              <a:buFontTx/>
              <a:buChar char="•"/>
            </a:pPr>
            <a:r>
              <a:rPr lang="ko-KR" altLang="en-US" sz="2000" b="1" dirty="0">
                <a:latin typeface="+mn-ea"/>
              </a:rPr>
              <a:t>이젤 종이에 시각적 표현</a:t>
            </a:r>
            <a:r>
              <a:rPr lang="en-US" altLang="ko-KR" sz="2000" b="1" dirty="0">
                <a:latin typeface="+mn-ea"/>
              </a:rPr>
              <a:t>_</a:t>
            </a:r>
            <a:r>
              <a:rPr lang="en-US" altLang="en-US" sz="2000" b="1" dirty="0">
                <a:latin typeface="+mn-ea"/>
              </a:rPr>
              <a:t>Visual representation</a:t>
            </a:r>
            <a:r>
              <a:rPr lang="en-US" altLang="en-US" sz="2000" dirty="0">
                <a:latin typeface="+mn-ea"/>
              </a:rPr>
              <a:t> on easel paper</a:t>
            </a:r>
          </a:p>
          <a:p>
            <a:pPr>
              <a:lnSpc>
                <a:spcPct val="110000"/>
              </a:lnSpc>
              <a:buFontTx/>
              <a:buChar char="•"/>
            </a:pPr>
            <a:r>
              <a:rPr lang="en-US" altLang="en-US" sz="2000" b="1" dirty="0">
                <a:latin typeface="+mn-ea"/>
              </a:rPr>
              <a:t>1) </a:t>
            </a:r>
            <a:r>
              <a:rPr lang="ko-KR" altLang="en-US" sz="2000" b="1" dirty="0">
                <a:latin typeface="+mn-ea"/>
              </a:rPr>
              <a:t>그 사람을 잘 알고 </a:t>
            </a:r>
            <a:r>
              <a:rPr lang="en-US" altLang="ko-KR" sz="2000" b="1" dirty="0">
                <a:latin typeface="+mn-ea"/>
              </a:rPr>
              <a:t>2) </a:t>
            </a:r>
            <a:r>
              <a:rPr lang="ko-KR" altLang="en-US" sz="2000" b="1" dirty="0">
                <a:latin typeface="+mn-ea"/>
              </a:rPr>
              <a:t>그 사람이 원하는 팀을 구성하세요</a:t>
            </a:r>
            <a:r>
              <a:rPr lang="en-US" altLang="ko-KR" sz="2000" b="1" dirty="0">
                <a:latin typeface="+mn-ea"/>
              </a:rPr>
              <a:t>.</a:t>
            </a:r>
          </a:p>
          <a:p>
            <a:pPr marL="0" indent="0">
              <a:lnSpc>
                <a:spcPct val="110000"/>
              </a:lnSpc>
              <a:buNone/>
            </a:pPr>
            <a:r>
              <a:rPr lang="en-US" altLang="en-US" sz="2000" b="1" dirty="0">
                <a:latin typeface="+mn-ea"/>
              </a:rPr>
              <a:t>   _Assemble a team</a:t>
            </a:r>
            <a:r>
              <a:rPr lang="en-US" altLang="en-US" sz="2000" dirty="0">
                <a:latin typeface="+mn-ea"/>
              </a:rPr>
              <a:t> that 1) knows the person well and 2) is desired    </a:t>
            </a:r>
          </a:p>
          <a:p>
            <a:pPr marL="0" indent="0">
              <a:lnSpc>
                <a:spcPct val="110000"/>
              </a:lnSpc>
              <a:buNone/>
            </a:pPr>
            <a:r>
              <a:rPr lang="en-US" altLang="en-US" sz="2000" dirty="0">
                <a:latin typeface="+mn-ea"/>
              </a:rPr>
              <a:t>    by the person</a:t>
            </a:r>
          </a:p>
        </p:txBody>
      </p:sp>
    </p:spTree>
    <p:extLst>
      <p:ext uri="{BB962C8B-B14F-4D97-AF65-F5344CB8AC3E}">
        <p14:creationId xmlns:p14="http://schemas.microsoft.com/office/powerpoint/2010/main" val="389967016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03904" y="-182563"/>
            <a:ext cx="13199807" cy="1325563"/>
          </a:xfrm>
          <a:prstGeom prst="rect">
            <a:avLst/>
          </a:prstGeom>
        </p:spPr>
        <p:txBody>
          <a:bodyPr>
            <a:normAutofit/>
          </a:bodyPr>
          <a:lstStyle>
            <a:lvl1pPr algn="l" defTabSz="342900" rtl="0" eaLnBrk="1" latinLnBrk="0" hangingPunct="1">
              <a:spcBef>
                <a:spcPct val="0"/>
              </a:spcBef>
              <a:buNone/>
              <a:defRPr sz="2100" b="1" kern="1200">
                <a:solidFill>
                  <a:srgbClr val="0F3F59"/>
                </a:solidFill>
                <a:latin typeface="Open Sans bold"/>
                <a:ea typeface="+mj-ea"/>
                <a:cs typeface="Open Sans bold"/>
              </a:defRPr>
            </a:lvl1pPr>
          </a:lstStyle>
          <a:p>
            <a:pPr algn="ctr"/>
            <a:br>
              <a:rPr lang="en-US" sz="3500" dirty="0">
                <a:solidFill>
                  <a:srgbClr val="000000"/>
                </a:solidFill>
                <a:latin typeface="+mn-ea"/>
                <a:ea typeface="+mn-ea"/>
              </a:rPr>
            </a:br>
            <a:r>
              <a:rPr lang="en-US" sz="3500" dirty="0">
                <a:solidFill>
                  <a:srgbClr val="000000"/>
                </a:solidFill>
                <a:latin typeface="+mn-ea"/>
                <a:ea typeface="+mn-ea"/>
              </a:rPr>
              <a:t>PCP</a:t>
            </a:r>
            <a:r>
              <a:rPr lang="ko-KR" altLang="en-US" sz="3500" dirty="0">
                <a:solidFill>
                  <a:srgbClr val="000000"/>
                </a:solidFill>
                <a:latin typeface="+mn-ea"/>
                <a:ea typeface="+mn-ea"/>
              </a:rPr>
              <a:t>의 특성 정의하기</a:t>
            </a:r>
            <a:r>
              <a:rPr lang="en-US" altLang="ko-KR" sz="3500" dirty="0">
                <a:solidFill>
                  <a:srgbClr val="000000"/>
                </a:solidFill>
                <a:latin typeface="+mn-ea"/>
                <a:ea typeface="+mn-ea"/>
              </a:rPr>
              <a:t>_Defining characteristics of PCP</a:t>
            </a:r>
            <a:endParaRPr lang="en-US" sz="3500" dirty="0">
              <a:solidFill>
                <a:srgbClr val="000000"/>
              </a:solidFill>
              <a:latin typeface="+mn-ea"/>
              <a:ea typeface="+mn-ea"/>
            </a:endParaRPr>
          </a:p>
        </p:txBody>
      </p:sp>
      <p:sp>
        <p:nvSpPr>
          <p:cNvPr id="3" name="Content Placeholder 2"/>
          <p:cNvSpPr txBox="1">
            <a:spLocks/>
          </p:cNvSpPr>
          <p:nvPr/>
        </p:nvSpPr>
        <p:spPr>
          <a:xfrm>
            <a:off x="366251" y="1881444"/>
            <a:ext cx="11417709" cy="3528040"/>
          </a:xfrm>
          <a:prstGeom prst="rect">
            <a:avLst/>
          </a:prstGeom>
        </p:spPr>
        <p:txBody>
          <a:bodyPr>
            <a:normAutofit/>
          </a:bodyPr>
          <a:lstStyle>
            <a:lvl1pPr marL="257175" indent="-257175" algn="l" defTabSz="342900" rtl="0" eaLnBrk="1" latinLnBrk="0" hangingPunct="1">
              <a:spcBef>
                <a:spcPct val="20000"/>
              </a:spcBef>
              <a:buFont typeface="Arial"/>
              <a:buChar char="•"/>
              <a:defRPr sz="2100" kern="1200">
                <a:solidFill>
                  <a:schemeClr val="tx1"/>
                </a:solidFill>
                <a:latin typeface="Open Sans"/>
                <a:ea typeface="+mn-ea"/>
                <a:cs typeface="Open Sans"/>
              </a:defRPr>
            </a:lvl1pPr>
            <a:lvl2pPr marL="557213" indent="-214313" algn="l" defTabSz="342900" rtl="0" eaLnBrk="1" latinLnBrk="0" hangingPunct="1">
              <a:spcBef>
                <a:spcPct val="20000"/>
              </a:spcBef>
              <a:buFont typeface="Arial"/>
              <a:buChar char="–"/>
              <a:defRPr sz="2100" kern="1200">
                <a:solidFill>
                  <a:schemeClr val="tx1"/>
                </a:solidFill>
                <a:latin typeface="Open Sans"/>
                <a:ea typeface="+mn-ea"/>
                <a:cs typeface="Open Sans"/>
              </a:defRPr>
            </a:lvl2pPr>
            <a:lvl3pPr marL="857250" indent="-171450" algn="l" defTabSz="342900" rtl="0" eaLnBrk="1" latinLnBrk="0" hangingPunct="1">
              <a:spcBef>
                <a:spcPct val="20000"/>
              </a:spcBef>
              <a:buFont typeface="Arial"/>
              <a:buChar char="•"/>
              <a:defRPr sz="2100" kern="1200">
                <a:solidFill>
                  <a:schemeClr val="tx1"/>
                </a:solidFill>
                <a:latin typeface="Open Sans"/>
                <a:ea typeface="+mn-ea"/>
                <a:cs typeface="Open Sans"/>
              </a:defRPr>
            </a:lvl3pPr>
            <a:lvl4pPr marL="1200150" indent="-171450" algn="l" defTabSz="342900" rtl="0" eaLnBrk="1" latinLnBrk="0" hangingPunct="1">
              <a:spcBef>
                <a:spcPct val="20000"/>
              </a:spcBef>
              <a:buFont typeface="Arial"/>
              <a:buChar char="–"/>
              <a:defRPr sz="2100" kern="1200">
                <a:solidFill>
                  <a:schemeClr val="tx1"/>
                </a:solidFill>
                <a:latin typeface="Open Sans"/>
                <a:ea typeface="+mn-ea"/>
                <a:cs typeface="Open Sans"/>
              </a:defRPr>
            </a:lvl4pPr>
            <a:lvl5pPr marL="1543050" indent="-171450" algn="l" defTabSz="342900" rtl="0" eaLnBrk="1" latinLnBrk="0" hangingPunct="1">
              <a:spcBef>
                <a:spcPct val="20000"/>
              </a:spcBef>
              <a:buFont typeface="Arial"/>
              <a:buChar char="»"/>
              <a:defRPr sz="2100" kern="1200">
                <a:solidFill>
                  <a:schemeClr val="tx1"/>
                </a:solidFill>
                <a:latin typeface="Open Sans"/>
                <a:ea typeface="+mn-ea"/>
                <a:cs typeface="Open San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a:lnSpc>
                <a:spcPct val="110000"/>
              </a:lnSpc>
            </a:pPr>
            <a:r>
              <a:rPr lang="ko-KR" altLang="en-US" sz="2000" dirty="0">
                <a:latin typeface="+mn-ea"/>
              </a:rPr>
              <a:t>그 개인이 이끄는 회의</a:t>
            </a:r>
            <a:r>
              <a:rPr lang="en-US" altLang="ko-KR" sz="2000" dirty="0">
                <a:latin typeface="+mn-ea"/>
              </a:rPr>
              <a:t>_</a:t>
            </a:r>
            <a:r>
              <a:rPr lang="en-US" sz="2000" dirty="0">
                <a:latin typeface="+mn-ea"/>
              </a:rPr>
              <a:t>Meetings Driven by the Person</a:t>
            </a:r>
          </a:p>
          <a:p>
            <a:pPr>
              <a:lnSpc>
                <a:spcPct val="110000"/>
              </a:lnSpc>
            </a:pPr>
            <a:r>
              <a:rPr lang="ko-KR" altLang="en-US" sz="2000" dirty="0">
                <a:latin typeface="+mn-ea"/>
              </a:rPr>
              <a:t>중요한 목표</a:t>
            </a:r>
            <a:r>
              <a:rPr lang="en-US" altLang="ko-KR" sz="2000" dirty="0">
                <a:latin typeface="+mn-ea"/>
              </a:rPr>
              <a:t>: </a:t>
            </a:r>
            <a:r>
              <a:rPr lang="ko-KR" altLang="en-US" sz="2000" dirty="0">
                <a:latin typeface="+mn-ea"/>
              </a:rPr>
              <a:t>개인에게 힘을 줘서 스스로 이끌어서 중요한 결정하게 함</a:t>
            </a:r>
            <a:endParaRPr lang="en-US" altLang="ko-KR" sz="2000" dirty="0">
              <a:latin typeface="+mn-ea"/>
            </a:endParaRPr>
          </a:p>
          <a:p>
            <a:pPr marL="0" indent="0">
              <a:lnSpc>
                <a:spcPct val="110000"/>
              </a:lnSpc>
              <a:buNone/>
            </a:pPr>
            <a:r>
              <a:rPr lang="en-US" sz="2000" dirty="0">
                <a:latin typeface="+mn-ea"/>
              </a:rPr>
              <a:t>   _Important Goal: Empower Person to Lead and Make Important Decisions</a:t>
            </a:r>
          </a:p>
          <a:p>
            <a:pPr>
              <a:lnSpc>
                <a:spcPct val="110000"/>
              </a:lnSpc>
            </a:pPr>
            <a:r>
              <a:rPr lang="ko-KR" altLang="en-US" sz="2000" dirty="0">
                <a:latin typeface="+mn-ea"/>
              </a:rPr>
              <a:t>팀 구성원은 그 개인이 선택함</a:t>
            </a:r>
            <a:r>
              <a:rPr lang="en-US" altLang="ko-KR" sz="2000" dirty="0">
                <a:latin typeface="+mn-ea"/>
              </a:rPr>
              <a:t>_</a:t>
            </a:r>
            <a:r>
              <a:rPr lang="en-US" sz="2000" dirty="0">
                <a:latin typeface="+mn-ea"/>
              </a:rPr>
              <a:t>Team Members Are Chosen by the Person</a:t>
            </a:r>
          </a:p>
          <a:p>
            <a:pPr>
              <a:lnSpc>
                <a:spcPct val="110000"/>
              </a:lnSpc>
            </a:pPr>
            <a:r>
              <a:rPr lang="ko-KR" altLang="en-US" sz="2000" dirty="0">
                <a:latin typeface="+mn-ea"/>
              </a:rPr>
              <a:t>회의는 그 개인의 선호도에 맞춰져 있음</a:t>
            </a:r>
            <a:endParaRPr lang="en-US" altLang="ko-KR" sz="2000" dirty="0">
              <a:latin typeface="+mn-ea"/>
            </a:endParaRPr>
          </a:p>
          <a:p>
            <a:pPr marL="0" indent="0">
              <a:lnSpc>
                <a:spcPct val="110000"/>
              </a:lnSpc>
              <a:buNone/>
            </a:pPr>
            <a:r>
              <a:rPr lang="en-US" altLang="ko-KR" sz="2000" dirty="0">
                <a:latin typeface="+mn-ea"/>
              </a:rPr>
              <a:t>   _</a:t>
            </a:r>
            <a:r>
              <a:rPr lang="en-US" sz="2000" dirty="0">
                <a:latin typeface="+mn-ea"/>
              </a:rPr>
              <a:t>Meetings Are Tailored to the Preferences of the Person</a:t>
            </a:r>
          </a:p>
        </p:txBody>
      </p:sp>
    </p:spTree>
    <p:extLst>
      <p:ext uri="{BB962C8B-B14F-4D97-AF65-F5344CB8AC3E}">
        <p14:creationId xmlns:p14="http://schemas.microsoft.com/office/powerpoint/2010/main" val="160010568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28600" y="46037"/>
            <a:ext cx="10515600" cy="1325563"/>
          </a:xfrm>
          <a:prstGeom prst="rect">
            <a:avLst/>
          </a:prstGeom>
        </p:spPr>
        <p:txBody>
          <a:bodyPr>
            <a:normAutofit/>
          </a:bodyPr>
          <a:lstStyle>
            <a:lvl1pPr algn="l" defTabSz="342900" rtl="0" eaLnBrk="1" latinLnBrk="0" hangingPunct="1">
              <a:spcBef>
                <a:spcPct val="0"/>
              </a:spcBef>
              <a:buNone/>
              <a:defRPr sz="2100" b="1" kern="1200">
                <a:solidFill>
                  <a:srgbClr val="0F3F59"/>
                </a:solidFill>
                <a:latin typeface="Open Sans bold"/>
                <a:ea typeface="+mj-ea"/>
                <a:cs typeface="Open Sans bold"/>
              </a:defRPr>
            </a:lvl1pPr>
          </a:lstStyle>
          <a:p>
            <a:r>
              <a:rPr lang="en-US" altLang="ko-KR" sz="3500" dirty="0">
                <a:solidFill>
                  <a:srgbClr val="000000"/>
                </a:solidFill>
                <a:latin typeface="+mn-ea"/>
                <a:ea typeface="+mn-ea"/>
              </a:rPr>
              <a:t>PCP</a:t>
            </a:r>
            <a:r>
              <a:rPr lang="ko-KR" altLang="en-US" sz="3500" dirty="0">
                <a:solidFill>
                  <a:srgbClr val="000000"/>
                </a:solidFill>
                <a:latin typeface="+mn-ea"/>
                <a:ea typeface="+mn-ea"/>
              </a:rPr>
              <a:t>의 특성 정의하기</a:t>
            </a:r>
            <a:r>
              <a:rPr lang="en-US" altLang="ko-KR" sz="3500" dirty="0">
                <a:solidFill>
                  <a:srgbClr val="000000"/>
                </a:solidFill>
                <a:latin typeface="+mn-ea"/>
                <a:ea typeface="+mn-ea"/>
              </a:rPr>
              <a:t>_</a:t>
            </a:r>
            <a:r>
              <a:rPr lang="ko-KR" altLang="en-US" sz="3500" dirty="0">
                <a:solidFill>
                  <a:srgbClr val="000000"/>
                </a:solidFill>
                <a:latin typeface="+mn-ea"/>
                <a:ea typeface="+mn-ea"/>
              </a:rPr>
              <a:t>계속</a:t>
            </a:r>
            <a:r>
              <a:rPr lang="mr-IN" altLang="ko-KR" sz="3500" dirty="0">
                <a:solidFill>
                  <a:srgbClr val="000000"/>
                </a:solidFill>
                <a:latin typeface="+mn-ea"/>
                <a:ea typeface="+mn-ea"/>
              </a:rPr>
              <a:t>…</a:t>
            </a:r>
            <a:br>
              <a:rPr lang="en-US" altLang="ko-KR" sz="3500" dirty="0">
                <a:solidFill>
                  <a:srgbClr val="000000"/>
                </a:solidFill>
                <a:latin typeface="+mn-ea"/>
                <a:ea typeface="+mn-ea"/>
              </a:rPr>
            </a:br>
            <a:r>
              <a:rPr lang="en-US" altLang="ko-KR" sz="3500" dirty="0">
                <a:solidFill>
                  <a:srgbClr val="000000"/>
                </a:solidFill>
                <a:latin typeface="+mn-ea"/>
                <a:ea typeface="+mn-ea"/>
              </a:rPr>
              <a:t>_</a:t>
            </a:r>
            <a:r>
              <a:rPr lang="en-US" sz="3500" dirty="0">
                <a:solidFill>
                  <a:srgbClr val="000000"/>
                </a:solidFill>
                <a:latin typeface="+mn-ea"/>
                <a:ea typeface="+mn-ea"/>
              </a:rPr>
              <a:t>Defining Characteristics of PCP</a:t>
            </a:r>
          </a:p>
        </p:txBody>
      </p:sp>
      <p:sp>
        <p:nvSpPr>
          <p:cNvPr id="3" name="Content Placeholder 2"/>
          <p:cNvSpPr txBox="1">
            <a:spLocks/>
          </p:cNvSpPr>
          <p:nvPr/>
        </p:nvSpPr>
        <p:spPr>
          <a:xfrm>
            <a:off x="534629" y="1600200"/>
            <a:ext cx="11122742" cy="4351338"/>
          </a:xfrm>
          <a:prstGeom prst="rect">
            <a:avLst/>
          </a:prstGeom>
        </p:spPr>
        <p:txBody>
          <a:bodyPr>
            <a:normAutofit/>
          </a:bodyPr>
          <a:lstStyle>
            <a:lvl1pPr marL="257175" indent="-257175" algn="l" defTabSz="342900" rtl="0" eaLnBrk="1" latinLnBrk="0" hangingPunct="1">
              <a:spcBef>
                <a:spcPct val="20000"/>
              </a:spcBef>
              <a:buFont typeface="Arial"/>
              <a:buChar char="•"/>
              <a:defRPr sz="2100" kern="1200">
                <a:solidFill>
                  <a:schemeClr val="tx1"/>
                </a:solidFill>
                <a:latin typeface="Open Sans"/>
                <a:ea typeface="+mn-ea"/>
                <a:cs typeface="Open Sans"/>
              </a:defRPr>
            </a:lvl1pPr>
            <a:lvl2pPr marL="557213" indent="-214313" algn="l" defTabSz="342900" rtl="0" eaLnBrk="1" latinLnBrk="0" hangingPunct="1">
              <a:spcBef>
                <a:spcPct val="20000"/>
              </a:spcBef>
              <a:buFont typeface="Arial"/>
              <a:buChar char="–"/>
              <a:defRPr sz="2100" kern="1200">
                <a:solidFill>
                  <a:schemeClr val="tx1"/>
                </a:solidFill>
                <a:latin typeface="Open Sans"/>
                <a:ea typeface="+mn-ea"/>
                <a:cs typeface="Open Sans"/>
              </a:defRPr>
            </a:lvl2pPr>
            <a:lvl3pPr marL="857250" indent="-171450" algn="l" defTabSz="342900" rtl="0" eaLnBrk="1" latinLnBrk="0" hangingPunct="1">
              <a:spcBef>
                <a:spcPct val="20000"/>
              </a:spcBef>
              <a:buFont typeface="Arial"/>
              <a:buChar char="•"/>
              <a:defRPr sz="2100" kern="1200">
                <a:solidFill>
                  <a:schemeClr val="tx1"/>
                </a:solidFill>
                <a:latin typeface="Open Sans"/>
                <a:ea typeface="+mn-ea"/>
                <a:cs typeface="Open Sans"/>
              </a:defRPr>
            </a:lvl3pPr>
            <a:lvl4pPr marL="1200150" indent="-171450" algn="l" defTabSz="342900" rtl="0" eaLnBrk="1" latinLnBrk="0" hangingPunct="1">
              <a:spcBef>
                <a:spcPct val="20000"/>
              </a:spcBef>
              <a:buFont typeface="Arial"/>
              <a:buChar char="–"/>
              <a:defRPr sz="2100" kern="1200">
                <a:solidFill>
                  <a:schemeClr val="tx1"/>
                </a:solidFill>
                <a:latin typeface="Open Sans"/>
                <a:ea typeface="+mn-ea"/>
                <a:cs typeface="Open Sans"/>
              </a:defRPr>
            </a:lvl4pPr>
            <a:lvl5pPr marL="1543050" indent="-171450" algn="l" defTabSz="342900" rtl="0" eaLnBrk="1" latinLnBrk="0" hangingPunct="1">
              <a:spcBef>
                <a:spcPct val="20000"/>
              </a:spcBef>
              <a:buFont typeface="Arial"/>
              <a:buChar char="»"/>
              <a:defRPr sz="2100" kern="1200">
                <a:solidFill>
                  <a:schemeClr val="tx1"/>
                </a:solidFill>
                <a:latin typeface="Open Sans"/>
                <a:ea typeface="+mn-ea"/>
                <a:cs typeface="Open San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a:defRPr/>
            </a:pPr>
            <a:r>
              <a:rPr lang="ko-KR" altLang="en-US" sz="2000" dirty="0">
                <a:latin typeface="+mn-ea"/>
              </a:rPr>
              <a:t>존중과 지역사회 참여를 경험할 수 있는 기회 만든다</a:t>
            </a:r>
            <a:endParaRPr lang="en-US" altLang="ko-KR" sz="2000" dirty="0">
              <a:latin typeface="+mn-ea"/>
            </a:endParaRPr>
          </a:p>
          <a:p>
            <a:pPr marL="0" indent="0">
              <a:buNone/>
              <a:defRPr/>
            </a:pPr>
            <a:r>
              <a:rPr lang="en-US" altLang="ko-KR" sz="2000" dirty="0">
                <a:latin typeface="+mn-ea"/>
              </a:rPr>
              <a:t>   _Build Opportunities to Experience Respect and Community Involvement</a:t>
            </a:r>
          </a:p>
          <a:p>
            <a:pPr>
              <a:defRPr/>
            </a:pPr>
            <a:endParaRPr lang="en-US" sz="2000" dirty="0">
              <a:latin typeface="+mn-ea"/>
            </a:endParaRPr>
          </a:p>
          <a:p>
            <a:pPr>
              <a:defRPr/>
            </a:pPr>
            <a:r>
              <a:rPr lang="ko-KR" altLang="en-US" sz="2000" dirty="0">
                <a:latin typeface="+mn-ea"/>
              </a:rPr>
              <a:t>팀 구성원의 예</a:t>
            </a:r>
            <a:r>
              <a:rPr lang="en-US" altLang="ko-KR" sz="2000" dirty="0">
                <a:latin typeface="+mn-ea"/>
              </a:rPr>
              <a:t>_</a:t>
            </a:r>
            <a:r>
              <a:rPr lang="en-US" sz="2000" dirty="0">
                <a:latin typeface="+mn-ea"/>
              </a:rPr>
              <a:t>Examples of Team Members:</a:t>
            </a:r>
          </a:p>
          <a:p>
            <a:pPr marL="914400" lvl="1" indent="-514350">
              <a:defRPr/>
            </a:pPr>
            <a:r>
              <a:rPr lang="ko-KR" altLang="en-US" sz="2000" dirty="0">
                <a:latin typeface="+mn-ea"/>
              </a:rPr>
              <a:t>팀 구성원</a:t>
            </a:r>
            <a:r>
              <a:rPr lang="en-US" altLang="ko-KR" sz="2000" dirty="0">
                <a:latin typeface="+mn-ea"/>
              </a:rPr>
              <a:t>_</a:t>
            </a:r>
            <a:r>
              <a:rPr lang="en-US" sz="2000" dirty="0">
                <a:latin typeface="+mn-ea"/>
              </a:rPr>
              <a:t>Team members</a:t>
            </a:r>
          </a:p>
          <a:p>
            <a:pPr marL="914400" lvl="1" indent="-514350">
              <a:defRPr/>
            </a:pPr>
            <a:r>
              <a:rPr lang="ko-KR" altLang="en-US" sz="2000" dirty="0">
                <a:latin typeface="+mn-ea"/>
              </a:rPr>
              <a:t>친구들</a:t>
            </a:r>
            <a:r>
              <a:rPr lang="en-US" altLang="ko-KR" sz="2000" dirty="0">
                <a:latin typeface="+mn-ea"/>
              </a:rPr>
              <a:t>_</a:t>
            </a:r>
            <a:r>
              <a:rPr lang="en-US" sz="2000" dirty="0">
                <a:latin typeface="+mn-ea"/>
              </a:rPr>
              <a:t>Friends</a:t>
            </a:r>
          </a:p>
          <a:p>
            <a:pPr marL="914400" lvl="1" indent="-514350">
              <a:defRPr/>
            </a:pPr>
            <a:r>
              <a:rPr lang="ko-KR" altLang="en-US" sz="2000" dirty="0">
                <a:latin typeface="+mn-ea"/>
              </a:rPr>
              <a:t>지역사회 구성원</a:t>
            </a:r>
            <a:r>
              <a:rPr lang="en-US" altLang="ko-KR" sz="2000" dirty="0">
                <a:latin typeface="+mn-ea"/>
              </a:rPr>
              <a:t>_</a:t>
            </a:r>
            <a:r>
              <a:rPr lang="en-US" sz="2000" dirty="0">
                <a:latin typeface="+mn-ea"/>
              </a:rPr>
              <a:t>Community members</a:t>
            </a:r>
          </a:p>
          <a:p>
            <a:pPr marL="914400" lvl="1" indent="-514350">
              <a:defRPr/>
            </a:pPr>
            <a:r>
              <a:rPr lang="ko-KR" altLang="en-US" sz="2000" dirty="0">
                <a:latin typeface="+mn-ea"/>
              </a:rPr>
              <a:t>학교나 직장에서의 전문가들</a:t>
            </a:r>
            <a:r>
              <a:rPr lang="en-US" altLang="ko-KR" sz="2000" dirty="0">
                <a:latin typeface="+mn-ea"/>
              </a:rPr>
              <a:t>_</a:t>
            </a:r>
            <a:r>
              <a:rPr lang="en-US" sz="2000" dirty="0">
                <a:latin typeface="+mn-ea"/>
              </a:rPr>
              <a:t>Professionals in school and work settings</a:t>
            </a:r>
          </a:p>
          <a:p>
            <a:pPr marL="914400" lvl="1" indent="-514350">
              <a:defRPr/>
            </a:pPr>
            <a:r>
              <a:rPr lang="ko-KR" altLang="en-US" sz="2000" dirty="0">
                <a:latin typeface="+mn-ea"/>
              </a:rPr>
              <a:t>가족과 동료</a:t>
            </a:r>
            <a:r>
              <a:rPr lang="en-US" altLang="ko-KR" sz="2000" dirty="0">
                <a:latin typeface="+mn-ea"/>
              </a:rPr>
              <a:t>_</a:t>
            </a:r>
            <a:r>
              <a:rPr lang="en-US" sz="2000" dirty="0">
                <a:latin typeface="+mn-ea"/>
              </a:rPr>
              <a:t>Family and peers</a:t>
            </a:r>
          </a:p>
          <a:p>
            <a:pPr marL="914400" lvl="1" indent="-514350">
              <a:defRPr/>
            </a:pPr>
            <a:r>
              <a:rPr lang="ko-KR" altLang="en-US" sz="2000" dirty="0">
                <a:latin typeface="+mn-ea"/>
              </a:rPr>
              <a:t>기타</a:t>
            </a:r>
            <a:r>
              <a:rPr lang="en-US" altLang="ko-KR" sz="2000" dirty="0">
                <a:latin typeface="+mn-ea"/>
              </a:rPr>
              <a:t>_e</a:t>
            </a:r>
            <a:r>
              <a:rPr lang="en-US" sz="2000" dirty="0">
                <a:latin typeface="+mn-ea"/>
              </a:rPr>
              <a:t>tc.</a:t>
            </a:r>
          </a:p>
          <a:p>
            <a:pPr>
              <a:defRPr/>
            </a:pPr>
            <a:r>
              <a:rPr lang="ko-KR" altLang="en-US" sz="2000" dirty="0">
                <a:latin typeface="+mn-ea"/>
              </a:rPr>
              <a:t>자기 결정과 표현의 선택</a:t>
            </a:r>
            <a:r>
              <a:rPr lang="en-US" altLang="ko-KR" sz="2000" dirty="0">
                <a:latin typeface="+mn-ea"/>
              </a:rPr>
              <a:t>_Self-determination and the Expression of Choice</a:t>
            </a:r>
            <a:endParaRPr lang="en-US" sz="2000" dirty="0">
              <a:latin typeface="+mn-ea"/>
            </a:endParaRPr>
          </a:p>
        </p:txBody>
      </p:sp>
    </p:spTree>
    <p:extLst>
      <p:ext uri="{BB962C8B-B14F-4D97-AF65-F5344CB8AC3E}">
        <p14:creationId xmlns:p14="http://schemas.microsoft.com/office/powerpoint/2010/main" val="177061734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46037"/>
            <a:ext cx="10515600" cy="1325563"/>
          </a:xfrm>
          <a:prstGeom prst="rect">
            <a:avLst/>
          </a:prstGeom>
        </p:spPr>
        <p:txBody>
          <a:bodyPr>
            <a:normAutofit/>
          </a:bodyPr>
          <a:lstStyle>
            <a:lvl1pPr algn="l" defTabSz="342900" rtl="0" eaLnBrk="1" latinLnBrk="0" hangingPunct="1">
              <a:spcBef>
                <a:spcPct val="0"/>
              </a:spcBef>
              <a:buNone/>
              <a:defRPr sz="2100" b="1" kern="1200">
                <a:solidFill>
                  <a:srgbClr val="0F3F59"/>
                </a:solidFill>
                <a:latin typeface="Open Sans bold"/>
                <a:ea typeface="+mj-ea"/>
                <a:cs typeface="Open Sans bold"/>
              </a:defRPr>
            </a:lvl1pPr>
          </a:lstStyle>
          <a:p>
            <a:pPr algn="ctr"/>
            <a:r>
              <a:rPr lang="en-US" altLang="ko-KR" sz="3500" dirty="0">
                <a:solidFill>
                  <a:srgbClr val="000000"/>
                </a:solidFill>
                <a:latin typeface="+mn-ea"/>
                <a:ea typeface="+mn-ea"/>
              </a:rPr>
              <a:t>PCP</a:t>
            </a:r>
            <a:r>
              <a:rPr lang="ko-KR" altLang="en-US" sz="3500" dirty="0">
                <a:solidFill>
                  <a:srgbClr val="000000"/>
                </a:solidFill>
                <a:latin typeface="+mn-ea"/>
                <a:ea typeface="+mn-ea"/>
              </a:rPr>
              <a:t>의 특성 정의하기</a:t>
            </a:r>
            <a:r>
              <a:rPr lang="en-US" altLang="ko-KR" sz="3500" dirty="0">
                <a:solidFill>
                  <a:srgbClr val="000000"/>
                </a:solidFill>
                <a:latin typeface="+mn-ea"/>
                <a:ea typeface="+mn-ea"/>
              </a:rPr>
              <a:t>_</a:t>
            </a:r>
            <a:r>
              <a:rPr lang="ko-KR" altLang="en-US" sz="3500" dirty="0">
                <a:solidFill>
                  <a:srgbClr val="000000"/>
                </a:solidFill>
                <a:latin typeface="+mn-ea"/>
                <a:ea typeface="+mn-ea"/>
              </a:rPr>
              <a:t>계속</a:t>
            </a:r>
            <a:r>
              <a:rPr lang="mr-IN" altLang="ko-KR" sz="3500" dirty="0">
                <a:solidFill>
                  <a:srgbClr val="000000"/>
                </a:solidFill>
                <a:latin typeface="+mn-ea"/>
                <a:ea typeface="+mn-ea"/>
              </a:rPr>
              <a:t>…</a:t>
            </a:r>
            <a:br>
              <a:rPr lang="en-US" altLang="ko-KR" sz="3500" dirty="0">
                <a:solidFill>
                  <a:srgbClr val="000000"/>
                </a:solidFill>
                <a:latin typeface="+mn-ea"/>
                <a:ea typeface="+mn-ea"/>
              </a:rPr>
            </a:br>
            <a:r>
              <a:rPr lang="en-US" altLang="ko-KR" sz="3500" dirty="0">
                <a:solidFill>
                  <a:srgbClr val="000000"/>
                </a:solidFill>
                <a:latin typeface="+mn-ea"/>
                <a:ea typeface="+mn-ea"/>
              </a:rPr>
              <a:t>_</a:t>
            </a:r>
            <a:r>
              <a:rPr lang="en-US" sz="3500" dirty="0">
                <a:solidFill>
                  <a:srgbClr val="000000"/>
                </a:solidFill>
                <a:latin typeface="+mn-ea"/>
                <a:ea typeface="+mn-ea"/>
              </a:rPr>
              <a:t>Defining Characteristics of </a:t>
            </a:r>
            <a:r>
              <a:rPr lang="en-US" sz="3500" dirty="0" err="1">
                <a:solidFill>
                  <a:srgbClr val="000000"/>
                </a:solidFill>
                <a:latin typeface="+mn-ea"/>
                <a:ea typeface="+mn-ea"/>
              </a:rPr>
              <a:t>PCP_Continued</a:t>
            </a:r>
            <a:r>
              <a:rPr lang="en-US" sz="3500" dirty="0">
                <a:solidFill>
                  <a:srgbClr val="000000"/>
                </a:solidFill>
                <a:latin typeface="+mn-ea"/>
                <a:ea typeface="+mn-ea"/>
              </a:rPr>
              <a:t>…</a:t>
            </a:r>
          </a:p>
        </p:txBody>
      </p:sp>
      <p:sp>
        <p:nvSpPr>
          <p:cNvPr id="3" name="Content Placeholder 2"/>
          <p:cNvSpPr txBox="1">
            <a:spLocks/>
          </p:cNvSpPr>
          <p:nvPr/>
        </p:nvSpPr>
        <p:spPr>
          <a:xfrm>
            <a:off x="304800" y="1797715"/>
            <a:ext cx="12801600" cy="3262569"/>
          </a:xfrm>
          <a:prstGeom prst="rect">
            <a:avLst/>
          </a:prstGeom>
        </p:spPr>
        <p:txBody>
          <a:bodyPr>
            <a:normAutofit fontScale="92500" lnSpcReduction="10000"/>
          </a:bodyPr>
          <a:lstStyle>
            <a:lvl1pPr marL="257175" indent="-257175" algn="l" defTabSz="342900" rtl="0" eaLnBrk="1" latinLnBrk="0" hangingPunct="1">
              <a:spcBef>
                <a:spcPct val="20000"/>
              </a:spcBef>
              <a:buFont typeface="Arial"/>
              <a:buChar char="•"/>
              <a:defRPr sz="2100" kern="1200">
                <a:solidFill>
                  <a:schemeClr val="tx1"/>
                </a:solidFill>
                <a:latin typeface="Open Sans"/>
                <a:ea typeface="+mn-ea"/>
                <a:cs typeface="Open Sans"/>
              </a:defRPr>
            </a:lvl1pPr>
            <a:lvl2pPr marL="557213" indent="-214313" algn="l" defTabSz="342900" rtl="0" eaLnBrk="1" latinLnBrk="0" hangingPunct="1">
              <a:spcBef>
                <a:spcPct val="20000"/>
              </a:spcBef>
              <a:buFont typeface="Arial"/>
              <a:buChar char="–"/>
              <a:defRPr sz="2100" kern="1200">
                <a:solidFill>
                  <a:schemeClr val="tx1"/>
                </a:solidFill>
                <a:latin typeface="Open Sans"/>
                <a:ea typeface="+mn-ea"/>
                <a:cs typeface="Open Sans"/>
              </a:defRPr>
            </a:lvl2pPr>
            <a:lvl3pPr marL="857250" indent="-171450" algn="l" defTabSz="342900" rtl="0" eaLnBrk="1" latinLnBrk="0" hangingPunct="1">
              <a:spcBef>
                <a:spcPct val="20000"/>
              </a:spcBef>
              <a:buFont typeface="Arial"/>
              <a:buChar char="•"/>
              <a:defRPr sz="2100" kern="1200">
                <a:solidFill>
                  <a:schemeClr val="tx1"/>
                </a:solidFill>
                <a:latin typeface="Open Sans"/>
                <a:ea typeface="+mn-ea"/>
                <a:cs typeface="Open Sans"/>
              </a:defRPr>
            </a:lvl3pPr>
            <a:lvl4pPr marL="1200150" indent="-171450" algn="l" defTabSz="342900" rtl="0" eaLnBrk="1" latinLnBrk="0" hangingPunct="1">
              <a:spcBef>
                <a:spcPct val="20000"/>
              </a:spcBef>
              <a:buFont typeface="Arial"/>
              <a:buChar char="–"/>
              <a:defRPr sz="2100" kern="1200">
                <a:solidFill>
                  <a:schemeClr val="tx1"/>
                </a:solidFill>
                <a:latin typeface="Open Sans"/>
                <a:ea typeface="+mn-ea"/>
                <a:cs typeface="Open Sans"/>
              </a:defRPr>
            </a:lvl4pPr>
            <a:lvl5pPr marL="1543050" indent="-171450" algn="l" defTabSz="342900" rtl="0" eaLnBrk="1" latinLnBrk="0" hangingPunct="1">
              <a:spcBef>
                <a:spcPct val="20000"/>
              </a:spcBef>
              <a:buFont typeface="Arial"/>
              <a:buChar char="»"/>
              <a:defRPr sz="2100" kern="1200">
                <a:solidFill>
                  <a:schemeClr val="tx1"/>
                </a:solidFill>
                <a:latin typeface="Open Sans"/>
                <a:ea typeface="+mn-ea"/>
                <a:cs typeface="Open San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a:lnSpc>
                <a:spcPct val="110000"/>
              </a:lnSpc>
            </a:pPr>
            <a:r>
              <a:rPr lang="ko-KR" altLang="en-US" sz="2400" dirty="0">
                <a:latin typeface="+mn-ea"/>
              </a:rPr>
              <a:t>자연적인 지원은 맞춤형</a:t>
            </a:r>
            <a:r>
              <a:rPr lang="en-US" altLang="ko-KR" sz="2400" dirty="0">
                <a:latin typeface="+mn-ea"/>
              </a:rPr>
              <a:t>_</a:t>
            </a:r>
            <a:r>
              <a:rPr lang="ko-KR" altLang="en-US" sz="2400" dirty="0">
                <a:latin typeface="+mn-ea"/>
              </a:rPr>
              <a:t>기존 서비스에 지나치게 의존하는 것을 피한다</a:t>
            </a:r>
            <a:endParaRPr lang="en-US" altLang="ko-KR" sz="2400" dirty="0">
              <a:latin typeface="+mn-ea"/>
            </a:endParaRPr>
          </a:p>
          <a:p>
            <a:pPr marL="0" indent="0">
              <a:lnSpc>
                <a:spcPct val="110000"/>
              </a:lnSpc>
              <a:buNone/>
            </a:pPr>
            <a:r>
              <a:rPr lang="en-US" altLang="ko-KR" sz="2400" dirty="0">
                <a:latin typeface="+mn-ea"/>
              </a:rPr>
              <a:t>   _Natural Supports Are </a:t>
            </a:r>
            <a:r>
              <a:rPr lang="en-US" altLang="ko-KR" sz="2400" dirty="0" err="1">
                <a:latin typeface="+mn-ea"/>
              </a:rPr>
              <a:t>Tailored_Avoiding</a:t>
            </a:r>
            <a:r>
              <a:rPr lang="en-US" altLang="ko-KR" sz="2400" dirty="0">
                <a:latin typeface="+mn-ea"/>
              </a:rPr>
              <a:t> an Over-reliance on Existing Services</a:t>
            </a:r>
            <a:endParaRPr lang="en-US" sz="2400" dirty="0">
              <a:latin typeface="+mn-ea"/>
            </a:endParaRPr>
          </a:p>
          <a:p>
            <a:pPr>
              <a:lnSpc>
                <a:spcPct val="110000"/>
              </a:lnSpc>
            </a:pPr>
            <a:r>
              <a:rPr lang="ko-KR" altLang="en-US" sz="2400" dirty="0">
                <a:latin typeface="+mn-ea"/>
              </a:rPr>
              <a:t>개인의 강점에 접목하여 목표와 행동을 설정</a:t>
            </a:r>
            <a:r>
              <a:rPr lang="en-US" altLang="ko-KR" sz="2400" dirty="0">
                <a:latin typeface="+mn-ea"/>
              </a:rPr>
              <a:t>_</a:t>
            </a:r>
            <a:r>
              <a:rPr lang="ko-KR" altLang="en-US" sz="2400" dirty="0">
                <a:latin typeface="+mn-ea"/>
              </a:rPr>
              <a:t>단점이 아니라</a:t>
            </a:r>
            <a:endParaRPr lang="en-US" altLang="ko-KR" sz="2400" dirty="0">
              <a:latin typeface="+mn-ea"/>
            </a:endParaRPr>
          </a:p>
          <a:p>
            <a:pPr marL="0" indent="0">
              <a:lnSpc>
                <a:spcPct val="110000"/>
              </a:lnSpc>
              <a:buNone/>
            </a:pPr>
            <a:r>
              <a:rPr lang="en-US" altLang="ko-KR" sz="2400" dirty="0">
                <a:latin typeface="+mn-ea"/>
              </a:rPr>
              <a:t>   _Goals and Actions Build on the Person</a:t>
            </a:r>
            <a:r>
              <a:rPr lang="ja-JP" altLang="en-US" sz="2400" dirty="0">
                <a:latin typeface="+mn-ea"/>
              </a:rPr>
              <a:t>’</a:t>
            </a:r>
            <a:r>
              <a:rPr lang="en-US" altLang="ko-KR" sz="2400" dirty="0">
                <a:latin typeface="+mn-ea"/>
              </a:rPr>
              <a:t>s </a:t>
            </a:r>
            <a:r>
              <a:rPr lang="en-US" altLang="ko-KR" sz="2400" dirty="0" err="1">
                <a:latin typeface="+mn-ea"/>
              </a:rPr>
              <a:t>Strengths_Not</a:t>
            </a:r>
            <a:r>
              <a:rPr lang="en-US" altLang="ko-KR" sz="2400" dirty="0">
                <a:latin typeface="+mn-ea"/>
              </a:rPr>
              <a:t> Their Deficits</a:t>
            </a:r>
            <a:endParaRPr lang="en-US" sz="2400" dirty="0">
              <a:latin typeface="+mn-ea"/>
            </a:endParaRPr>
          </a:p>
          <a:p>
            <a:pPr>
              <a:lnSpc>
                <a:spcPct val="110000"/>
              </a:lnSpc>
            </a:pPr>
            <a:r>
              <a:rPr lang="ko-KR" altLang="en-US" sz="2400" dirty="0">
                <a:latin typeface="+mn-ea"/>
              </a:rPr>
              <a:t>장기 목적과 단기 행동은 당장 최상의 삶의 질 변화에 집중</a:t>
            </a:r>
            <a:endParaRPr lang="en-US" altLang="ko-KR" sz="2400" dirty="0">
              <a:latin typeface="+mn-ea"/>
            </a:endParaRPr>
          </a:p>
          <a:p>
            <a:pPr marL="0" indent="0">
              <a:lnSpc>
                <a:spcPct val="110000"/>
              </a:lnSpc>
              <a:buNone/>
            </a:pPr>
            <a:r>
              <a:rPr lang="en-US" altLang="ko-KR" sz="2400" dirty="0">
                <a:latin typeface="+mn-ea"/>
              </a:rPr>
              <a:t>   _Long-Term Goals &amp; Short-term Actions Focus on</a:t>
            </a:r>
          </a:p>
          <a:p>
            <a:pPr marL="0" indent="0">
              <a:lnSpc>
                <a:spcPct val="110000"/>
              </a:lnSpc>
              <a:buNone/>
            </a:pPr>
            <a:r>
              <a:rPr lang="en-US" altLang="ko-KR" sz="2400" dirty="0">
                <a:latin typeface="+mn-ea"/>
              </a:rPr>
              <a:t>    Immediate Optimal Quality of Life Changes</a:t>
            </a:r>
            <a:endParaRPr lang="en-US" sz="2400" dirty="0">
              <a:latin typeface="+mn-ea"/>
            </a:endParaRPr>
          </a:p>
          <a:p>
            <a:pPr>
              <a:lnSpc>
                <a:spcPct val="110000"/>
              </a:lnSpc>
            </a:pPr>
            <a:r>
              <a:rPr lang="ko-KR" altLang="en-US" sz="2400" dirty="0">
                <a:latin typeface="+mn-ea"/>
              </a:rPr>
              <a:t>의미 있는 관계 형성 및 유지</a:t>
            </a:r>
            <a:r>
              <a:rPr lang="en-US" altLang="ko-KR" sz="2400" dirty="0">
                <a:latin typeface="+mn-ea"/>
              </a:rPr>
              <a:t>_Develop &amp; Maintain Significant Relationships</a:t>
            </a:r>
            <a:endParaRPr lang="en-US" sz="3000" dirty="0">
              <a:latin typeface="+mn-ea"/>
            </a:endParaRPr>
          </a:p>
        </p:txBody>
      </p:sp>
    </p:spTree>
    <p:extLst>
      <p:ext uri="{BB962C8B-B14F-4D97-AF65-F5344CB8AC3E}">
        <p14:creationId xmlns:p14="http://schemas.microsoft.com/office/powerpoint/2010/main" val="405375217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46037"/>
            <a:ext cx="10515600" cy="1325563"/>
          </a:xfrm>
          <a:prstGeom prst="rect">
            <a:avLst/>
          </a:prstGeom>
        </p:spPr>
        <p:txBody>
          <a:bodyPr>
            <a:noAutofit/>
          </a:bodyPr>
          <a:lstStyle>
            <a:lvl1pPr algn="l" defTabSz="342900" rtl="0" eaLnBrk="1" latinLnBrk="0" hangingPunct="1">
              <a:spcBef>
                <a:spcPct val="0"/>
              </a:spcBef>
              <a:buNone/>
              <a:defRPr sz="2100" b="1" kern="1200">
                <a:solidFill>
                  <a:srgbClr val="0F3F59"/>
                </a:solidFill>
                <a:latin typeface="Open Sans bold"/>
                <a:ea typeface="+mj-ea"/>
                <a:cs typeface="Open Sans bold"/>
              </a:defRPr>
            </a:lvl1pPr>
          </a:lstStyle>
          <a:p>
            <a:pPr algn="ctr"/>
            <a:r>
              <a:rPr lang="ko-KR" altLang="en-US" sz="3500" dirty="0">
                <a:latin typeface="+mn-ea"/>
                <a:ea typeface="+mn-ea"/>
              </a:rPr>
              <a:t>사람중심 계획의 강점</a:t>
            </a:r>
            <a:br>
              <a:rPr lang="en-US" altLang="ko-KR" sz="3500" dirty="0">
                <a:latin typeface="+mn-ea"/>
                <a:ea typeface="+mn-ea"/>
              </a:rPr>
            </a:br>
            <a:r>
              <a:rPr lang="en-US" altLang="ko-KR" sz="3500" dirty="0">
                <a:latin typeface="+mn-ea"/>
                <a:ea typeface="+mn-ea"/>
              </a:rPr>
              <a:t>_Strengths of Person-Centered Planning</a:t>
            </a:r>
            <a:endParaRPr lang="en-US" sz="3500" dirty="0">
              <a:latin typeface="+mn-ea"/>
              <a:ea typeface="+mn-ea"/>
            </a:endParaRPr>
          </a:p>
        </p:txBody>
      </p:sp>
      <p:sp>
        <p:nvSpPr>
          <p:cNvPr id="3" name="Content Placeholder 2"/>
          <p:cNvSpPr txBox="1">
            <a:spLocks/>
          </p:cNvSpPr>
          <p:nvPr/>
        </p:nvSpPr>
        <p:spPr>
          <a:xfrm>
            <a:off x="838200" y="1775593"/>
            <a:ext cx="10515600" cy="3306814"/>
          </a:xfrm>
          <a:prstGeom prst="rect">
            <a:avLst/>
          </a:prstGeom>
        </p:spPr>
        <p:txBody>
          <a:bodyPr>
            <a:normAutofit/>
          </a:bodyPr>
          <a:lstStyle>
            <a:lvl1pPr marL="257175" indent="-257175" algn="l" defTabSz="342900" rtl="0" eaLnBrk="1" latinLnBrk="0" hangingPunct="1">
              <a:spcBef>
                <a:spcPct val="20000"/>
              </a:spcBef>
              <a:buFont typeface="Arial"/>
              <a:buChar char="•"/>
              <a:defRPr sz="2100" kern="1200">
                <a:solidFill>
                  <a:schemeClr val="tx1"/>
                </a:solidFill>
                <a:latin typeface="Open Sans"/>
                <a:ea typeface="+mn-ea"/>
                <a:cs typeface="Open Sans"/>
              </a:defRPr>
            </a:lvl1pPr>
            <a:lvl2pPr marL="557213" indent="-214313" algn="l" defTabSz="342900" rtl="0" eaLnBrk="1" latinLnBrk="0" hangingPunct="1">
              <a:spcBef>
                <a:spcPct val="20000"/>
              </a:spcBef>
              <a:buFont typeface="Arial"/>
              <a:buChar char="–"/>
              <a:defRPr sz="2100" kern="1200">
                <a:solidFill>
                  <a:schemeClr val="tx1"/>
                </a:solidFill>
                <a:latin typeface="Open Sans"/>
                <a:ea typeface="+mn-ea"/>
                <a:cs typeface="Open Sans"/>
              </a:defRPr>
            </a:lvl2pPr>
            <a:lvl3pPr marL="857250" indent="-171450" algn="l" defTabSz="342900" rtl="0" eaLnBrk="1" latinLnBrk="0" hangingPunct="1">
              <a:spcBef>
                <a:spcPct val="20000"/>
              </a:spcBef>
              <a:buFont typeface="Arial"/>
              <a:buChar char="•"/>
              <a:defRPr sz="2100" kern="1200">
                <a:solidFill>
                  <a:schemeClr val="tx1"/>
                </a:solidFill>
                <a:latin typeface="Open Sans"/>
                <a:ea typeface="+mn-ea"/>
                <a:cs typeface="Open Sans"/>
              </a:defRPr>
            </a:lvl3pPr>
            <a:lvl4pPr marL="1200150" indent="-171450" algn="l" defTabSz="342900" rtl="0" eaLnBrk="1" latinLnBrk="0" hangingPunct="1">
              <a:spcBef>
                <a:spcPct val="20000"/>
              </a:spcBef>
              <a:buFont typeface="Arial"/>
              <a:buChar char="–"/>
              <a:defRPr sz="2100" kern="1200">
                <a:solidFill>
                  <a:schemeClr val="tx1"/>
                </a:solidFill>
                <a:latin typeface="Open Sans"/>
                <a:ea typeface="+mn-ea"/>
                <a:cs typeface="Open Sans"/>
              </a:defRPr>
            </a:lvl4pPr>
            <a:lvl5pPr marL="1543050" indent="-171450" algn="l" defTabSz="342900" rtl="0" eaLnBrk="1" latinLnBrk="0" hangingPunct="1">
              <a:spcBef>
                <a:spcPct val="20000"/>
              </a:spcBef>
              <a:buFont typeface="Arial"/>
              <a:buChar char="»"/>
              <a:defRPr sz="2100" kern="1200">
                <a:solidFill>
                  <a:schemeClr val="tx1"/>
                </a:solidFill>
                <a:latin typeface="Open Sans"/>
                <a:ea typeface="+mn-ea"/>
                <a:cs typeface="Open San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a:lnSpc>
                <a:spcPct val="110000"/>
              </a:lnSpc>
            </a:pPr>
            <a:r>
              <a:rPr lang="ko-KR" altLang="en-US" sz="2000" dirty="0">
                <a:latin typeface="+mn-ea"/>
              </a:rPr>
              <a:t>시각적 계획 전략은 구두와 서면 정보에 대한 의존성을 낮춘다</a:t>
            </a:r>
            <a:r>
              <a:rPr lang="en-US" altLang="ko-KR" sz="2000" dirty="0">
                <a:latin typeface="+mn-ea"/>
              </a:rPr>
              <a:t>.</a:t>
            </a:r>
          </a:p>
          <a:p>
            <a:pPr marL="0" indent="0">
              <a:lnSpc>
                <a:spcPct val="110000"/>
              </a:lnSpc>
              <a:buNone/>
            </a:pPr>
            <a:r>
              <a:rPr lang="en-US" sz="2000" dirty="0">
                <a:latin typeface="+mn-ea"/>
              </a:rPr>
              <a:t>   _Visual Planning Strategies Reduces Dependence on Verbal and Written Information</a:t>
            </a:r>
          </a:p>
          <a:p>
            <a:pPr>
              <a:lnSpc>
                <a:spcPct val="110000"/>
              </a:lnSpc>
            </a:pPr>
            <a:r>
              <a:rPr lang="ko-KR" altLang="en-US" sz="2000" dirty="0">
                <a:latin typeface="+mn-ea"/>
              </a:rPr>
              <a:t>다양한 전략 있음</a:t>
            </a:r>
            <a:r>
              <a:rPr lang="en-US" altLang="ko-KR" sz="2000" dirty="0">
                <a:latin typeface="+mn-ea"/>
              </a:rPr>
              <a:t>_</a:t>
            </a:r>
            <a:r>
              <a:rPr lang="en-US" sz="2000" dirty="0">
                <a:latin typeface="+mn-ea"/>
              </a:rPr>
              <a:t>Different Strategies Available</a:t>
            </a:r>
          </a:p>
          <a:p>
            <a:pPr>
              <a:lnSpc>
                <a:spcPct val="110000"/>
              </a:lnSpc>
            </a:pPr>
            <a:r>
              <a:rPr lang="ko-KR" altLang="en-US" sz="2000" dirty="0">
                <a:latin typeface="+mn-ea"/>
              </a:rPr>
              <a:t>회의 시 팀원들이 그 개인이 리더로 인식 하는 것을 돕는다</a:t>
            </a:r>
            <a:endParaRPr lang="en-US" altLang="ko-KR" sz="2000" dirty="0">
              <a:latin typeface="+mn-ea"/>
            </a:endParaRPr>
          </a:p>
          <a:p>
            <a:pPr marL="0" indent="0">
              <a:lnSpc>
                <a:spcPct val="110000"/>
              </a:lnSpc>
              <a:buNone/>
            </a:pPr>
            <a:r>
              <a:rPr lang="en-US" altLang="ko-KR" sz="2000" dirty="0">
                <a:latin typeface="+mn-ea"/>
              </a:rPr>
              <a:t>   _</a:t>
            </a:r>
            <a:r>
              <a:rPr lang="en-US" sz="2000" dirty="0">
                <a:latin typeface="+mn-ea"/>
              </a:rPr>
              <a:t>Helps Focus the Team on the Person as the Lead During Meetings</a:t>
            </a:r>
          </a:p>
          <a:p>
            <a:pPr>
              <a:lnSpc>
                <a:spcPct val="110000"/>
              </a:lnSpc>
            </a:pPr>
            <a:r>
              <a:rPr lang="ko-KR" altLang="en-US" sz="2000" dirty="0">
                <a:latin typeface="+mn-ea"/>
              </a:rPr>
              <a:t>개인이 직접 이끌고 참여할 수 있는 방법 제공</a:t>
            </a:r>
            <a:endParaRPr lang="en-US" altLang="ko-KR" sz="2000" dirty="0">
              <a:latin typeface="+mn-ea"/>
            </a:endParaRPr>
          </a:p>
          <a:p>
            <a:pPr marL="0" indent="0">
              <a:lnSpc>
                <a:spcPct val="110000"/>
              </a:lnSpc>
              <a:buNone/>
            </a:pPr>
            <a:r>
              <a:rPr lang="en-US" altLang="ko-KR" sz="2000" dirty="0">
                <a:latin typeface="+mn-ea"/>
              </a:rPr>
              <a:t>   _Provides Ways for Person to Directly Lead and Participate</a:t>
            </a:r>
          </a:p>
        </p:txBody>
      </p:sp>
    </p:spTree>
    <p:extLst>
      <p:ext uri="{BB962C8B-B14F-4D97-AF65-F5344CB8AC3E}">
        <p14:creationId xmlns:p14="http://schemas.microsoft.com/office/powerpoint/2010/main" val="274551995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09600" y="46037"/>
            <a:ext cx="10515600" cy="1325563"/>
          </a:xfrm>
          <a:prstGeom prst="rect">
            <a:avLst/>
          </a:prstGeom>
        </p:spPr>
        <p:txBody>
          <a:bodyPr>
            <a:normAutofit fontScale="97500"/>
          </a:bodyPr>
          <a:lstStyle>
            <a:lvl1pPr algn="l" defTabSz="342900" rtl="0" eaLnBrk="1" latinLnBrk="0" hangingPunct="1">
              <a:spcBef>
                <a:spcPct val="0"/>
              </a:spcBef>
              <a:buNone/>
              <a:defRPr sz="2100" b="1" kern="1200">
                <a:solidFill>
                  <a:srgbClr val="0F3F59"/>
                </a:solidFill>
                <a:latin typeface="Open Sans bold"/>
                <a:ea typeface="+mj-ea"/>
                <a:cs typeface="Open Sans bold"/>
              </a:defRPr>
            </a:lvl1pPr>
          </a:lstStyle>
          <a:p>
            <a:pPr>
              <a:defRPr/>
            </a:pPr>
            <a:r>
              <a:rPr lang="ko-KR" altLang="en-US" sz="3600" dirty="0">
                <a:latin typeface="+mn-ea"/>
                <a:ea typeface="+mn-ea"/>
              </a:rPr>
              <a:t>다른 형식의 사람 중심 계획</a:t>
            </a:r>
            <a:endParaRPr lang="en-US" altLang="ko-KR" sz="3600" dirty="0">
              <a:latin typeface="+mn-ea"/>
              <a:ea typeface="+mn-ea"/>
            </a:endParaRPr>
          </a:p>
          <a:p>
            <a:pPr>
              <a:defRPr/>
            </a:pPr>
            <a:r>
              <a:rPr lang="en-US" sz="3600" dirty="0">
                <a:latin typeface="+mn-ea"/>
                <a:ea typeface="+mn-ea"/>
              </a:rPr>
              <a:t>_Other Types of Person-Centered Planning</a:t>
            </a:r>
          </a:p>
        </p:txBody>
      </p:sp>
      <p:sp>
        <p:nvSpPr>
          <p:cNvPr id="3" name="Content Placeholder 2"/>
          <p:cNvSpPr txBox="1">
            <a:spLocks/>
          </p:cNvSpPr>
          <p:nvPr/>
        </p:nvSpPr>
        <p:spPr>
          <a:xfrm>
            <a:off x="533400" y="1752600"/>
            <a:ext cx="9129252" cy="4678363"/>
          </a:xfrm>
          <a:prstGeom prst="rect">
            <a:avLst/>
          </a:prstGeom>
        </p:spPr>
        <p:txBody>
          <a:bodyPr>
            <a:normAutofit/>
          </a:bodyPr>
          <a:lstStyle>
            <a:lvl1pPr marL="257175" indent="-257175" algn="l" defTabSz="342900" rtl="0" eaLnBrk="1" latinLnBrk="0" hangingPunct="1">
              <a:spcBef>
                <a:spcPct val="20000"/>
              </a:spcBef>
              <a:buFont typeface="Arial"/>
              <a:buChar char="•"/>
              <a:defRPr sz="2100" kern="1200">
                <a:solidFill>
                  <a:schemeClr val="tx1"/>
                </a:solidFill>
                <a:latin typeface="Open Sans"/>
                <a:ea typeface="+mn-ea"/>
                <a:cs typeface="Open Sans"/>
              </a:defRPr>
            </a:lvl1pPr>
            <a:lvl2pPr marL="557213" indent="-214313" algn="l" defTabSz="342900" rtl="0" eaLnBrk="1" latinLnBrk="0" hangingPunct="1">
              <a:spcBef>
                <a:spcPct val="20000"/>
              </a:spcBef>
              <a:buFont typeface="Arial"/>
              <a:buChar char="–"/>
              <a:defRPr sz="2100" kern="1200">
                <a:solidFill>
                  <a:schemeClr val="tx1"/>
                </a:solidFill>
                <a:latin typeface="Open Sans"/>
                <a:ea typeface="+mn-ea"/>
                <a:cs typeface="Open Sans"/>
              </a:defRPr>
            </a:lvl2pPr>
            <a:lvl3pPr marL="857250" indent="-171450" algn="l" defTabSz="342900" rtl="0" eaLnBrk="1" latinLnBrk="0" hangingPunct="1">
              <a:spcBef>
                <a:spcPct val="20000"/>
              </a:spcBef>
              <a:buFont typeface="Arial"/>
              <a:buChar char="•"/>
              <a:defRPr sz="2100" kern="1200">
                <a:solidFill>
                  <a:schemeClr val="tx1"/>
                </a:solidFill>
                <a:latin typeface="Open Sans"/>
                <a:ea typeface="+mn-ea"/>
                <a:cs typeface="Open Sans"/>
              </a:defRPr>
            </a:lvl3pPr>
            <a:lvl4pPr marL="1200150" indent="-171450" algn="l" defTabSz="342900" rtl="0" eaLnBrk="1" latinLnBrk="0" hangingPunct="1">
              <a:spcBef>
                <a:spcPct val="20000"/>
              </a:spcBef>
              <a:buFont typeface="Arial"/>
              <a:buChar char="–"/>
              <a:defRPr sz="2100" kern="1200">
                <a:solidFill>
                  <a:schemeClr val="tx1"/>
                </a:solidFill>
                <a:latin typeface="Open Sans"/>
                <a:ea typeface="+mn-ea"/>
                <a:cs typeface="Open Sans"/>
              </a:defRPr>
            </a:lvl4pPr>
            <a:lvl5pPr marL="1543050" indent="-171450" algn="l" defTabSz="342900" rtl="0" eaLnBrk="1" latinLnBrk="0" hangingPunct="1">
              <a:spcBef>
                <a:spcPct val="20000"/>
              </a:spcBef>
              <a:buFont typeface="Arial"/>
              <a:buChar char="»"/>
              <a:defRPr sz="2100" kern="1200">
                <a:solidFill>
                  <a:schemeClr val="tx1"/>
                </a:solidFill>
                <a:latin typeface="Open Sans"/>
                <a:ea typeface="+mn-ea"/>
                <a:cs typeface="Open San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a:defRPr/>
            </a:pPr>
            <a:r>
              <a:rPr lang="ko-KR" altLang="en-US" sz="2000" dirty="0">
                <a:latin typeface="+mn-ea"/>
              </a:rPr>
              <a:t>필수 생활 계획</a:t>
            </a:r>
            <a:r>
              <a:rPr lang="en-US" altLang="ko-KR" sz="2000" dirty="0">
                <a:latin typeface="+mn-ea"/>
              </a:rPr>
              <a:t>_</a:t>
            </a:r>
            <a:r>
              <a:rPr lang="en-US" sz="2000" dirty="0">
                <a:latin typeface="+mn-ea"/>
              </a:rPr>
              <a:t>Essential Lifestyle Planning</a:t>
            </a:r>
          </a:p>
          <a:p>
            <a:pPr>
              <a:defRPr/>
            </a:pPr>
            <a:r>
              <a:rPr lang="ko-KR" altLang="en-US" sz="2000" dirty="0">
                <a:latin typeface="+mn-ea"/>
              </a:rPr>
              <a:t>삶에 대한 그림</a:t>
            </a:r>
            <a:r>
              <a:rPr lang="en-US" altLang="ko-KR" sz="2000" dirty="0">
                <a:latin typeface="+mn-ea"/>
              </a:rPr>
              <a:t>_</a:t>
            </a:r>
            <a:r>
              <a:rPr lang="en-US" sz="2000" dirty="0">
                <a:latin typeface="+mn-ea"/>
              </a:rPr>
              <a:t>Picture of a </a:t>
            </a:r>
            <a:r>
              <a:rPr lang="en-US" sz="2000" dirty="0" err="1">
                <a:latin typeface="+mn-ea"/>
              </a:rPr>
              <a:t>Life_PoL</a:t>
            </a:r>
            <a:endParaRPr lang="en-US" sz="2000" dirty="0">
              <a:latin typeface="+mn-ea"/>
            </a:endParaRPr>
          </a:p>
          <a:p>
            <a:pPr>
              <a:defRPr/>
            </a:pPr>
            <a:r>
              <a:rPr lang="en-US" sz="2000" dirty="0">
                <a:latin typeface="+mn-ea"/>
              </a:rPr>
              <a:t>PATH</a:t>
            </a:r>
          </a:p>
          <a:p>
            <a:pPr>
              <a:defRPr/>
            </a:pPr>
            <a:r>
              <a:rPr lang="en-US" sz="2000" dirty="0">
                <a:latin typeface="+mn-ea"/>
              </a:rPr>
              <a:t>MAPS</a:t>
            </a:r>
            <a:endParaRPr lang="en-US" sz="2000" b="1" dirty="0">
              <a:latin typeface="+mn-ea"/>
            </a:endParaRPr>
          </a:p>
          <a:p>
            <a:pPr>
              <a:defRPr/>
            </a:pPr>
            <a:r>
              <a:rPr lang="ko-KR" altLang="en-US" sz="2000" dirty="0">
                <a:latin typeface="+mn-ea"/>
              </a:rPr>
              <a:t>적극적 공동체 치료</a:t>
            </a:r>
            <a:r>
              <a:rPr lang="en-US" altLang="ko-KR" sz="2000" dirty="0">
                <a:latin typeface="+mn-ea"/>
              </a:rPr>
              <a:t>_</a:t>
            </a:r>
            <a:r>
              <a:rPr lang="en-US" sz="2000" dirty="0">
                <a:latin typeface="+mn-ea"/>
              </a:rPr>
              <a:t>Assertive Community Treatment</a:t>
            </a:r>
          </a:p>
          <a:p>
            <a:pPr>
              <a:defRPr/>
            </a:pPr>
            <a:r>
              <a:rPr lang="en-US" sz="2000" dirty="0">
                <a:latin typeface="+mn-ea"/>
              </a:rPr>
              <a:t>WRAP</a:t>
            </a:r>
          </a:p>
          <a:p>
            <a:pPr>
              <a:defRPr/>
            </a:pPr>
            <a:r>
              <a:rPr lang="ko-KR" altLang="en-US" sz="2000" dirty="0" err="1">
                <a:latin typeface="+mn-ea"/>
              </a:rPr>
              <a:t>랩어라운드</a:t>
            </a:r>
            <a:r>
              <a:rPr lang="ko-KR" altLang="en-US" sz="2000" dirty="0">
                <a:latin typeface="+mn-ea"/>
              </a:rPr>
              <a:t> 계획</a:t>
            </a:r>
            <a:r>
              <a:rPr lang="en-US" altLang="ko-KR" sz="2000" dirty="0">
                <a:latin typeface="+mn-ea"/>
              </a:rPr>
              <a:t>_</a:t>
            </a:r>
            <a:r>
              <a:rPr lang="en-US" sz="2000" dirty="0">
                <a:latin typeface="+mn-ea"/>
              </a:rPr>
              <a:t>Wraparound Planning</a:t>
            </a:r>
          </a:p>
        </p:txBody>
      </p:sp>
      <p:sp>
        <p:nvSpPr>
          <p:cNvPr id="4" name="Slide Number Placeholder 3"/>
          <p:cNvSpPr>
            <a:spLocks noGrp="1"/>
          </p:cNvSpPr>
          <p:nvPr>
            <p:ph type="sldNum" sz="quarter" idx="12"/>
          </p:nvPr>
        </p:nvSpPr>
        <p:spPr>
          <a:xfrm>
            <a:off x="8077200" y="6356351"/>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34EF8CDD-2A0E-374D-9FF5-7C45CBFF475B}" type="slidenum">
              <a:rPr lang="en-US" smtClean="0"/>
              <a:pPr>
                <a:defRPr/>
              </a:pPr>
              <a:t>76</a:t>
            </a:fld>
            <a:endParaRPr lang="en-US"/>
          </a:p>
        </p:txBody>
      </p:sp>
    </p:spTree>
    <p:extLst>
      <p:ext uri="{BB962C8B-B14F-4D97-AF65-F5344CB8AC3E}">
        <p14:creationId xmlns:p14="http://schemas.microsoft.com/office/powerpoint/2010/main" val="102485210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2"/>
          <p:cNvSpPr>
            <a:spLocks noChangeArrowheads="1"/>
          </p:cNvSpPr>
          <p:nvPr/>
        </p:nvSpPr>
        <p:spPr bwMode="auto">
          <a:xfrm>
            <a:off x="3759200" y="457200"/>
            <a:ext cx="4470400" cy="685800"/>
          </a:xfrm>
          <a:prstGeom prst="ellipse">
            <a:avLst/>
          </a:prstGeom>
          <a:noFill/>
          <a:ln w="571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latin typeface="+mn-ea"/>
            </a:endParaRPr>
          </a:p>
        </p:txBody>
      </p:sp>
      <p:sp>
        <p:nvSpPr>
          <p:cNvPr id="3" name="Text Box 3"/>
          <p:cNvSpPr txBox="1">
            <a:spLocks noChangeArrowheads="1"/>
          </p:cNvSpPr>
          <p:nvPr/>
        </p:nvSpPr>
        <p:spPr bwMode="auto">
          <a:xfrm>
            <a:off x="4368800" y="542926"/>
            <a:ext cx="3390900" cy="630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3500" b="1" dirty="0">
                <a:solidFill>
                  <a:srgbClr val="333399"/>
                </a:solidFill>
                <a:latin typeface="+mn-ea"/>
              </a:rPr>
              <a:t>TO DO LIST!</a:t>
            </a:r>
          </a:p>
        </p:txBody>
      </p:sp>
      <p:graphicFrame>
        <p:nvGraphicFramePr>
          <p:cNvPr id="4" name="Group 4"/>
          <p:cNvGraphicFramePr>
            <a:graphicFrameLocks noGrp="1"/>
          </p:cNvGraphicFramePr>
          <p:nvPr>
            <p:extLst>
              <p:ext uri="{D42A27DB-BD31-4B8C-83A1-F6EECF244321}">
                <p14:modId xmlns:p14="http://schemas.microsoft.com/office/powerpoint/2010/main" val="1524051011"/>
              </p:ext>
            </p:extLst>
          </p:nvPr>
        </p:nvGraphicFramePr>
        <p:xfrm>
          <a:off x="1435100" y="1352548"/>
          <a:ext cx="9321800" cy="4057652"/>
        </p:xfrm>
        <a:graphic>
          <a:graphicData uri="http://schemas.openxmlformats.org/drawingml/2006/table">
            <a:tbl>
              <a:tblPr/>
              <a:tblGrid>
                <a:gridCol w="3434347">
                  <a:extLst>
                    <a:ext uri="{9D8B030D-6E8A-4147-A177-3AD203B41FA5}">
                      <a16:colId xmlns:a16="http://schemas.microsoft.com/office/drawing/2014/main" val="1928461815"/>
                    </a:ext>
                  </a:extLst>
                </a:gridCol>
                <a:gridCol w="2207795">
                  <a:extLst>
                    <a:ext uri="{9D8B030D-6E8A-4147-A177-3AD203B41FA5}">
                      <a16:colId xmlns:a16="http://schemas.microsoft.com/office/drawing/2014/main" val="523730827"/>
                    </a:ext>
                  </a:extLst>
                </a:gridCol>
                <a:gridCol w="1717174">
                  <a:extLst>
                    <a:ext uri="{9D8B030D-6E8A-4147-A177-3AD203B41FA5}">
                      <a16:colId xmlns:a16="http://schemas.microsoft.com/office/drawing/2014/main" val="1056048756"/>
                    </a:ext>
                  </a:extLst>
                </a:gridCol>
                <a:gridCol w="1962484">
                  <a:extLst>
                    <a:ext uri="{9D8B030D-6E8A-4147-A177-3AD203B41FA5}">
                      <a16:colId xmlns:a16="http://schemas.microsoft.com/office/drawing/2014/main" val="2229761035"/>
                    </a:ext>
                  </a:extLst>
                </a:gridCol>
              </a:tblGrid>
              <a:tr h="1005997">
                <a:tc>
                  <a:txBody>
                    <a:bodyPr/>
                    <a:lstStyle>
                      <a:lvl1pPr>
                        <a:spcBef>
                          <a:spcPct val="20000"/>
                        </a:spcBef>
                        <a:defRPr sz="2400">
                          <a:solidFill>
                            <a:srgbClr val="003082"/>
                          </a:solidFill>
                          <a:latin typeface="Century Gothic" panose="020B0502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rgbClr val="003082"/>
                          </a:solidFill>
                          <a:effectLst/>
                          <a:latin typeface="Century Gothic" panose="020B0502020202020204" pitchFamily="34" charset="0"/>
                        </a:rPr>
                        <a:t>What</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a:solidFill>
                            <a:srgbClr val="003082"/>
                          </a:solidFill>
                          <a:latin typeface="Century Gothic" panose="020B0502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a:ln>
                            <a:noFill/>
                          </a:ln>
                          <a:solidFill>
                            <a:srgbClr val="003082"/>
                          </a:solidFill>
                          <a:effectLst/>
                          <a:latin typeface="Century Gothic" panose="020B0502020202020204" pitchFamily="34" charset="0"/>
                        </a:rPr>
                        <a:t>Who </a:t>
                      </a:r>
                      <a:br>
                        <a:rPr kumimoji="0" lang="en-US" altLang="en-US" sz="2000" b="1" i="0" u="none" strike="noStrike" cap="none" normalizeH="0" baseline="0">
                          <a:ln>
                            <a:noFill/>
                          </a:ln>
                          <a:solidFill>
                            <a:srgbClr val="003082"/>
                          </a:solidFill>
                          <a:effectLst/>
                          <a:latin typeface="Century Gothic" panose="020B0502020202020204" pitchFamily="34" charset="0"/>
                        </a:rPr>
                      </a:br>
                      <a:r>
                        <a:rPr kumimoji="0" lang="en-US" altLang="en-US" sz="2000" b="0" i="0" u="none" strike="noStrike" cap="none" normalizeH="0" baseline="0">
                          <a:ln>
                            <a:noFill/>
                          </a:ln>
                          <a:solidFill>
                            <a:srgbClr val="003082"/>
                          </a:solidFill>
                          <a:effectLst/>
                          <a:latin typeface="Century Gothic" panose="020B0502020202020204" pitchFamily="34" charset="0"/>
                        </a:rPr>
                        <a:t>(Name and Relationship)</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a:solidFill>
                            <a:srgbClr val="003082"/>
                          </a:solidFill>
                          <a:latin typeface="Century Gothic" panose="020B0502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a:ln>
                            <a:noFill/>
                          </a:ln>
                          <a:solidFill>
                            <a:srgbClr val="003082"/>
                          </a:solidFill>
                          <a:effectLst/>
                          <a:latin typeface="Century Gothic" panose="020B0502020202020204" pitchFamily="34" charset="0"/>
                        </a:rPr>
                        <a:t>By When</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a:solidFill>
                            <a:srgbClr val="003082"/>
                          </a:solidFill>
                          <a:latin typeface="Century Gothic" panose="020B0502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a:ln>
                            <a:noFill/>
                          </a:ln>
                          <a:solidFill>
                            <a:srgbClr val="003082"/>
                          </a:solidFill>
                          <a:effectLst/>
                          <a:latin typeface="Century Gothic" panose="020B0502020202020204" pitchFamily="34" charset="0"/>
                        </a:rPr>
                        <a:t>Date Completed</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778259958"/>
                  </a:ext>
                </a:extLst>
              </a:tr>
              <a:tr h="384235">
                <a:tc>
                  <a:txBody>
                    <a:bodyPr/>
                    <a:lstStyle>
                      <a:lvl1pPr>
                        <a:spcBef>
                          <a:spcPct val="20000"/>
                        </a:spcBef>
                        <a:defRPr sz="2400">
                          <a:solidFill>
                            <a:srgbClr val="003082"/>
                          </a:solidFill>
                          <a:latin typeface="Century Gothic" panose="020B0502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000" b="0" i="0" u="none" strike="noStrike" cap="none" normalizeH="0" baseline="0">
                        <a:ln>
                          <a:noFill/>
                        </a:ln>
                        <a:solidFill>
                          <a:srgbClr val="003082"/>
                        </a:solidFill>
                        <a:effectLst/>
                        <a:latin typeface="Century Gothic" panose="020B0502020202020204" pitchFamily="34" charset="0"/>
                      </a:endParaRP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a:solidFill>
                            <a:srgbClr val="003082"/>
                          </a:solidFill>
                          <a:latin typeface="Century Gothic" panose="020B0502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000" b="0" i="0" u="none" strike="noStrike" cap="none" normalizeH="0" baseline="0">
                        <a:ln>
                          <a:noFill/>
                        </a:ln>
                        <a:solidFill>
                          <a:srgbClr val="003082"/>
                        </a:solidFill>
                        <a:effectLst/>
                        <a:latin typeface="Century Gothic" panose="020B0502020202020204" pitchFamily="34"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a:solidFill>
                            <a:srgbClr val="003082"/>
                          </a:solidFill>
                          <a:latin typeface="Century Gothic" panose="020B0502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000" b="0" i="0" u="none" strike="noStrike" cap="none" normalizeH="0" baseline="0">
                        <a:ln>
                          <a:noFill/>
                        </a:ln>
                        <a:solidFill>
                          <a:srgbClr val="003082"/>
                        </a:solidFill>
                        <a:effectLst/>
                        <a:latin typeface="Century Gothic" panose="020B0502020202020204" pitchFamily="34"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a:solidFill>
                            <a:srgbClr val="003082"/>
                          </a:solidFill>
                          <a:latin typeface="Century Gothic" panose="020B0502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000" b="0" i="0" u="none" strike="noStrike" cap="none" normalizeH="0" baseline="0">
                        <a:ln>
                          <a:noFill/>
                        </a:ln>
                        <a:solidFill>
                          <a:srgbClr val="003082"/>
                        </a:solidFill>
                        <a:effectLst/>
                        <a:latin typeface="Century Gothic" panose="020B0502020202020204" pitchFamily="34" charset="0"/>
                      </a:endParaRP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708656239"/>
                  </a:ext>
                </a:extLst>
              </a:tr>
              <a:tr h="381060">
                <a:tc>
                  <a:txBody>
                    <a:bodyPr/>
                    <a:lstStyle>
                      <a:lvl1pPr>
                        <a:spcBef>
                          <a:spcPct val="20000"/>
                        </a:spcBef>
                        <a:defRPr sz="2400">
                          <a:solidFill>
                            <a:srgbClr val="003082"/>
                          </a:solidFill>
                          <a:latin typeface="Century Gothic" panose="020B0502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000" b="0" i="0" u="none" strike="noStrike" cap="none" normalizeH="0" baseline="0">
                        <a:ln>
                          <a:noFill/>
                        </a:ln>
                        <a:solidFill>
                          <a:srgbClr val="003082"/>
                        </a:solidFill>
                        <a:effectLst/>
                        <a:latin typeface="Century Gothic" panose="020B0502020202020204" pitchFamily="34" charset="0"/>
                      </a:endParaRP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a:solidFill>
                            <a:srgbClr val="003082"/>
                          </a:solidFill>
                          <a:latin typeface="Century Gothic" panose="020B0502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000" b="0" i="0" u="none" strike="noStrike" cap="none" normalizeH="0" baseline="0">
                        <a:ln>
                          <a:noFill/>
                        </a:ln>
                        <a:solidFill>
                          <a:srgbClr val="003082"/>
                        </a:solidFill>
                        <a:effectLst/>
                        <a:latin typeface="Century Gothic" panose="020B0502020202020204" pitchFamily="34"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a:solidFill>
                            <a:srgbClr val="003082"/>
                          </a:solidFill>
                          <a:latin typeface="Century Gothic" panose="020B0502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000" b="0" i="0" u="none" strike="noStrike" cap="none" normalizeH="0" baseline="0">
                        <a:ln>
                          <a:noFill/>
                        </a:ln>
                        <a:solidFill>
                          <a:srgbClr val="003082"/>
                        </a:solidFill>
                        <a:effectLst/>
                        <a:latin typeface="Century Gothic" panose="020B0502020202020204" pitchFamily="34"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a:solidFill>
                            <a:srgbClr val="003082"/>
                          </a:solidFill>
                          <a:latin typeface="Century Gothic" panose="020B0502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000" b="0" i="0" u="none" strike="noStrike" cap="none" normalizeH="0" baseline="0" dirty="0">
                        <a:ln>
                          <a:noFill/>
                        </a:ln>
                        <a:solidFill>
                          <a:srgbClr val="003082"/>
                        </a:solidFill>
                        <a:effectLst/>
                        <a:latin typeface="Century Gothic" panose="020B0502020202020204" pitchFamily="34" charset="0"/>
                      </a:endParaRP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835300088"/>
                  </a:ext>
                </a:extLst>
              </a:tr>
              <a:tr h="381060">
                <a:tc>
                  <a:txBody>
                    <a:bodyPr/>
                    <a:lstStyle>
                      <a:lvl1pPr>
                        <a:spcBef>
                          <a:spcPct val="20000"/>
                        </a:spcBef>
                        <a:defRPr sz="2400">
                          <a:solidFill>
                            <a:srgbClr val="003082"/>
                          </a:solidFill>
                          <a:latin typeface="Century Gothic" panose="020B0502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000" b="0" i="0" u="none" strike="noStrike" cap="none" normalizeH="0" baseline="0">
                        <a:ln>
                          <a:noFill/>
                        </a:ln>
                        <a:solidFill>
                          <a:srgbClr val="003082"/>
                        </a:solidFill>
                        <a:effectLst/>
                        <a:latin typeface="Century Gothic" panose="020B0502020202020204" pitchFamily="34" charset="0"/>
                      </a:endParaRP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a:solidFill>
                            <a:srgbClr val="003082"/>
                          </a:solidFill>
                          <a:latin typeface="Century Gothic" panose="020B0502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000" b="0" i="0" u="none" strike="noStrike" cap="none" normalizeH="0" baseline="0">
                        <a:ln>
                          <a:noFill/>
                        </a:ln>
                        <a:solidFill>
                          <a:srgbClr val="003082"/>
                        </a:solidFill>
                        <a:effectLst/>
                        <a:latin typeface="Century Gothic" panose="020B0502020202020204" pitchFamily="34"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a:solidFill>
                            <a:srgbClr val="003082"/>
                          </a:solidFill>
                          <a:latin typeface="Century Gothic" panose="020B0502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000" b="0" i="0" u="none" strike="noStrike" cap="none" normalizeH="0" baseline="0">
                        <a:ln>
                          <a:noFill/>
                        </a:ln>
                        <a:solidFill>
                          <a:srgbClr val="003082"/>
                        </a:solidFill>
                        <a:effectLst/>
                        <a:latin typeface="Century Gothic" panose="020B0502020202020204" pitchFamily="34"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a:solidFill>
                            <a:srgbClr val="003082"/>
                          </a:solidFill>
                          <a:latin typeface="Century Gothic" panose="020B0502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000" b="0" i="0" u="none" strike="noStrike" cap="none" normalizeH="0" baseline="0">
                        <a:ln>
                          <a:noFill/>
                        </a:ln>
                        <a:solidFill>
                          <a:srgbClr val="003082"/>
                        </a:solidFill>
                        <a:effectLst/>
                        <a:latin typeface="Century Gothic" panose="020B0502020202020204" pitchFamily="34" charset="0"/>
                      </a:endParaRP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751211450"/>
                  </a:ext>
                </a:extLst>
              </a:tr>
              <a:tr h="381060">
                <a:tc>
                  <a:txBody>
                    <a:bodyPr/>
                    <a:lstStyle>
                      <a:lvl1pPr>
                        <a:spcBef>
                          <a:spcPct val="20000"/>
                        </a:spcBef>
                        <a:defRPr sz="2400">
                          <a:solidFill>
                            <a:srgbClr val="003082"/>
                          </a:solidFill>
                          <a:latin typeface="Century Gothic" panose="020B0502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000" b="0" i="0" u="none" strike="noStrike" cap="none" normalizeH="0" baseline="0">
                        <a:ln>
                          <a:noFill/>
                        </a:ln>
                        <a:solidFill>
                          <a:srgbClr val="003082"/>
                        </a:solidFill>
                        <a:effectLst/>
                        <a:latin typeface="Century Gothic" panose="020B0502020202020204" pitchFamily="34" charset="0"/>
                      </a:endParaRP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a:solidFill>
                            <a:srgbClr val="003082"/>
                          </a:solidFill>
                          <a:latin typeface="Century Gothic" panose="020B0502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000" b="0" i="0" u="none" strike="noStrike" cap="none" normalizeH="0" baseline="0">
                        <a:ln>
                          <a:noFill/>
                        </a:ln>
                        <a:solidFill>
                          <a:srgbClr val="003082"/>
                        </a:solidFill>
                        <a:effectLst/>
                        <a:latin typeface="Century Gothic" panose="020B0502020202020204" pitchFamily="34"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a:solidFill>
                            <a:srgbClr val="003082"/>
                          </a:solidFill>
                          <a:latin typeface="Century Gothic" panose="020B0502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000" b="0" i="0" u="none" strike="noStrike" cap="none" normalizeH="0" baseline="0">
                        <a:ln>
                          <a:noFill/>
                        </a:ln>
                        <a:solidFill>
                          <a:srgbClr val="003082"/>
                        </a:solidFill>
                        <a:effectLst/>
                        <a:latin typeface="Century Gothic" panose="020B0502020202020204" pitchFamily="34"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a:solidFill>
                            <a:srgbClr val="003082"/>
                          </a:solidFill>
                          <a:latin typeface="Century Gothic" panose="020B0502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000" b="0" i="0" u="none" strike="noStrike" cap="none" normalizeH="0" baseline="0">
                        <a:ln>
                          <a:noFill/>
                        </a:ln>
                        <a:solidFill>
                          <a:srgbClr val="003082"/>
                        </a:solidFill>
                        <a:effectLst/>
                        <a:latin typeface="Century Gothic" panose="020B0502020202020204" pitchFamily="34" charset="0"/>
                      </a:endParaRP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65993036"/>
                  </a:ext>
                </a:extLst>
              </a:tr>
              <a:tr h="304848">
                <a:tc>
                  <a:txBody>
                    <a:bodyPr/>
                    <a:lstStyle>
                      <a:lvl1pPr>
                        <a:spcBef>
                          <a:spcPct val="20000"/>
                        </a:spcBef>
                        <a:defRPr sz="2400">
                          <a:solidFill>
                            <a:srgbClr val="003082"/>
                          </a:solidFill>
                          <a:latin typeface="Century Gothic" panose="020B0502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000" b="0" i="0" u="none" strike="noStrike" cap="none" normalizeH="0" baseline="0">
                        <a:ln>
                          <a:noFill/>
                        </a:ln>
                        <a:solidFill>
                          <a:srgbClr val="003082"/>
                        </a:solidFill>
                        <a:effectLst/>
                        <a:latin typeface="Century Gothic" panose="020B0502020202020204" pitchFamily="34" charset="0"/>
                      </a:endParaRP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a:solidFill>
                            <a:srgbClr val="003082"/>
                          </a:solidFill>
                          <a:latin typeface="Century Gothic" panose="020B0502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000" b="0" i="0" u="none" strike="noStrike" cap="none" normalizeH="0" baseline="0">
                        <a:ln>
                          <a:noFill/>
                        </a:ln>
                        <a:solidFill>
                          <a:srgbClr val="003082"/>
                        </a:solidFill>
                        <a:effectLst/>
                        <a:latin typeface="Century Gothic" panose="020B0502020202020204" pitchFamily="34"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a:solidFill>
                            <a:srgbClr val="003082"/>
                          </a:solidFill>
                          <a:latin typeface="Century Gothic" panose="020B0502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000" b="0" i="0" u="none" strike="noStrike" cap="none" normalizeH="0" baseline="0">
                        <a:ln>
                          <a:noFill/>
                        </a:ln>
                        <a:solidFill>
                          <a:srgbClr val="003082"/>
                        </a:solidFill>
                        <a:effectLst/>
                        <a:latin typeface="Century Gothic" panose="020B0502020202020204" pitchFamily="34"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a:solidFill>
                            <a:srgbClr val="003082"/>
                          </a:solidFill>
                          <a:latin typeface="Century Gothic" panose="020B0502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000" b="0" i="0" u="none" strike="noStrike" cap="none" normalizeH="0" baseline="0">
                        <a:ln>
                          <a:noFill/>
                        </a:ln>
                        <a:solidFill>
                          <a:srgbClr val="003082"/>
                        </a:solidFill>
                        <a:effectLst/>
                        <a:latin typeface="Century Gothic" panose="020B0502020202020204" pitchFamily="34" charset="0"/>
                      </a:endParaRP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213768361"/>
                  </a:ext>
                </a:extLst>
              </a:tr>
              <a:tr h="304848">
                <a:tc>
                  <a:txBody>
                    <a:bodyPr/>
                    <a:lstStyle>
                      <a:lvl1pPr>
                        <a:spcBef>
                          <a:spcPct val="20000"/>
                        </a:spcBef>
                        <a:defRPr sz="2400">
                          <a:solidFill>
                            <a:srgbClr val="003082"/>
                          </a:solidFill>
                          <a:latin typeface="Century Gothic" panose="020B0502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000" b="0" i="0" u="none" strike="noStrike" cap="none" normalizeH="0" baseline="0" dirty="0">
                        <a:ln>
                          <a:noFill/>
                        </a:ln>
                        <a:solidFill>
                          <a:srgbClr val="003082"/>
                        </a:solidFill>
                        <a:effectLst/>
                        <a:latin typeface="Century Gothic" panose="020B0502020202020204" pitchFamily="34" charset="0"/>
                      </a:endParaRP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a:solidFill>
                            <a:srgbClr val="003082"/>
                          </a:solidFill>
                          <a:latin typeface="Century Gothic" panose="020B0502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000" b="0" i="0" u="none" strike="noStrike" cap="none" normalizeH="0" baseline="0">
                        <a:ln>
                          <a:noFill/>
                        </a:ln>
                        <a:solidFill>
                          <a:srgbClr val="003082"/>
                        </a:solidFill>
                        <a:effectLst/>
                        <a:latin typeface="Century Gothic" panose="020B0502020202020204" pitchFamily="34"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a:solidFill>
                            <a:srgbClr val="003082"/>
                          </a:solidFill>
                          <a:latin typeface="Century Gothic" panose="020B0502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000" b="0" i="0" u="none" strike="noStrike" cap="none" normalizeH="0" baseline="0">
                        <a:ln>
                          <a:noFill/>
                        </a:ln>
                        <a:solidFill>
                          <a:srgbClr val="003082"/>
                        </a:solidFill>
                        <a:effectLst/>
                        <a:latin typeface="Century Gothic" panose="020B0502020202020204" pitchFamily="34"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a:solidFill>
                            <a:srgbClr val="003082"/>
                          </a:solidFill>
                          <a:latin typeface="Century Gothic" panose="020B0502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000" b="0" i="0" u="none" strike="noStrike" cap="none" normalizeH="0" baseline="0">
                        <a:ln>
                          <a:noFill/>
                        </a:ln>
                        <a:solidFill>
                          <a:srgbClr val="003082"/>
                        </a:solidFill>
                        <a:effectLst/>
                        <a:latin typeface="Century Gothic" panose="020B0502020202020204" pitchFamily="34" charset="0"/>
                      </a:endParaRP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543139423"/>
                  </a:ext>
                </a:extLst>
              </a:tr>
              <a:tr h="304848">
                <a:tc>
                  <a:txBody>
                    <a:bodyPr/>
                    <a:lstStyle>
                      <a:lvl1pPr>
                        <a:spcBef>
                          <a:spcPct val="20000"/>
                        </a:spcBef>
                        <a:defRPr sz="2400">
                          <a:solidFill>
                            <a:srgbClr val="003082"/>
                          </a:solidFill>
                          <a:latin typeface="Century Gothic" panose="020B0502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000" b="0" i="0" u="none" strike="noStrike" cap="none" normalizeH="0" baseline="0">
                        <a:ln>
                          <a:noFill/>
                        </a:ln>
                        <a:solidFill>
                          <a:srgbClr val="003082"/>
                        </a:solidFill>
                        <a:effectLst/>
                        <a:latin typeface="Century Gothic" panose="020B0502020202020204" pitchFamily="34" charset="0"/>
                      </a:endParaRP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a:solidFill>
                            <a:srgbClr val="003082"/>
                          </a:solidFill>
                          <a:latin typeface="Century Gothic" panose="020B0502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000" b="0" i="0" u="none" strike="noStrike" cap="none" normalizeH="0" baseline="0">
                        <a:ln>
                          <a:noFill/>
                        </a:ln>
                        <a:solidFill>
                          <a:srgbClr val="003082"/>
                        </a:solidFill>
                        <a:effectLst/>
                        <a:latin typeface="Century Gothic" panose="020B0502020202020204" pitchFamily="34"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a:solidFill>
                            <a:srgbClr val="003082"/>
                          </a:solidFill>
                          <a:latin typeface="Century Gothic" panose="020B0502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000" b="0" i="0" u="none" strike="noStrike" cap="none" normalizeH="0" baseline="0">
                        <a:ln>
                          <a:noFill/>
                        </a:ln>
                        <a:solidFill>
                          <a:srgbClr val="003082"/>
                        </a:solidFill>
                        <a:effectLst/>
                        <a:latin typeface="Century Gothic" panose="020B0502020202020204" pitchFamily="34"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a:solidFill>
                            <a:srgbClr val="003082"/>
                          </a:solidFill>
                          <a:latin typeface="Century Gothic" panose="020B0502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000" b="0" i="0" u="none" strike="noStrike" cap="none" normalizeH="0" baseline="0">
                        <a:ln>
                          <a:noFill/>
                        </a:ln>
                        <a:solidFill>
                          <a:srgbClr val="003082"/>
                        </a:solidFill>
                        <a:effectLst/>
                        <a:latin typeface="Century Gothic" panose="020B0502020202020204" pitchFamily="34" charset="0"/>
                      </a:endParaRP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671686627"/>
                  </a:ext>
                </a:extLst>
              </a:tr>
              <a:tr h="304848">
                <a:tc>
                  <a:txBody>
                    <a:bodyPr/>
                    <a:lstStyle>
                      <a:lvl1pPr>
                        <a:spcBef>
                          <a:spcPct val="20000"/>
                        </a:spcBef>
                        <a:defRPr sz="2400">
                          <a:solidFill>
                            <a:srgbClr val="003082"/>
                          </a:solidFill>
                          <a:latin typeface="Century Gothic" panose="020B0502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000" b="0" i="0" u="none" strike="noStrike" cap="none" normalizeH="0" baseline="0">
                        <a:ln>
                          <a:noFill/>
                        </a:ln>
                        <a:solidFill>
                          <a:srgbClr val="003082"/>
                        </a:solidFill>
                        <a:effectLst/>
                        <a:latin typeface="Century Gothic" panose="020B0502020202020204" pitchFamily="34" charset="0"/>
                      </a:endParaRP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a:solidFill>
                            <a:srgbClr val="003082"/>
                          </a:solidFill>
                          <a:latin typeface="Century Gothic" panose="020B0502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000" b="0" i="0" u="none" strike="noStrike" cap="none" normalizeH="0" baseline="0">
                        <a:ln>
                          <a:noFill/>
                        </a:ln>
                        <a:solidFill>
                          <a:srgbClr val="003082"/>
                        </a:solidFill>
                        <a:effectLst/>
                        <a:latin typeface="Century Gothic" panose="020B0502020202020204" pitchFamily="34"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a:solidFill>
                            <a:srgbClr val="003082"/>
                          </a:solidFill>
                          <a:latin typeface="Century Gothic" panose="020B0502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000" b="0" i="0" u="none" strike="noStrike" cap="none" normalizeH="0" baseline="0">
                        <a:ln>
                          <a:noFill/>
                        </a:ln>
                        <a:solidFill>
                          <a:srgbClr val="003082"/>
                        </a:solidFill>
                        <a:effectLst/>
                        <a:latin typeface="Century Gothic" panose="020B0502020202020204" pitchFamily="34"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a:solidFill>
                            <a:srgbClr val="003082"/>
                          </a:solidFill>
                          <a:latin typeface="Century Gothic" panose="020B0502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000" b="0" i="0" u="none" strike="noStrike" cap="none" normalizeH="0" baseline="0">
                        <a:ln>
                          <a:noFill/>
                        </a:ln>
                        <a:solidFill>
                          <a:srgbClr val="003082"/>
                        </a:solidFill>
                        <a:effectLst/>
                        <a:latin typeface="Century Gothic" panose="020B0502020202020204" pitchFamily="34" charset="0"/>
                      </a:endParaRP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687394085"/>
                  </a:ext>
                </a:extLst>
              </a:tr>
              <a:tr h="304848">
                <a:tc>
                  <a:txBody>
                    <a:bodyPr/>
                    <a:lstStyle>
                      <a:lvl1pPr>
                        <a:spcBef>
                          <a:spcPct val="20000"/>
                        </a:spcBef>
                        <a:defRPr sz="2400">
                          <a:solidFill>
                            <a:srgbClr val="003082"/>
                          </a:solidFill>
                          <a:latin typeface="Century Gothic" panose="020B0502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000" b="0" i="0" u="none" strike="noStrike" cap="none" normalizeH="0" baseline="0">
                        <a:ln>
                          <a:noFill/>
                        </a:ln>
                        <a:solidFill>
                          <a:srgbClr val="003082"/>
                        </a:solidFill>
                        <a:effectLst/>
                        <a:latin typeface="Century Gothic" panose="020B0502020202020204" pitchFamily="34" charset="0"/>
                      </a:endParaRP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a:solidFill>
                            <a:srgbClr val="003082"/>
                          </a:solidFill>
                          <a:latin typeface="Century Gothic" panose="020B0502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000" b="0" i="0" u="none" strike="noStrike" cap="none" normalizeH="0" baseline="0">
                        <a:ln>
                          <a:noFill/>
                        </a:ln>
                        <a:solidFill>
                          <a:srgbClr val="003082"/>
                        </a:solidFill>
                        <a:effectLst/>
                        <a:latin typeface="Century Gothic" panose="020B0502020202020204" pitchFamily="34"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a:solidFill>
                            <a:srgbClr val="003082"/>
                          </a:solidFill>
                          <a:latin typeface="Century Gothic" panose="020B0502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000" b="0" i="0" u="none" strike="noStrike" cap="none" normalizeH="0" baseline="0">
                        <a:ln>
                          <a:noFill/>
                        </a:ln>
                        <a:solidFill>
                          <a:srgbClr val="003082"/>
                        </a:solidFill>
                        <a:effectLst/>
                        <a:latin typeface="Century Gothic" panose="020B0502020202020204" pitchFamily="34"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a:solidFill>
                            <a:srgbClr val="003082"/>
                          </a:solidFill>
                          <a:latin typeface="Century Gothic" panose="020B0502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000" b="0" i="0" u="none" strike="noStrike" cap="none" normalizeH="0" baseline="0" dirty="0">
                        <a:ln>
                          <a:noFill/>
                        </a:ln>
                        <a:solidFill>
                          <a:srgbClr val="003082"/>
                        </a:solidFill>
                        <a:effectLst/>
                        <a:latin typeface="Century Gothic" panose="020B0502020202020204" pitchFamily="34" charset="0"/>
                      </a:endParaRP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998071360"/>
                  </a:ext>
                </a:extLst>
              </a:tr>
            </a:tbl>
          </a:graphicData>
        </a:graphic>
      </p:graphicFrame>
      <p:sp>
        <p:nvSpPr>
          <p:cNvPr id="5" name="Rectangle 61"/>
          <p:cNvSpPr>
            <a:spLocks noChangeArrowheads="1"/>
          </p:cNvSpPr>
          <p:nvPr/>
        </p:nvSpPr>
        <p:spPr bwMode="auto">
          <a:xfrm>
            <a:off x="1435100" y="5410200"/>
            <a:ext cx="9321800" cy="457200"/>
          </a:xfrm>
          <a:prstGeom prst="rect">
            <a:avLst/>
          </a:prstGeom>
          <a:noFill/>
          <a:ln w="38100">
            <a:solidFill>
              <a:srgbClr val="CC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latin typeface="+mn-ea"/>
            </a:endParaRPr>
          </a:p>
        </p:txBody>
      </p:sp>
      <p:sp>
        <p:nvSpPr>
          <p:cNvPr id="6" name="Text Box 62"/>
          <p:cNvSpPr txBox="1">
            <a:spLocks noChangeArrowheads="1"/>
          </p:cNvSpPr>
          <p:nvPr/>
        </p:nvSpPr>
        <p:spPr bwMode="auto">
          <a:xfrm>
            <a:off x="2362200" y="5410200"/>
            <a:ext cx="89154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b="1" dirty="0">
                <a:solidFill>
                  <a:schemeClr val="accent2"/>
                </a:solidFill>
                <a:latin typeface="+mn-ea"/>
              </a:rPr>
              <a:t>Date we will meet to develop the PATH </a:t>
            </a:r>
            <a:r>
              <a:rPr lang="en-US" altLang="en-US" sz="1600" b="1" dirty="0" err="1">
                <a:solidFill>
                  <a:schemeClr val="accent2"/>
                </a:solidFill>
                <a:latin typeface="+mn-ea"/>
              </a:rPr>
              <a:t>is:_________________Place</a:t>
            </a:r>
            <a:r>
              <a:rPr lang="en-US" altLang="en-US" sz="1600" b="1" dirty="0">
                <a:solidFill>
                  <a:schemeClr val="accent2"/>
                </a:solidFill>
                <a:latin typeface="+mn-ea"/>
              </a:rPr>
              <a:t>:______________</a:t>
            </a:r>
          </a:p>
        </p:txBody>
      </p:sp>
      <p:sp>
        <p:nvSpPr>
          <p:cNvPr id="7" name="TextBox 6">
            <a:extLst>
              <a:ext uri="{FF2B5EF4-FFF2-40B4-BE49-F238E27FC236}">
                <a16:creationId xmlns:a16="http://schemas.microsoft.com/office/drawing/2014/main" id="{839A7E21-1EE4-0942-A938-CC070CAA191B}"/>
              </a:ext>
            </a:extLst>
          </p:cNvPr>
          <p:cNvSpPr txBox="1"/>
          <p:nvPr/>
        </p:nvSpPr>
        <p:spPr>
          <a:xfrm>
            <a:off x="152400" y="5867401"/>
            <a:ext cx="10071100" cy="369332"/>
          </a:xfrm>
          <a:prstGeom prst="rect">
            <a:avLst/>
          </a:prstGeom>
          <a:noFill/>
        </p:spPr>
        <p:txBody>
          <a:bodyPr wrap="square">
            <a:spAutoFit/>
          </a:bodyPr>
          <a:lstStyle/>
          <a:p>
            <a:r>
              <a:rPr lang="en-US" dirty="0">
                <a:latin typeface="+mn-ea"/>
              </a:rPr>
              <a:t>Kincaid, D. (2017). https://</a:t>
            </a:r>
            <a:r>
              <a:rPr lang="en-US" dirty="0" err="1">
                <a:latin typeface="+mn-ea"/>
              </a:rPr>
              <a:t>www.pbis.org</a:t>
            </a:r>
            <a:r>
              <a:rPr lang="en-US" dirty="0">
                <a:latin typeface="+mn-ea"/>
              </a:rPr>
              <a:t>/resource/346/person-centered-planning-presentation</a:t>
            </a:r>
          </a:p>
        </p:txBody>
      </p:sp>
    </p:spTree>
    <p:extLst>
      <p:ext uri="{BB962C8B-B14F-4D97-AF65-F5344CB8AC3E}">
        <p14:creationId xmlns:p14="http://schemas.microsoft.com/office/powerpoint/2010/main" val="125483185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46037"/>
            <a:ext cx="10515600" cy="1325563"/>
          </a:xfrm>
          <a:prstGeom prst="rect">
            <a:avLst/>
          </a:prstGeom>
        </p:spPr>
        <p:txBody>
          <a:bodyPr>
            <a:normAutofit fontScale="97500"/>
          </a:bodyPr>
          <a:lstStyle>
            <a:lvl1pPr algn="l" defTabSz="342900" rtl="0" eaLnBrk="1" latinLnBrk="0" hangingPunct="1">
              <a:spcBef>
                <a:spcPct val="0"/>
              </a:spcBef>
              <a:buNone/>
              <a:defRPr sz="2100" b="1" kern="1200">
                <a:solidFill>
                  <a:srgbClr val="0F3F59"/>
                </a:solidFill>
                <a:latin typeface="Open Sans bold"/>
                <a:ea typeface="+mj-ea"/>
                <a:cs typeface="Open Sans bold"/>
              </a:defRPr>
            </a:lvl1pPr>
          </a:lstStyle>
          <a:p>
            <a:pPr>
              <a:defRPr/>
            </a:pPr>
            <a:r>
              <a:rPr lang="ko-KR" altLang="en-US" sz="3600" dirty="0">
                <a:latin typeface="+mn-ea"/>
                <a:ea typeface="+mn-ea"/>
              </a:rPr>
              <a:t>다른 형식의 사람 중심 계획</a:t>
            </a:r>
            <a:endParaRPr lang="en-US" altLang="ko-KR" sz="3600" dirty="0">
              <a:latin typeface="+mn-ea"/>
              <a:ea typeface="+mn-ea"/>
            </a:endParaRPr>
          </a:p>
          <a:p>
            <a:pPr>
              <a:defRPr/>
            </a:pPr>
            <a:r>
              <a:rPr lang="en-US" altLang="ko-KR" sz="3600" dirty="0">
                <a:latin typeface="+mn-ea"/>
                <a:ea typeface="+mn-ea"/>
              </a:rPr>
              <a:t>_</a:t>
            </a:r>
            <a:r>
              <a:rPr lang="en-US" sz="3600" dirty="0">
                <a:latin typeface="+mn-ea"/>
                <a:ea typeface="+mn-ea"/>
              </a:rPr>
              <a:t>Other Types of Person-Centered Planning</a:t>
            </a:r>
            <a:r>
              <a:rPr lang="ko-KR" altLang="en-US" sz="3600" dirty="0">
                <a:latin typeface="+mn-ea"/>
                <a:ea typeface="+mn-ea"/>
              </a:rPr>
              <a:t> </a:t>
            </a:r>
            <a:endParaRPr lang="en-US" sz="3600" dirty="0">
              <a:latin typeface="+mn-ea"/>
              <a:ea typeface="+mn-ea"/>
            </a:endParaRPr>
          </a:p>
        </p:txBody>
      </p:sp>
      <p:sp>
        <p:nvSpPr>
          <p:cNvPr id="4" name="Content Placeholder 2"/>
          <p:cNvSpPr txBox="1">
            <a:spLocks/>
          </p:cNvSpPr>
          <p:nvPr/>
        </p:nvSpPr>
        <p:spPr>
          <a:xfrm>
            <a:off x="533400" y="1752600"/>
            <a:ext cx="9129252" cy="4678363"/>
          </a:xfrm>
          <a:prstGeom prst="rect">
            <a:avLst/>
          </a:prstGeom>
        </p:spPr>
        <p:txBody>
          <a:bodyPr>
            <a:normAutofit/>
          </a:bodyPr>
          <a:lstStyle>
            <a:lvl1pPr marL="257175" indent="-257175" algn="l" defTabSz="342900" rtl="0" eaLnBrk="1" latinLnBrk="0" hangingPunct="1">
              <a:spcBef>
                <a:spcPct val="20000"/>
              </a:spcBef>
              <a:buFont typeface="Arial"/>
              <a:buChar char="•"/>
              <a:defRPr sz="2100" kern="1200">
                <a:solidFill>
                  <a:schemeClr val="tx1"/>
                </a:solidFill>
                <a:latin typeface="Open Sans"/>
                <a:ea typeface="+mn-ea"/>
                <a:cs typeface="Open Sans"/>
              </a:defRPr>
            </a:lvl1pPr>
            <a:lvl2pPr marL="557213" indent="-214313" algn="l" defTabSz="342900" rtl="0" eaLnBrk="1" latinLnBrk="0" hangingPunct="1">
              <a:spcBef>
                <a:spcPct val="20000"/>
              </a:spcBef>
              <a:buFont typeface="Arial"/>
              <a:buChar char="–"/>
              <a:defRPr sz="2100" kern="1200">
                <a:solidFill>
                  <a:schemeClr val="tx1"/>
                </a:solidFill>
                <a:latin typeface="Open Sans"/>
                <a:ea typeface="+mn-ea"/>
                <a:cs typeface="Open Sans"/>
              </a:defRPr>
            </a:lvl2pPr>
            <a:lvl3pPr marL="857250" indent="-171450" algn="l" defTabSz="342900" rtl="0" eaLnBrk="1" latinLnBrk="0" hangingPunct="1">
              <a:spcBef>
                <a:spcPct val="20000"/>
              </a:spcBef>
              <a:buFont typeface="Arial"/>
              <a:buChar char="•"/>
              <a:defRPr sz="2100" kern="1200">
                <a:solidFill>
                  <a:schemeClr val="tx1"/>
                </a:solidFill>
                <a:latin typeface="Open Sans"/>
                <a:ea typeface="+mn-ea"/>
                <a:cs typeface="Open Sans"/>
              </a:defRPr>
            </a:lvl3pPr>
            <a:lvl4pPr marL="1200150" indent="-171450" algn="l" defTabSz="342900" rtl="0" eaLnBrk="1" latinLnBrk="0" hangingPunct="1">
              <a:spcBef>
                <a:spcPct val="20000"/>
              </a:spcBef>
              <a:buFont typeface="Arial"/>
              <a:buChar char="–"/>
              <a:defRPr sz="2100" kern="1200">
                <a:solidFill>
                  <a:schemeClr val="tx1"/>
                </a:solidFill>
                <a:latin typeface="Open Sans"/>
                <a:ea typeface="+mn-ea"/>
                <a:cs typeface="Open Sans"/>
              </a:defRPr>
            </a:lvl4pPr>
            <a:lvl5pPr marL="1543050" indent="-171450" algn="l" defTabSz="342900" rtl="0" eaLnBrk="1" latinLnBrk="0" hangingPunct="1">
              <a:spcBef>
                <a:spcPct val="20000"/>
              </a:spcBef>
              <a:buFont typeface="Arial"/>
              <a:buChar char="»"/>
              <a:defRPr sz="2100" kern="1200">
                <a:solidFill>
                  <a:schemeClr val="tx1"/>
                </a:solidFill>
                <a:latin typeface="Open Sans"/>
                <a:ea typeface="+mn-ea"/>
                <a:cs typeface="Open San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a:defRPr/>
            </a:pPr>
            <a:r>
              <a:rPr lang="ko-KR" altLang="en-US" sz="2000" dirty="0">
                <a:latin typeface="+mn-ea"/>
              </a:rPr>
              <a:t>필수 생활 계획</a:t>
            </a:r>
            <a:r>
              <a:rPr lang="en-US" altLang="ko-KR" sz="2000" dirty="0">
                <a:latin typeface="+mn-ea"/>
              </a:rPr>
              <a:t>_</a:t>
            </a:r>
            <a:r>
              <a:rPr lang="en-US" sz="2000" dirty="0">
                <a:latin typeface="+mn-ea"/>
              </a:rPr>
              <a:t>Essential Lifestyle Planning</a:t>
            </a:r>
          </a:p>
          <a:p>
            <a:pPr>
              <a:defRPr/>
            </a:pPr>
            <a:r>
              <a:rPr lang="ko-KR" altLang="en-US" sz="2000" dirty="0">
                <a:latin typeface="+mn-ea"/>
              </a:rPr>
              <a:t>삶에 대한 그림</a:t>
            </a:r>
            <a:r>
              <a:rPr lang="en-US" altLang="ko-KR" sz="2000" dirty="0">
                <a:latin typeface="+mn-ea"/>
              </a:rPr>
              <a:t>_</a:t>
            </a:r>
            <a:r>
              <a:rPr lang="en-US" sz="2000" dirty="0">
                <a:latin typeface="+mn-ea"/>
              </a:rPr>
              <a:t>Picture of a </a:t>
            </a:r>
            <a:r>
              <a:rPr lang="en-US" sz="2000" dirty="0" err="1">
                <a:latin typeface="+mn-ea"/>
              </a:rPr>
              <a:t>Life_PoL</a:t>
            </a:r>
            <a:endParaRPr lang="en-US" sz="2000" dirty="0">
              <a:latin typeface="+mn-ea"/>
            </a:endParaRPr>
          </a:p>
          <a:p>
            <a:pPr>
              <a:defRPr/>
            </a:pPr>
            <a:r>
              <a:rPr lang="en-US" sz="2000" dirty="0">
                <a:latin typeface="+mn-ea"/>
              </a:rPr>
              <a:t>PATH</a:t>
            </a:r>
          </a:p>
          <a:p>
            <a:pPr>
              <a:defRPr/>
            </a:pPr>
            <a:r>
              <a:rPr lang="en-US" sz="2000" dirty="0">
                <a:latin typeface="+mn-ea"/>
              </a:rPr>
              <a:t>MAPS</a:t>
            </a:r>
            <a:endParaRPr lang="en-US" sz="2000" b="1" dirty="0">
              <a:latin typeface="+mn-ea"/>
            </a:endParaRPr>
          </a:p>
          <a:p>
            <a:pPr>
              <a:defRPr/>
            </a:pPr>
            <a:r>
              <a:rPr lang="ko-KR" altLang="en-US" sz="2000" dirty="0">
                <a:latin typeface="+mn-ea"/>
              </a:rPr>
              <a:t>적극적 공동체 치료</a:t>
            </a:r>
            <a:r>
              <a:rPr lang="en-US" altLang="ko-KR" sz="2000" dirty="0">
                <a:latin typeface="+mn-ea"/>
              </a:rPr>
              <a:t>_</a:t>
            </a:r>
            <a:r>
              <a:rPr lang="en-US" sz="2000" dirty="0">
                <a:latin typeface="+mn-ea"/>
              </a:rPr>
              <a:t>Assertive Community Treatment</a:t>
            </a:r>
          </a:p>
          <a:p>
            <a:pPr>
              <a:defRPr/>
            </a:pPr>
            <a:r>
              <a:rPr lang="en-US" sz="2000" dirty="0">
                <a:latin typeface="+mn-ea"/>
              </a:rPr>
              <a:t>WRAP</a:t>
            </a:r>
          </a:p>
          <a:p>
            <a:pPr>
              <a:defRPr/>
            </a:pPr>
            <a:r>
              <a:rPr lang="ko-KR" altLang="en-US" sz="2000" dirty="0" err="1">
                <a:latin typeface="+mn-ea"/>
              </a:rPr>
              <a:t>랩어라운드</a:t>
            </a:r>
            <a:r>
              <a:rPr lang="ko-KR" altLang="en-US" sz="2000" dirty="0">
                <a:latin typeface="+mn-ea"/>
              </a:rPr>
              <a:t> 계획</a:t>
            </a:r>
            <a:r>
              <a:rPr lang="en-US" altLang="ko-KR" sz="2000" dirty="0">
                <a:latin typeface="+mn-ea"/>
              </a:rPr>
              <a:t>_</a:t>
            </a:r>
            <a:r>
              <a:rPr lang="en-US" sz="2000" dirty="0">
                <a:latin typeface="+mn-ea"/>
              </a:rPr>
              <a:t>Wraparound Planning</a:t>
            </a:r>
          </a:p>
        </p:txBody>
      </p:sp>
    </p:spTree>
    <p:extLst>
      <p:ext uri="{BB962C8B-B14F-4D97-AF65-F5344CB8AC3E}">
        <p14:creationId xmlns:p14="http://schemas.microsoft.com/office/powerpoint/2010/main" val="367211006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33400" y="76200"/>
            <a:ext cx="11135032" cy="1143000"/>
          </a:xfrm>
          <a:prstGeom prst="rect">
            <a:avLst/>
          </a:prstGeom>
        </p:spPr>
        <p:txBody>
          <a:bodyPr>
            <a:noAutofit/>
          </a:bodyPr>
          <a:lstStyle>
            <a:lvl1pPr algn="l" defTabSz="342900" rtl="0" eaLnBrk="1" latinLnBrk="0" hangingPunct="1">
              <a:spcBef>
                <a:spcPct val="0"/>
              </a:spcBef>
              <a:buNone/>
              <a:defRPr sz="2100" b="1" kern="1200">
                <a:solidFill>
                  <a:srgbClr val="0F3F59"/>
                </a:solidFill>
                <a:latin typeface="Open Sans bold"/>
                <a:ea typeface="+mj-ea"/>
                <a:cs typeface="Open Sans bold"/>
              </a:defRPr>
            </a:lvl1pPr>
          </a:lstStyle>
          <a:p>
            <a:r>
              <a:rPr lang="ko-KR" altLang="en-US" sz="3500" dirty="0">
                <a:latin typeface="+mn-ea"/>
                <a:ea typeface="+mn-ea"/>
              </a:rPr>
              <a:t>미팅 때 아래 목록을 이야기 하세요</a:t>
            </a:r>
            <a:endParaRPr lang="en-US" altLang="ko-KR" sz="3500" dirty="0">
              <a:latin typeface="+mn-ea"/>
              <a:ea typeface="+mn-ea"/>
            </a:endParaRPr>
          </a:p>
          <a:p>
            <a:r>
              <a:rPr lang="en-US" altLang="ko-KR" sz="3500" dirty="0">
                <a:latin typeface="+mn-ea"/>
                <a:ea typeface="+mn-ea"/>
              </a:rPr>
              <a:t>_</a:t>
            </a:r>
            <a:r>
              <a:rPr lang="en-US" sz="3500" dirty="0">
                <a:latin typeface="+mn-ea"/>
                <a:ea typeface="+mn-ea"/>
              </a:rPr>
              <a:t>Talk About the List Below in the Meeting</a:t>
            </a:r>
          </a:p>
        </p:txBody>
      </p:sp>
      <p:sp>
        <p:nvSpPr>
          <p:cNvPr id="3" name="Content Placeholder 2"/>
          <p:cNvSpPr txBox="1">
            <a:spLocks/>
          </p:cNvSpPr>
          <p:nvPr/>
        </p:nvSpPr>
        <p:spPr>
          <a:xfrm>
            <a:off x="278448" y="1295400"/>
            <a:ext cx="11644936" cy="5052525"/>
          </a:xfrm>
          <a:prstGeom prst="rect">
            <a:avLst/>
          </a:prstGeom>
        </p:spPr>
        <p:txBody>
          <a:bodyPr>
            <a:normAutofit fontScale="55000" lnSpcReduction="20000"/>
          </a:bodyPr>
          <a:lstStyle>
            <a:lvl1pPr marL="257175" indent="-257175" algn="l" defTabSz="342900" rtl="0" eaLnBrk="1" latinLnBrk="0" hangingPunct="1">
              <a:spcBef>
                <a:spcPct val="20000"/>
              </a:spcBef>
              <a:buFont typeface="Arial"/>
              <a:buChar char="•"/>
              <a:defRPr sz="2100" kern="1200">
                <a:solidFill>
                  <a:schemeClr val="tx1"/>
                </a:solidFill>
                <a:latin typeface="Open Sans"/>
                <a:ea typeface="+mn-ea"/>
                <a:cs typeface="Open Sans"/>
              </a:defRPr>
            </a:lvl1pPr>
            <a:lvl2pPr marL="557213" indent="-214313" algn="l" defTabSz="342900" rtl="0" eaLnBrk="1" latinLnBrk="0" hangingPunct="1">
              <a:spcBef>
                <a:spcPct val="20000"/>
              </a:spcBef>
              <a:buFont typeface="Arial"/>
              <a:buChar char="–"/>
              <a:defRPr sz="2100" kern="1200">
                <a:solidFill>
                  <a:schemeClr val="tx1"/>
                </a:solidFill>
                <a:latin typeface="Open Sans"/>
                <a:ea typeface="+mn-ea"/>
                <a:cs typeface="Open Sans"/>
              </a:defRPr>
            </a:lvl2pPr>
            <a:lvl3pPr marL="857250" indent="-171450" algn="l" defTabSz="342900" rtl="0" eaLnBrk="1" latinLnBrk="0" hangingPunct="1">
              <a:spcBef>
                <a:spcPct val="20000"/>
              </a:spcBef>
              <a:buFont typeface="Arial"/>
              <a:buChar char="•"/>
              <a:defRPr sz="2100" kern="1200">
                <a:solidFill>
                  <a:schemeClr val="tx1"/>
                </a:solidFill>
                <a:latin typeface="Open Sans"/>
                <a:ea typeface="+mn-ea"/>
                <a:cs typeface="Open Sans"/>
              </a:defRPr>
            </a:lvl3pPr>
            <a:lvl4pPr marL="1200150" indent="-171450" algn="l" defTabSz="342900" rtl="0" eaLnBrk="1" latinLnBrk="0" hangingPunct="1">
              <a:spcBef>
                <a:spcPct val="20000"/>
              </a:spcBef>
              <a:buFont typeface="Arial"/>
              <a:buChar char="–"/>
              <a:defRPr sz="2100" kern="1200">
                <a:solidFill>
                  <a:schemeClr val="tx1"/>
                </a:solidFill>
                <a:latin typeface="Open Sans"/>
                <a:ea typeface="+mn-ea"/>
                <a:cs typeface="Open Sans"/>
              </a:defRPr>
            </a:lvl4pPr>
            <a:lvl5pPr marL="1543050" indent="-171450" algn="l" defTabSz="342900" rtl="0" eaLnBrk="1" latinLnBrk="0" hangingPunct="1">
              <a:spcBef>
                <a:spcPct val="20000"/>
              </a:spcBef>
              <a:buFont typeface="Arial"/>
              <a:buChar char="»"/>
              <a:defRPr sz="2100" kern="1200">
                <a:solidFill>
                  <a:schemeClr val="tx1"/>
                </a:solidFill>
                <a:latin typeface="Open Sans"/>
                <a:ea typeface="+mn-ea"/>
                <a:cs typeface="Open San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buFont typeface="Arial"/>
              <a:buNone/>
            </a:pPr>
            <a:r>
              <a:rPr lang="ko-KR" altLang="en-US" sz="4000" b="1" dirty="0"/>
              <a:t>사람들에게 중요한 것을 탐색</a:t>
            </a:r>
            <a:r>
              <a:rPr lang="en-US" altLang="ko-KR" sz="4000" b="1" dirty="0"/>
              <a:t>_</a:t>
            </a:r>
            <a:r>
              <a:rPr lang="en-US" sz="4000" b="1" dirty="0"/>
              <a:t>Exploring What is Important To People</a:t>
            </a:r>
          </a:p>
          <a:p>
            <a:pPr marL="0" indent="0">
              <a:buNone/>
            </a:pPr>
            <a:r>
              <a:rPr lang="en-US" altLang="ko-KR" sz="4000" dirty="0"/>
              <a:t>1. </a:t>
            </a:r>
            <a:r>
              <a:rPr lang="ko-KR" altLang="en-US" sz="4000" dirty="0"/>
              <a:t>꿈</a:t>
            </a:r>
            <a:r>
              <a:rPr lang="en-US" altLang="ko-KR" sz="4000" dirty="0"/>
              <a:t>_</a:t>
            </a:r>
            <a:r>
              <a:rPr lang="en-US" sz="4000" dirty="0"/>
              <a:t>Dream</a:t>
            </a:r>
          </a:p>
          <a:p>
            <a:pPr marL="0" indent="0">
              <a:buNone/>
            </a:pPr>
            <a:r>
              <a:rPr lang="en-US" altLang="ko-KR" sz="4000" dirty="0"/>
              <a:t>2. </a:t>
            </a:r>
            <a:r>
              <a:rPr lang="ko-KR" altLang="en-US" sz="4000" dirty="0"/>
              <a:t>인생에서 중요한 사람들</a:t>
            </a:r>
            <a:r>
              <a:rPr lang="en-US" altLang="ko-KR" sz="4000" dirty="0"/>
              <a:t>_</a:t>
            </a:r>
            <a:r>
              <a:rPr lang="en-US" sz="4000" dirty="0"/>
              <a:t>Important people in life</a:t>
            </a:r>
          </a:p>
          <a:p>
            <a:pPr marL="0" indent="0">
              <a:buNone/>
            </a:pPr>
            <a:r>
              <a:rPr lang="en-US" altLang="ko-KR" sz="4000" dirty="0"/>
              <a:t>3. </a:t>
            </a:r>
            <a:r>
              <a:rPr lang="ko-KR" altLang="en-US" sz="4000" dirty="0"/>
              <a:t>중요한 장소와 활동</a:t>
            </a:r>
            <a:r>
              <a:rPr lang="en-US" altLang="ko-KR" sz="4000" dirty="0"/>
              <a:t>_</a:t>
            </a:r>
            <a:r>
              <a:rPr lang="en-US" sz="4000" dirty="0"/>
              <a:t>Important places and activities</a:t>
            </a:r>
          </a:p>
          <a:p>
            <a:pPr marL="0" indent="0">
              <a:buNone/>
            </a:pPr>
            <a:r>
              <a:rPr lang="en-US" altLang="ko-KR" sz="4000" dirty="0"/>
              <a:t>4. </a:t>
            </a:r>
            <a:r>
              <a:rPr lang="ko-KR" altLang="en-US" sz="4000" dirty="0"/>
              <a:t>건강과 </a:t>
            </a:r>
            <a:r>
              <a:rPr lang="ko-KR" altLang="en-US" sz="4000" dirty="0" err="1"/>
              <a:t>웰빙</a:t>
            </a:r>
            <a:r>
              <a:rPr lang="en-US" altLang="ko-KR" sz="4000" dirty="0"/>
              <a:t>_</a:t>
            </a:r>
            <a:r>
              <a:rPr lang="en-US" sz="4000" dirty="0"/>
              <a:t>Health and wellness</a:t>
            </a:r>
          </a:p>
          <a:p>
            <a:pPr marL="0" indent="0">
              <a:buNone/>
            </a:pPr>
            <a:r>
              <a:rPr lang="en-US" altLang="ko-KR" sz="4000" dirty="0"/>
              <a:t>5. </a:t>
            </a:r>
            <a:r>
              <a:rPr lang="ko-KR" altLang="en-US" sz="4000" dirty="0"/>
              <a:t>역사</a:t>
            </a:r>
            <a:r>
              <a:rPr lang="en-US" altLang="ko-KR" sz="4000" dirty="0"/>
              <a:t>_</a:t>
            </a:r>
            <a:r>
              <a:rPr lang="en-US" sz="4000" dirty="0"/>
              <a:t>History</a:t>
            </a:r>
          </a:p>
          <a:p>
            <a:pPr marL="0" indent="0">
              <a:buNone/>
            </a:pPr>
            <a:r>
              <a:rPr lang="en-US" altLang="ko-KR" sz="4000" dirty="0"/>
              <a:t>6. </a:t>
            </a:r>
            <a:r>
              <a:rPr lang="ko-KR" altLang="en-US" sz="4000" dirty="0"/>
              <a:t>사람들이 선택하는 것</a:t>
            </a:r>
            <a:r>
              <a:rPr lang="en-US" altLang="ko-KR" sz="4000" dirty="0"/>
              <a:t>_</a:t>
            </a:r>
            <a:r>
              <a:rPr lang="en-US" sz="4000" dirty="0"/>
              <a:t>Choices that people make</a:t>
            </a:r>
          </a:p>
          <a:p>
            <a:pPr marL="0" indent="0">
              <a:buNone/>
            </a:pPr>
            <a:r>
              <a:rPr lang="en-US" altLang="ko-KR" sz="4000" dirty="0"/>
              <a:t>7.</a:t>
            </a:r>
            <a:r>
              <a:rPr lang="ko-KR" altLang="en-US" sz="4000" dirty="0"/>
              <a:t>존경과 그것이 어떻게 얻고 잃는지</a:t>
            </a:r>
            <a:r>
              <a:rPr lang="en-US" altLang="ko-KR" sz="4000" dirty="0"/>
              <a:t>_</a:t>
            </a:r>
            <a:r>
              <a:rPr lang="en-US" sz="4000" dirty="0"/>
              <a:t>Respect and how it is gained and lost</a:t>
            </a:r>
          </a:p>
          <a:p>
            <a:pPr marL="0" indent="0">
              <a:buNone/>
            </a:pPr>
            <a:r>
              <a:rPr lang="en-US" altLang="ko-KR" sz="4000" dirty="0"/>
              <a:t>8. </a:t>
            </a:r>
            <a:r>
              <a:rPr lang="ko-KR" altLang="en-US" sz="4000" dirty="0"/>
              <a:t>잘 작동하는 것과 작동하지 않는 전략</a:t>
            </a:r>
            <a:r>
              <a:rPr lang="en-US" altLang="ko-KR" sz="4000" dirty="0"/>
              <a:t>_</a:t>
            </a:r>
            <a:r>
              <a:rPr lang="en-US" sz="4000" dirty="0"/>
              <a:t>Strategies that work well and don’t work</a:t>
            </a:r>
          </a:p>
          <a:p>
            <a:pPr marL="0" indent="0">
              <a:buNone/>
            </a:pPr>
            <a:r>
              <a:rPr lang="en-US" altLang="ko-KR" sz="4000" dirty="0"/>
              <a:t>9. </a:t>
            </a:r>
            <a:r>
              <a:rPr lang="ko-KR" altLang="en-US" sz="4000" dirty="0"/>
              <a:t>미래에 대한 희망과 두려움</a:t>
            </a:r>
            <a:r>
              <a:rPr lang="en-US" altLang="ko-KR" sz="4000" dirty="0"/>
              <a:t>_</a:t>
            </a:r>
            <a:r>
              <a:rPr lang="en-US" sz="4000" dirty="0"/>
              <a:t>Hopes and Fears for the future</a:t>
            </a:r>
          </a:p>
          <a:p>
            <a:pPr marL="0" indent="0">
              <a:buNone/>
            </a:pPr>
            <a:r>
              <a:rPr lang="en-US" altLang="ko-KR" sz="4000" dirty="0"/>
              <a:t>10. </a:t>
            </a:r>
            <a:r>
              <a:rPr lang="ko-KR" altLang="en-US" sz="4000" dirty="0"/>
              <a:t>삶의 질 향상을 위한 장애물과 지원</a:t>
            </a:r>
            <a:endParaRPr lang="en-US" altLang="ko-KR" sz="4000" dirty="0"/>
          </a:p>
          <a:p>
            <a:pPr marL="0" indent="0">
              <a:buNone/>
            </a:pPr>
            <a:r>
              <a:rPr lang="en-US" sz="4000" dirty="0"/>
              <a:t>     _Barriers and Supports to improve quality of life</a:t>
            </a:r>
          </a:p>
          <a:p>
            <a:pPr marL="0" indent="0">
              <a:buNone/>
            </a:pPr>
            <a:r>
              <a:rPr lang="en-US" altLang="ko-KR" sz="4000" dirty="0"/>
              <a:t>11. </a:t>
            </a:r>
            <a:r>
              <a:rPr lang="ko-KR" altLang="en-US" sz="4000" dirty="0"/>
              <a:t>회의에서 나오는 주제</a:t>
            </a:r>
            <a:r>
              <a:rPr lang="en-US" altLang="ko-KR" sz="4000" dirty="0"/>
              <a:t>_</a:t>
            </a:r>
            <a:r>
              <a:rPr lang="en-US" sz="4000" dirty="0"/>
              <a:t>Themes that come up in the meeting</a:t>
            </a:r>
          </a:p>
          <a:p>
            <a:pPr marL="0" indent="0">
              <a:buNone/>
            </a:pPr>
            <a:r>
              <a:rPr lang="en-US" altLang="ko-KR" sz="4000" dirty="0"/>
              <a:t>12. </a:t>
            </a:r>
            <a:r>
              <a:rPr lang="ko-KR" altLang="en-US" sz="4000" dirty="0"/>
              <a:t>꿈을 현실로 만드는데 도움이 되는 목표</a:t>
            </a:r>
            <a:r>
              <a:rPr lang="en-US" altLang="ko-KR" sz="4000" dirty="0"/>
              <a:t>_</a:t>
            </a:r>
            <a:r>
              <a:rPr lang="en-US" sz="4000" dirty="0"/>
              <a:t>Goals that will help make the dream a reality)</a:t>
            </a:r>
          </a:p>
        </p:txBody>
      </p:sp>
      <p:sp>
        <p:nvSpPr>
          <p:cNvPr id="4" name="TextBox 3">
            <a:extLst>
              <a:ext uri="{FF2B5EF4-FFF2-40B4-BE49-F238E27FC236}">
                <a16:creationId xmlns:a16="http://schemas.microsoft.com/office/drawing/2014/main" id="{B8EFC4B7-9EDF-CE49-8509-C3833657C3DF}"/>
              </a:ext>
            </a:extLst>
          </p:cNvPr>
          <p:cNvSpPr txBox="1"/>
          <p:nvPr/>
        </p:nvSpPr>
        <p:spPr>
          <a:xfrm>
            <a:off x="278448" y="5906869"/>
            <a:ext cx="9102044" cy="646331"/>
          </a:xfrm>
          <a:prstGeom prst="rect">
            <a:avLst/>
          </a:prstGeom>
          <a:noFill/>
        </p:spPr>
        <p:txBody>
          <a:bodyPr wrap="none" rtlCol="0">
            <a:spAutoFit/>
          </a:bodyPr>
          <a:lstStyle/>
          <a:p>
            <a:r>
              <a:rPr lang="en-US" dirty="0"/>
              <a:t>Kincaid, D. (2017). https://</a:t>
            </a:r>
            <a:r>
              <a:rPr lang="en-US" dirty="0" err="1"/>
              <a:t>www.pbis.org</a:t>
            </a:r>
            <a:r>
              <a:rPr lang="en-US" dirty="0"/>
              <a:t>/resource/346/person-centered-planning-presentation</a:t>
            </a:r>
          </a:p>
          <a:p>
            <a:endParaRPr lang="en-US" dirty="0"/>
          </a:p>
        </p:txBody>
      </p:sp>
    </p:spTree>
    <p:extLst>
      <p:ext uri="{BB962C8B-B14F-4D97-AF65-F5344CB8AC3E}">
        <p14:creationId xmlns:p14="http://schemas.microsoft.com/office/powerpoint/2010/main" val="22495221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403"/>
          <p:cNvSpPr txBox="1">
            <a:spLocks noGrp="1"/>
          </p:cNvSpPr>
          <p:nvPr>
            <p:ph type="title"/>
          </p:nvPr>
        </p:nvSpPr>
        <p:spPr>
          <a:xfrm>
            <a:off x="438151" y="-183004"/>
            <a:ext cx="11144249" cy="1097404"/>
          </a:xfrm>
          <a:prstGeom prst="rect">
            <a:avLst/>
          </a:prstGeom>
          <a:noFill/>
          <a:ln>
            <a:noFill/>
          </a:ln>
        </p:spPr>
        <p:txBody>
          <a:bodyPr vert="horz" lIns="68569" tIns="34275" rIns="68569" bIns="34275" rtlCol="0" anchor="ctr" anchorCtr="0">
            <a:noAutofit/>
          </a:bodyPr>
          <a:lstStyle/>
          <a:p>
            <a:pPr algn="ctr">
              <a:spcBef>
                <a:spcPts val="0"/>
              </a:spcBef>
              <a:buClr>
                <a:schemeClr val="dk1"/>
              </a:buClr>
              <a:buSzPct val="25000"/>
            </a:pPr>
            <a:br>
              <a:rPr lang="en-US" sz="3500" dirty="0">
                <a:solidFill>
                  <a:schemeClr val="dk1"/>
                </a:solidFill>
                <a:latin typeface="+mn-ea"/>
                <a:ea typeface="+mn-ea"/>
                <a:cs typeface="Calibri"/>
                <a:sym typeface="Calibri"/>
              </a:rPr>
            </a:br>
            <a:r>
              <a:rPr lang="ko-KR" altLang="en-US" sz="3500" dirty="0">
                <a:solidFill>
                  <a:schemeClr val="dk1"/>
                </a:solidFill>
                <a:latin typeface="+mn-ea"/>
                <a:ea typeface="+mn-ea"/>
                <a:cs typeface="Calibri"/>
                <a:sym typeface="Calibri"/>
              </a:rPr>
              <a:t>미네소타의 사람중심실천과 긍정적 행동 지원</a:t>
            </a:r>
            <a:br>
              <a:rPr lang="en-US" sz="3500" dirty="0">
                <a:solidFill>
                  <a:schemeClr val="dk1"/>
                </a:solidFill>
                <a:latin typeface="+mn-ea"/>
                <a:ea typeface="+mn-ea"/>
                <a:cs typeface="Calibri"/>
                <a:sym typeface="Calibri"/>
              </a:rPr>
            </a:br>
            <a:r>
              <a:rPr lang="en-US" sz="2000" dirty="0">
                <a:solidFill>
                  <a:schemeClr val="dk1"/>
                </a:solidFill>
                <a:latin typeface="+mn-ea"/>
                <a:ea typeface="+mn-ea"/>
                <a:cs typeface="Calibri"/>
                <a:sym typeface="Calibri"/>
              </a:rPr>
              <a:t>_Person-Centered Practices &amp; Positive Behavior Support in Minnesota)</a:t>
            </a:r>
          </a:p>
        </p:txBody>
      </p:sp>
      <p:sp>
        <p:nvSpPr>
          <p:cNvPr id="4" name="Shape 404"/>
          <p:cNvSpPr txBox="1">
            <a:spLocks/>
          </p:cNvSpPr>
          <p:nvPr/>
        </p:nvSpPr>
        <p:spPr>
          <a:xfrm>
            <a:off x="685801" y="1769328"/>
            <a:ext cx="10200481" cy="5088672"/>
          </a:xfrm>
          <a:prstGeom prst="rect">
            <a:avLst/>
          </a:prstGeom>
          <a:noFill/>
          <a:ln>
            <a:noFill/>
          </a:ln>
        </p:spPr>
        <p:txBody>
          <a:bodyPr vert="horz" lIns="68569" tIns="34275" rIns="68569" bIns="34275" rtlCol="0" anchor="t" anchorCtr="0">
            <a:noAutofit/>
          </a:bodyPr>
          <a:lstStyle>
            <a:lvl1pPr marL="257175" indent="-257175" algn="l" defTabSz="342900" rtl="0" eaLnBrk="1" latinLnBrk="0" hangingPunct="1">
              <a:spcBef>
                <a:spcPct val="20000"/>
              </a:spcBef>
              <a:buFont typeface="Arial"/>
              <a:buChar char="•"/>
              <a:defRPr sz="2100" kern="1200">
                <a:solidFill>
                  <a:schemeClr val="tx1"/>
                </a:solidFill>
                <a:latin typeface="Open Sans"/>
                <a:ea typeface="+mn-ea"/>
                <a:cs typeface="Open Sans"/>
              </a:defRPr>
            </a:lvl1pPr>
            <a:lvl2pPr marL="557213" indent="-214313" algn="l" defTabSz="342900" rtl="0" eaLnBrk="1" latinLnBrk="0" hangingPunct="1">
              <a:spcBef>
                <a:spcPct val="20000"/>
              </a:spcBef>
              <a:buFont typeface="Arial"/>
              <a:buChar char="–"/>
              <a:defRPr sz="2100" kern="1200">
                <a:solidFill>
                  <a:schemeClr val="tx1"/>
                </a:solidFill>
                <a:latin typeface="Open Sans"/>
                <a:ea typeface="+mn-ea"/>
                <a:cs typeface="Open Sans"/>
              </a:defRPr>
            </a:lvl2pPr>
            <a:lvl3pPr marL="857250" indent="-171450" algn="l" defTabSz="342900" rtl="0" eaLnBrk="1" latinLnBrk="0" hangingPunct="1">
              <a:spcBef>
                <a:spcPct val="20000"/>
              </a:spcBef>
              <a:buFont typeface="Arial"/>
              <a:buChar char="•"/>
              <a:defRPr sz="2100" kern="1200">
                <a:solidFill>
                  <a:schemeClr val="tx1"/>
                </a:solidFill>
                <a:latin typeface="Open Sans"/>
                <a:ea typeface="+mn-ea"/>
                <a:cs typeface="Open Sans"/>
              </a:defRPr>
            </a:lvl3pPr>
            <a:lvl4pPr marL="1200150" indent="-171450" algn="l" defTabSz="342900" rtl="0" eaLnBrk="1" latinLnBrk="0" hangingPunct="1">
              <a:spcBef>
                <a:spcPct val="20000"/>
              </a:spcBef>
              <a:buFont typeface="Arial"/>
              <a:buChar char="–"/>
              <a:defRPr sz="2100" kern="1200">
                <a:solidFill>
                  <a:schemeClr val="tx1"/>
                </a:solidFill>
                <a:latin typeface="Open Sans"/>
                <a:ea typeface="+mn-ea"/>
                <a:cs typeface="Open Sans"/>
              </a:defRPr>
            </a:lvl4pPr>
            <a:lvl5pPr marL="1543050" indent="-171450" algn="l" defTabSz="342900" rtl="0" eaLnBrk="1" latinLnBrk="0" hangingPunct="1">
              <a:spcBef>
                <a:spcPct val="20000"/>
              </a:spcBef>
              <a:buFont typeface="Arial"/>
              <a:buChar char="»"/>
              <a:defRPr sz="2100" kern="1200">
                <a:solidFill>
                  <a:schemeClr val="tx1"/>
                </a:solidFill>
                <a:latin typeface="Open Sans"/>
                <a:ea typeface="+mn-ea"/>
                <a:cs typeface="Open San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spcBef>
                <a:spcPts val="0"/>
              </a:spcBef>
              <a:buClr>
                <a:schemeClr val="dk1"/>
              </a:buClr>
              <a:buSzPct val="100000"/>
              <a:buNone/>
            </a:pPr>
            <a:r>
              <a:rPr lang="ko-KR" altLang="en-US" sz="2000" b="1" dirty="0">
                <a:solidFill>
                  <a:schemeClr val="dk1"/>
                </a:solidFill>
                <a:latin typeface="+mn-ea"/>
                <a:cs typeface="Calibri"/>
                <a:sym typeface="Calibri"/>
              </a:rPr>
              <a:t>지역사회 통합 연구소</a:t>
            </a:r>
            <a:r>
              <a:rPr lang="en-US" altLang="ko-KR" sz="2000" b="1" dirty="0">
                <a:solidFill>
                  <a:schemeClr val="dk1"/>
                </a:solidFill>
                <a:latin typeface="+mn-ea"/>
                <a:cs typeface="Calibri"/>
                <a:sym typeface="Calibri"/>
              </a:rPr>
              <a:t>_ICI</a:t>
            </a:r>
          </a:p>
          <a:p>
            <a:pPr marL="0" indent="0">
              <a:spcBef>
                <a:spcPts val="0"/>
              </a:spcBef>
              <a:buClr>
                <a:schemeClr val="dk1"/>
              </a:buClr>
              <a:buSzPct val="100000"/>
              <a:buNone/>
            </a:pPr>
            <a:r>
              <a:rPr lang="en-US" altLang="ko-KR" sz="1500" dirty="0">
                <a:latin typeface="+mn-ea"/>
              </a:rPr>
              <a:t>(https://mnpsp.org/training-materials/)</a:t>
            </a:r>
            <a:endParaRPr lang="ko-KR" altLang="en-US" sz="1500" dirty="0">
              <a:solidFill>
                <a:schemeClr val="dk1"/>
              </a:solidFill>
              <a:latin typeface="+mn-ea"/>
              <a:cs typeface="Calibri"/>
              <a:sym typeface="Calibri"/>
            </a:endParaRPr>
          </a:p>
          <a:p>
            <a:pPr>
              <a:spcBef>
                <a:spcPts val="0"/>
              </a:spcBef>
              <a:buClr>
                <a:schemeClr val="dk1"/>
              </a:buClr>
              <a:buSzPct val="100000"/>
            </a:pPr>
            <a:r>
              <a:rPr lang="ko-KR" altLang="en-US" sz="1500" dirty="0">
                <a:solidFill>
                  <a:schemeClr val="dk1"/>
                </a:solidFill>
                <a:latin typeface="+mn-ea"/>
                <a:cs typeface="Calibri"/>
                <a:sym typeface="Calibri"/>
              </a:rPr>
              <a:t>팀 훈련</a:t>
            </a:r>
          </a:p>
          <a:p>
            <a:pPr>
              <a:spcBef>
                <a:spcPts val="0"/>
              </a:spcBef>
              <a:buClr>
                <a:schemeClr val="dk1"/>
              </a:buClr>
              <a:buSzPct val="100000"/>
            </a:pPr>
            <a:r>
              <a:rPr lang="ko-KR" altLang="en-US" sz="1500" dirty="0">
                <a:solidFill>
                  <a:schemeClr val="dk1"/>
                </a:solidFill>
                <a:latin typeface="+mn-ea"/>
                <a:cs typeface="Calibri"/>
                <a:sym typeface="Calibri"/>
              </a:rPr>
              <a:t>긍정적 행동 지원</a:t>
            </a:r>
          </a:p>
          <a:p>
            <a:pPr marL="0" indent="0">
              <a:spcBef>
                <a:spcPts val="480"/>
              </a:spcBef>
              <a:buClr>
                <a:schemeClr val="dk1"/>
              </a:buClr>
              <a:buSzPct val="100000"/>
              <a:buNone/>
            </a:pPr>
            <a:endParaRPr lang="ko-KR" altLang="en-US" sz="2000" dirty="0">
              <a:latin typeface="+mn-ea"/>
            </a:endParaRPr>
          </a:p>
          <a:p>
            <a:pPr marL="0" indent="0">
              <a:spcBef>
                <a:spcPts val="480"/>
              </a:spcBef>
              <a:buClr>
                <a:schemeClr val="dk1"/>
              </a:buClr>
              <a:buSzPct val="100000"/>
              <a:buNone/>
            </a:pPr>
            <a:r>
              <a:rPr lang="ko-KR" altLang="en-US" sz="2000" b="1" dirty="0">
                <a:latin typeface="+mn-ea"/>
              </a:rPr>
              <a:t>학습공동체</a:t>
            </a:r>
            <a:r>
              <a:rPr lang="en-US" altLang="ko-KR" sz="2000" b="1" dirty="0">
                <a:latin typeface="+mn-ea"/>
              </a:rPr>
              <a:t>_The Learning Community</a:t>
            </a:r>
            <a:endParaRPr lang="ko-KR" altLang="en-US" sz="2000" b="1" dirty="0">
              <a:latin typeface="+mn-ea"/>
            </a:endParaRPr>
          </a:p>
          <a:p>
            <a:pPr marL="0" indent="0">
              <a:spcBef>
                <a:spcPts val="480"/>
              </a:spcBef>
              <a:buClr>
                <a:schemeClr val="dk1"/>
              </a:buClr>
              <a:buSzPct val="100000"/>
              <a:buNone/>
            </a:pPr>
            <a:r>
              <a:rPr lang="en-US" altLang="ko-KR" sz="1500" dirty="0">
                <a:latin typeface="+mn-ea"/>
              </a:rPr>
              <a:t>(tlcpcp.com)</a:t>
            </a:r>
            <a:endParaRPr lang="ko-KR" altLang="en-US" sz="1500" dirty="0">
              <a:latin typeface="+mn-ea"/>
              <a:cs typeface="Calibri"/>
              <a:sym typeface="Calibri"/>
            </a:endParaRPr>
          </a:p>
          <a:p>
            <a:pPr>
              <a:spcBef>
                <a:spcPts val="480"/>
              </a:spcBef>
              <a:buClr>
                <a:schemeClr val="dk1"/>
              </a:buClr>
              <a:buSzPct val="100000"/>
            </a:pPr>
            <a:r>
              <a:rPr lang="ko-KR" altLang="en-US" sz="1500" dirty="0">
                <a:solidFill>
                  <a:schemeClr val="dk1"/>
                </a:solidFill>
                <a:latin typeface="+mn-ea"/>
                <a:cs typeface="Calibri"/>
                <a:sym typeface="Calibri"/>
              </a:rPr>
              <a:t>사람중심실천</a:t>
            </a:r>
          </a:p>
          <a:p>
            <a:pPr>
              <a:spcBef>
                <a:spcPts val="480"/>
              </a:spcBef>
              <a:buClr>
                <a:schemeClr val="dk1"/>
              </a:buClr>
              <a:buSzPct val="100000"/>
            </a:pPr>
            <a:r>
              <a:rPr lang="ko-KR" altLang="en-US" sz="1500" dirty="0">
                <a:solidFill>
                  <a:schemeClr val="dk1"/>
                </a:solidFill>
                <a:latin typeface="+mn-ea"/>
                <a:cs typeface="Calibri"/>
                <a:sym typeface="Calibri"/>
              </a:rPr>
              <a:t>사람중심생각 도구들</a:t>
            </a:r>
          </a:p>
          <a:p>
            <a:pPr marL="0" indent="0">
              <a:spcBef>
                <a:spcPts val="480"/>
              </a:spcBef>
              <a:buClr>
                <a:schemeClr val="dk1"/>
              </a:buClr>
              <a:buSzPct val="100000"/>
              <a:buNone/>
            </a:pPr>
            <a:endParaRPr lang="ko-KR" altLang="en-US" sz="2000" dirty="0">
              <a:latin typeface="+mn-ea"/>
            </a:endParaRPr>
          </a:p>
          <a:p>
            <a:pPr marL="0" indent="0">
              <a:spcBef>
                <a:spcPts val="480"/>
              </a:spcBef>
              <a:buClr>
                <a:schemeClr val="dk1"/>
              </a:buClr>
              <a:buSzPct val="100000"/>
              <a:buNone/>
            </a:pPr>
            <a:r>
              <a:rPr lang="ko-KR" altLang="en-US" sz="2000" b="1" dirty="0">
                <a:solidFill>
                  <a:schemeClr val="dk1"/>
                </a:solidFill>
                <a:latin typeface="+mn-ea"/>
                <a:cs typeface="Calibri"/>
                <a:sym typeface="Calibri"/>
              </a:rPr>
              <a:t>생애 과정</a:t>
            </a:r>
            <a:r>
              <a:rPr lang="en-US" altLang="ko-KR" sz="2000" b="1" dirty="0">
                <a:solidFill>
                  <a:schemeClr val="dk1"/>
                </a:solidFill>
                <a:latin typeface="+mn-ea"/>
                <a:cs typeface="Calibri"/>
                <a:sym typeface="Calibri"/>
              </a:rPr>
              <a:t>_Life Course</a:t>
            </a:r>
            <a:endParaRPr lang="en-US" altLang="ko-KR" sz="1500" b="1" dirty="0">
              <a:solidFill>
                <a:schemeClr val="dk1"/>
              </a:solidFill>
              <a:latin typeface="+mn-ea"/>
              <a:cs typeface="Calibri"/>
              <a:sym typeface="Calibri"/>
            </a:endParaRPr>
          </a:p>
          <a:p>
            <a:pPr>
              <a:spcBef>
                <a:spcPts val="480"/>
              </a:spcBef>
              <a:buClr>
                <a:schemeClr val="dk1"/>
              </a:buClr>
              <a:buSzPct val="100000"/>
            </a:pPr>
            <a:r>
              <a:rPr lang="ko-KR" altLang="en-US" sz="1500" dirty="0">
                <a:solidFill>
                  <a:schemeClr val="dk1"/>
                </a:solidFill>
                <a:latin typeface="+mn-ea"/>
                <a:cs typeface="Calibri"/>
                <a:sym typeface="Calibri"/>
              </a:rPr>
              <a:t>가족과 함께 일하기 위한 도구</a:t>
            </a:r>
          </a:p>
          <a:p>
            <a:pPr>
              <a:spcBef>
                <a:spcPts val="480"/>
              </a:spcBef>
              <a:buClr>
                <a:schemeClr val="dk1"/>
              </a:buClr>
              <a:buSzPct val="100000"/>
            </a:pPr>
            <a:r>
              <a:rPr lang="ko-KR" altLang="en-US" sz="1500" dirty="0">
                <a:solidFill>
                  <a:schemeClr val="dk1"/>
                </a:solidFill>
                <a:latin typeface="+mn-ea"/>
                <a:cs typeface="Calibri"/>
                <a:sym typeface="Calibri"/>
              </a:rPr>
              <a:t>다른 사람들과도 일하는 전략</a:t>
            </a:r>
          </a:p>
        </p:txBody>
      </p:sp>
      <p:pic>
        <p:nvPicPr>
          <p:cNvPr id="5" name="Content Placeholder 6">
            <a:extLst>
              <a:ext uri="{FF2B5EF4-FFF2-40B4-BE49-F238E27FC236}">
                <a16:creationId xmlns:a16="http://schemas.microsoft.com/office/drawing/2014/main" id="{E0BFD2B2-067E-6940-AE94-7C78591A4713}"/>
              </a:ext>
            </a:extLst>
          </p:cNvPr>
          <p:cNvPicPr>
            <a:picLocks noChangeAspect="1"/>
          </p:cNvPicPr>
          <p:nvPr/>
        </p:nvPicPr>
        <p:blipFill>
          <a:blip r:embed="rId2"/>
          <a:stretch>
            <a:fillRect/>
          </a:stretch>
        </p:blipFill>
        <p:spPr>
          <a:xfrm>
            <a:off x="6324600" y="1600200"/>
            <a:ext cx="5638800" cy="4229100"/>
          </a:xfrm>
          <a:prstGeom prst="rect">
            <a:avLst/>
          </a:prstGeom>
        </p:spPr>
      </p:pic>
    </p:spTree>
    <p:extLst>
      <p:ext uri="{BB962C8B-B14F-4D97-AF65-F5344CB8AC3E}">
        <p14:creationId xmlns:p14="http://schemas.microsoft.com/office/powerpoint/2010/main" val="401653269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custDataLst>
              <p:tags r:id="rId1"/>
            </p:custDataLst>
          </p:nvPr>
        </p:nvSpPr>
        <p:spPr bwMode="auto">
          <a:xfrm>
            <a:off x="1752600" y="1447800"/>
            <a:ext cx="4572000" cy="4343400"/>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endParaRPr lang="en-US" altLang="en-US">
              <a:latin typeface="+mn-ea"/>
              <a:ea typeface="+mn-ea"/>
            </a:endParaRPr>
          </a:p>
        </p:txBody>
      </p:sp>
      <p:sp>
        <p:nvSpPr>
          <p:cNvPr id="3" name="Oval 3"/>
          <p:cNvSpPr>
            <a:spLocks noChangeArrowheads="1"/>
          </p:cNvSpPr>
          <p:nvPr>
            <p:custDataLst>
              <p:tags r:id="rId2"/>
            </p:custDataLst>
          </p:nvPr>
        </p:nvSpPr>
        <p:spPr bwMode="auto">
          <a:xfrm>
            <a:off x="7543800" y="2057400"/>
            <a:ext cx="2895600" cy="3124200"/>
          </a:xfrm>
          <a:prstGeom prst="ellipse">
            <a:avLst/>
          </a:pr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endParaRPr lang="en-US" altLang="en-US">
              <a:latin typeface="+mn-ea"/>
              <a:ea typeface="+mn-ea"/>
            </a:endParaRPr>
          </a:p>
        </p:txBody>
      </p:sp>
      <p:sp>
        <p:nvSpPr>
          <p:cNvPr id="4" name="Line 4"/>
          <p:cNvSpPr>
            <a:spLocks noChangeShapeType="1"/>
          </p:cNvSpPr>
          <p:nvPr>
            <p:custDataLst>
              <p:tags r:id="rId3"/>
            </p:custDataLst>
          </p:nvPr>
        </p:nvSpPr>
        <p:spPr bwMode="auto">
          <a:xfrm>
            <a:off x="6324600" y="1447800"/>
            <a:ext cx="1752600" cy="990600"/>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latin typeface="+mn-ea"/>
            </a:endParaRPr>
          </a:p>
        </p:txBody>
      </p:sp>
      <p:sp>
        <p:nvSpPr>
          <p:cNvPr id="5" name="Line 5"/>
          <p:cNvSpPr>
            <a:spLocks noChangeShapeType="1"/>
          </p:cNvSpPr>
          <p:nvPr>
            <p:custDataLst>
              <p:tags r:id="rId4"/>
            </p:custDataLst>
          </p:nvPr>
        </p:nvSpPr>
        <p:spPr bwMode="auto">
          <a:xfrm flipV="1">
            <a:off x="6324600" y="4876800"/>
            <a:ext cx="1752600" cy="914400"/>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latin typeface="+mn-ea"/>
            </a:endParaRPr>
          </a:p>
        </p:txBody>
      </p:sp>
      <p:sp>
        <p:nvSpPr>
          <p:cNvPr id="6" name="Line 6"/>
          <p:cNvSpPr>
            <a:spLocks noChangeShapeType="1"/>
          </p:cNvSpPr>
          <p:nvPr>
            <p:custDataLst>
              <p:tags r:id="rId5"/>
            </p:custDataLst>
          </p:nvPr>
        </p:nvSpPr>
        <p:spPr bwMode="auto">
          <a:xfrm>
            <a:off x="1752600" y="3657600"/>
            <a:ext cx="4572000" cy="0"/>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latin typeface="+mn-ea"/>
            </a:endParaRPr>
          </a:p>
        </p:txBody>
      </p:sp>
      <p:sp>
        <p:nvSpPr>
          <p:cNvPr id="7" name="Text Box 7"/>
          <p:cNvSpPr txBox="1">
            <a:spLocks noChangeArrowheads="1"/>
          </p:cNvSpPr>
          <p:nvPr>
            <p:custDataLst>
              <p:tags r:id="rId6"/>
            </p:custDataLst>
          </p:nvPr>
        </p:nvSpPr>
        <p:spPr bwMode="auto">
          <a:xfrm>
            <a:off x="33867" y="246050"/>
            <a:ext cx="12649200" cy="935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lnSpc>
                <a:spcPts val="2100"/>
              </a:lnSpc>
              <a:spcBef>
                <a:spcPct val="50000"/>
              </a:spcBef>
            </a:pPr>
            <a:r>
              <a:rPr lang="ko-KR" altLang="en-US" sz="3500" b="1" dirty="0">
                <a:solidFill>
                  <a:srgbClr val="FF33CC"/>
                </a:solidFill>
                <a:latin typeface="+mn-ea"/>
                <a:ea typeface="+mn-ea"/>
              </a:rPr>
              <a:t>사람중심통합 계획</a:t>
            </a:r>
            <a:r>
              <a:rPr lang="en-US" altLang="ko-KR" sz="3500" b="1" dirty="0">
                <a:solidFill>
                  <a:srgbClr val="FF33CC"/>
                </a:solidFill>
                <a:latin typeface="+mn-ea"/>
                <a:ea typeface="+mn-ea"/>
              </a:rPr>
              <a:t>:</a:t>
            </a:r>
            <a:r>
              <a:rPr lang="en-US" altLang="ko-KR" sz="3500" b="1" dirty="0">
                <a:solidFill>
                  <a:srgbClr val="3366FF"/>
                </a:solidFill>
                <a:latin typeface="+mn-ea"/>
                <a:ea typeface="+mn-ea"/>
              </a:rPr>
              <a:t> </a:t>
            </a:r>
            <a:r>
              <a:rPr lang="ko-KR" altLang="en-US" sz="3500" b="1" dirty="0">
                <a:solidFill>
                  <a:srgbClr val="3366FF"/>
                </a:solidFill>
                <a:latin typeface="+mn-ea"/>
                <a:ea typeface="+mn-ea"/>
              </a:rPr>
              <a:t>조직 샘플</a:t>
            </a:r>
            <a:endParaRPr lang="en-US" altLang="ko-KR" sz="3500" b="1" dirty="0">
              <a:solidFill>
                <a:srgbClr val="3366FF"/>
              </a:solidFill>
              <a:latin typeface="+mn-ea"/>
              <a:ea typeface="+mn-ea"/>
            </a:endParaRPr>
          </a:p>
          <a:p>
            <a:pPr eaLnBrk="1" hangingPunct="1">
              <a:lnSpc>
                <a:spcPts val="2100"/>
              </a:lnSpc>
              <a:spcBef>
                <a:spcPct val="50000"/>
              </a:spcBef>
            </a:pPr>
            <a:r>
              <a:rPr lang="en-US" altLang="en-US" sz="3500" b="1" dirty="0">
                <a:solidFill>
                  <a:srgbClr val="FF33CC"/>
                </a:solidFill>
                <a:latin typeface="+mn-ea"/>
                <a:ea typeface="+mn-ea"/>
              </a:rPr>
              <a:t>_Integrated Person-Centered Plan:  </a:t>
            </a:r>
            <a:r>
              <a:rPr lang="en-US" altLang="en-US" sz="3500" b="1" dirty="0">
                <a:solidFill>
                  <a:srgbClr val="3366FF"/>
                </a:solidFill>
                <a:latin typeface="+mn-ea"/>
                <a:ea typeface="+mn-ea"/>
              </a:rPr>
              <a:t>Sample Organization</a:t>
            </a:r>
          </a:p>
        </p:txBody>
      </p:sp>
      <p:sp>
        <p:nvSpPr>
          <p:cNvPr id="8" name="Line 8"/>
          <p:cNvSpPr>
            <a:spLocks noChangeShapeType="1"/>
          </p:cNvSpPr>
          <p:nvPr>
            <p:custDataLst>
              <p:tags r:id="rId7"/>
            </p:custDataLst>
          </p:nvPr>
        </p:nvSpPr>
        <p:spPr bwMode="auto">
          <a:xfrm flipH="1">
            <a:off x="2590800" y="1447800"/>
            <a:ext cx="0" cy="4343400"/>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latin typeface="+mn-ea"/>
            </a:endParaRPr>
          </a:p>
        </p:txBody>
      </p:sp>
      <p:sp>
        <p:nvSpPr>
          <p:cNvPr id="9" name="Line 9"/>
          <p:cNvSpPr>
            <a:spLocks noChangeShapeType="1"/>
          </p:cNvSpPr>
          <p:nvPr>
            <p:custDataLst>
              <p:tags r:id="rId8"/>
            </p:custDataLst>
          </p:nvPr>
        </p:nvSpPr>
        <p:spPr bwMode="auto">
          <a:xfrm>
            <a:off x="3429000" y="1447800"/>
            <a:ext cx="0" cy="4343400"/>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latin typeface="+mn-ea"/>
            </a:endParaRPr>
          </a:p>
        </p:txBody>
      </p:sp>
      <p:sp>
        <p:nvSpPr>
          <p:cNvPr id="10" name="Line 10"/>
          <p:cNvSpPr>
            <a:spLocks noChangeShapeType="1"/>
          </p:cNvSpPr>
          <p:nvPr>
            <p:custDataLst>
              <p:tags r:id="rId9"/>
            </p:custDataLst>
          </p:nvPr>
        </p:nvSpPr>
        <p:spPr bwMode="auto">
          <a:xfrm>
            <a:off x="4343400" y="1447800"/>
            <a:ext cx="0" cy="4343400"/>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latin typeface="+mn-ea"/>
            </a:endParaRPr>
          </a:p>
        </p:txBody>
      </p:sp>
      <p:sp>
        <p:nvSpPr>
          <p:cNvPr id="11" name="Line 11"/>
          <p:cNvSpPr>
            <a:spLocks noChangeShapeType="1"/>
          </p:cNvSpPr>
          <p:nvPr>
            <p:custDataLst>
              <p:tags r:id="rId10"/>
            </p:custDataLst>
          </p:nvPr>
        </p:nvSpPr>
        <p:spPr bwMode="auto">
          <a:xfrm>
            <a:off x="5334000" y="1447800"/>
            <a:ext cx="0" cy="4343400"/>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latin typeface="+mn-ea"/>
            </a:endParaRPr>
          </a:p>
        </p:txBody>
      </p:sp>
      <p:sp>
        <p:nvSpPr>
          <p:cNvPr id="12" name="Text Box 12"/>
          <p:cNvSpPr txBox="1">
            <a:spLocks noChangeArrowheads="1"/>
          </p:cNvSpPr>
          <p:nvPr>
            <p:custDataLst>
              <p:tags r:id="rId11"/>
            </p:custDataLst>
          </p:nvPr>
        </p:nvSpPr>
        <p:spPr bwMode="auto">
          <a:xfrm>
            <a:off x="6477000" y="2514601"/>
            <a:ext cx="1066800"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spcBef>
                <a:spcPct val="50000"/>
              </a:spcBef>
            </a:pPr>
            <a:r>
              <a:rPr lang="en-US" altLang="en-US">
                <a:solidFill>
                  <a:srgbClr val="FF33CC"/>
                </a:solidFill>
                <a:latin typeface="+mn-ea"/>
                <a:ea typeface="+mn-ea"/>
              </a:rPr>
              <a:t>First Steps</a:t>
            </a:r>
          </a:p>
          <a:p>
            <a:pPr algn="ctr" eaLnBrk="1" hangingPunct="1">
              <a:spcBef>
                <a:spcPct val="50000"/>
              </a:spcBef>
            </a:pPr>
            <a:r>
              <a:rPr lang="en-US" altLang="en-US">
                <a:solidFill>
                  <a:srgbClr val="FF33CC"/>
                </a:solidFill>
                <a:latin typeface="+mn-ea"/>
                <a:ea typeface="+mn-ea"/>
              </a:rPr>
              <a:t>13</a:t>
            </a:r>
          </a:p>
        </p:txBody>
      </p:sp>
      <p:sp>
        <p:nvSpPr>
          <p:cNvPr id="13" name="Text Box 13"/>
          <p:cNvSpPr txBox="1">
            <a:spLocks noChangeArrowheads="1"/>
          </p:cNvSpPr>
          <p:nvPr>
            <p:custDataLst>
              <p:tags r:id="rId12"/>
            </p:custDataLst>
          </p:nvPr>
        </p:nvSpPr>
        <p:spPr bwMode="auto">
          <a:xfrm>
            <a:off x="7848600" y="3352800"/>
            <a:ext cx="1600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spcBef>
                <a:spcPct val="50000"/>
              </a:spcBef>
            </a:pPr>
            <a:r>
              <a:rPr lang="en-US" altLang="en-US">
                <a:solidFill>
                  <a:srgbClr val="FF3300"/>
                </a:solidFill>
                <a:latin typeface="+mn-ea"/>
                <a:ea typeface="+mn-ea"/>
              </a:rPr>
              <a:t>Goals 12</a:t>
            </a:r>
          </a:p>
        </p:txBody>
      </p:sp>
      <p:sp>
        <p:nvSpPr>
          <p:cNvPr id="14" name="Text Box 14"/>
          <p:cNvSpPr txBox="1">
            <a:spLocks noChangeArrowheads="1"/>
          </p:cNvSpPr>
          <p:nvPr>
            <p:custDataLst>
              <p:tags r:id="rId13"/>
            </p:custDataLst>
          </p:nvPr>
        </p:nvSpPr>
        <p:spPr bwMode="auto">
          <a:xfrm>
            <a:off x="8039099" y="1390650"/>
            <a:ext cx="2057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spcBef>
                <a:spcPct val="50000"/>
              </a:spcBef>
            </a:pPr>
            <a:r>
              <a:rPr lang="en-US" altLang="en-US" dirty="0">
                <a:solidFill>
                  <a:srgbClr val="9966FF"/>
                </a:solidFill>
                <a:latin typeface="+mn-ea"/>
                <a:ea typeface="+mn-ea"/>
              </a:rPr>
              <a:t>Dream 1</a:t>
            </a:r>
          </a:p>
        </p:txBody>
      </p:sp>
      <p:sp>
        <p:nvSpPr>
          <p:cNvPr id="15" name="Text Box 15"/>
          <p:cNvSpPr txBox="1">
            <a:spLocks noChangeArrowheads="1"/>
          </p:cNvSpPr>
          <p:nvPr>
            <p:custDataLst>
              <p:tags r:id="rId14"/>
            </p:custDataLst>
          </p:nvPr>
        </p:nvSpPr>
        <p:spPr bwMode="auto">
          <a:xfrm>
            <a:off x="1752600" y="1600201"/>
            <a:ext cx="914400"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spcBef>
                <a:spcPct val="50000"/>
              </a:spcBef>
            </a:pPr>
            <a:r>
              <a:rPr lang="en-US" altLang="en-US" sz="1600">
                <a:solidFill>
                  <a:srgbClr val="FF3399"/>
                </a:solidFill>
                <a:latin typeface="+mn-ea"/>
                <a:ea typeface="+mn-ea"/>
              </a:rPr>
              <a:t>People</a:t>
            </a:r>
          </a:p>
          <a:p>
            <a:pPr algn="ctr" eaLnBrk="1" hangingPunct="1">
              <a:spcBef>
                <a:spcPct val="50000"/>
              </a:spcBef>
            </a:pPr>
            <a:r>
              <a:rPr lang="en-US" altLang="en-US" sz="1600">
                <a:solidFill>
                  <a:srgbClr val="FF3399"/>
                </a:solidFill>
                <a:latin typeface="+mn-ea"/>
                <a:ea typeface="+mn-ea"/>
              </a:rPr>
              <a:t>2</a:t>
            </a:r>
          </a:p>
        </p:txBody>
      </p:sp>
      <p:sp>
        <p:nvSpPr>
          <p:cNvPr id="16" name="Text Box 16"/>
          <p:cNvSpPr txBox="1">
            <a:spLocks noChangeArrowheads="1"/>
          </p:cNvSpPr>
          <p:nvPr>
            <p:custDataLst>
              <p:tags r:id="rId15"/>
            </p:custDataLst>
          </p:nvPr>
        </p:nvSpPr>
        <p:spPr bwMode="auto">
          <a:xfrm>
            <a:off x="2590800" y="1600201"/>
            <a:ext cx="914400"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spcBef>
                <a:spcPct val="50000"/>
              </a:spcBef>
            </a:pPr>
            <a:r>
              <a:rPr lang="en-US" altLang="en-US" sz="1600">
                <a:solidFill>
                  <a:srgbClr val="00CCFF"/>
                </a:solidFill>
                <a:latin typeface="+mn-ea"/>
                <a:ea typeface="+mn-ea"/>
              </a:rPr>
              <a:t>Health</a:t>
            </a:r>
          </a:p>
          <a:p>
            <a:pPr algn="ctr" eaLnBrk="1" hangingPunct="1">
              <a:spcBef>
                <a:spcPct val="50000"/>
              </a:spcBef>
            </a:pPr>
            <a:r>
              <a:rPr lang="en-US" altLang="en-US" sz="1600">
                <a:solidFill>
                  <a:srgbClr val="00CCFF"/>
                </a:solidFill>
                <a:latin typeface="+mn-ea"/>
                <a:ea typeface="+mn-ea"/>
              </a:rPr>
              <a:t>4</a:t>
            </a:r>
          </a:p>
        </p:txBody>
      </p:sp>
      <p:sp>
        <p:nvSpPr>
          <p:cNvPr id="17" name="Text Box 17"/>
          <p:cNvSpPr txBox="1">
            <a:spLocks noChangeArrowheads="1"/>
          </p:cNvSpPr>
          <p:nvPr>
            <p:custDataLst>
              <p:tags r:id="rId16"/>
            </p:custDataLst>
          </p:nvPr>
        </p:nvSpPr>
        <p:spPr bwMode="auto">
          <a:xfrm>
            <a:off x="3429000" y="1600201"/>
            <a:ext cx="1066800"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spcBef>
                <a:spcPct val="50000"/>
              </a:spcBef>
            </a:pPr>
            <a:r>
              <a:rPr lang="en-US" altLang="en-US" sz="1600">
                <a:solidFill>
                  <a:srgbClr val="FF9933"/>
                </a:solidFill>
                <a:latin typeface="+mn-ea"/>
                <a:ea typeface="+mn-ea"/>
              </a:rPr>
              <a:t>Choices</a:t>
            </a:r>
          </a:p>
          <a:p>
            <a:pPr algn="ctr" eaLnBrk="1" hangingPunct="1">
              <a:spcBef>
                <a:spcPct val="50000"/>
              </a:spcBef>
            </a:pPr>
            <a:r>
              <a:rPr lang="en-US" altLang="en-US" sz="1600">
                <a:solidFill>
                  <a:srgbClr val="FF9933"/>
                </a:solidFill>
                <a:latin typeface="+mn-ea"/>
                <a:ea typeface="+mn-ea"/>
              </a:rPr>
              <a:t>6</a:t>
            </a:r>
          </a:p>
        </p:txBody>
      </p:sp>
      <p:sp>
        <p:nvSpPr>
          <p:cNvPr id="18" name="Text Box 18"/>
          <p:cNvSpPr txBox="1">
            <a:spLocks noChangeArrowheads="1"/>
          </p:cNvSpPr>
          <p:nvPr>
            <p:custDataLst>
              <p:tags r:id="rId17"/>
            </p:custDataLst>
          </p:nvPr>
        </p:nvSpPr>
        <p:spPr bwMode="auto">
          <a:xfrm>
            <a:off x="4343400" y="1600201"/>
            <a:ext cx="1219200"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spcBef>
                <a:spcPct val="50000"/>
              </a:spcBef>
            </a:pPr>
            <a:r>
              <a:rPr lang="en-US" altLang="en-US" sz="1600">
                <a:solidFill>
                  <a:srgbClr val="3366FF"/>
                </a:solidFill>
                <a:latin typeface="+mn-ea"/>
                <a:ea typeface="+mn-ea"/>
              </a:rPr>
              <a:t>Strategies</a:t>
            </a:r>
          </a:p>
          <a:p>
            <a:pPr algn="ctr" eaLnBrk="1" hangingPunct="1">
              <a:spcBef>
                <a:spcPct val="50000"/>
              </a:spcBef>
            </a:pPr>
            <a:r>
              <a:rPr lang="en-US" altLang="en-US" sz="1600">
                <a:solidFill>
                  <a:srgbClr val="3366FF"/>
                </a:solidFill>
                <a:latin typeface="+mn-ea"/>
                <a:ea typeface="+mn-ea"/>
              </a:rPr>
              <a:t>8</a:t>
            </a:r>
          </a:p>
        </p:txBody>
      </p:sp>
      <p:sp>
        <p:nvSpPr>
          <p:cNvPr id="19" name="Text Box 19"/>
          <p:cNvSpPr txBox="1">
            <a:spLocks noChangeArrowheads="1"/>
          </p:cNvSpPr>
          <p:nvPr>
            <p:custDataLst>
              <p:tags r:id="rId18"/>
            </p:custDataLst>
          </p:nvPr>
        </p:nvSpPr>
        <p:spPr bwMode="auto">
          <a:xfrm>
            <a:off x="5334000" y="1600200"/>
            <a:ext cx="1066800" cy="143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spcBef>
                <a:spcPct val="50000"/>
              </a:spcBef>
            </a:pPr>
            <a:r>
              <a:rPr lang="en-US" altLang="en-US" sz="1600">
                <a:solidFill>
                  <a:srgbClr val="00FF00"/>
                </a:solidFill>
                <a:latin typeface="+mn-ea"/>
                <a:ea typeface="+mn-ea"/>
              </a:rPr>
              <a:t>Barriers</a:t>
            </a:r>
          </a:p>
          <a:p>
            <a:pPr eaLnBrk="1" hangingPunct="1">
              <a:spcBef>
                <a:spcPct val="50000"/>
              </a:spcBef>
            </a:pPr>
            <a:r>
              <a:rPr lang="en-US" altLang="en-US" sz="1600">
                <a:solidFill>
                  <a:srgbClr val="00FF00"/>
                </a:solidFill>
                <a:latin typeface="+mn-ea"/>
                <a:ea typeface="+mn-ea"/>
              </a:rPr>
              <a:t>and</a:t>
            </a:r>
          </a:p>
          <a:p>
            <a:pPr eaLnBrk="1" hangingPunct="1">
              <a:spcBef>
                <a:spcPct val="50000"/>
              </a:spcBef>
            </a:pPr>
            <a:r>
              <a:rPr lang="en-US" altLang="en-US" sz="1600">
                <a:solidFill>
                  <a:srgbClr val="00FF00"/>
                </a:solidFill>
                <a:latin typeface="+mn-ea"/>
                <a:ea typeface="+mn-ea"/>
              </a:rPr>
              <a:t>Supports</a:t>
            </a:r>
          </a:p>
          <a:p>
            <a:pPr algn="ctr" eaLnBrk="1" hangingPunct="1">
              <a:spcBef>
                <a:spcPct val="50000"/>
              </a:spcBef>
            </a:pPr>
            <a:r>
              <a:rPr lang="en-US" altLang="en-US" sz="1600">
                <a:solidFill>
                  <a:srgbClr val="00FF00"/>
                </a:solidFill>
                <a:latin typeface="+mn-ea"/>
                <a:ea typeface="+mn-ea"/>
              </a:rPr>
              <a:t>10</a:t>
            </a:r>
          </a:p>
        </p:txBody>
      </p:sp>
      <p:sp>
        <p:nvSpPr>
          <p:cNvPr id="20" name="Text Box 20"/>
          <p:cNvSpPr txBox="1">
            <a:spLocks noChangeArrowheads="1"/>
          </p:cNvSpPr>
          <p:nvPr>
            <p:custDataLst>
              <p:tags r:id="rId19"/>
            </p:custDataLst>
          </p:nvPr>
        </p:nvSpPr>
        <p:spPr bwMode="auto">
          <a:xfrm>
            <a:off x="1752600" y="3810001"/>
            <a:ext cx="914400"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spcBef>
                <a:spcPct val="50000"/>
              </a:spcBef>
            </a:pPr>
            <a:r>
              <a:rPr lang="en-US" altLang="en-US" sz="1600">
                <a:solidFill>
                  <a:srgbClr val="FF33CC"/>
                </a:solidFill>
                <a:latin typeface="+mn-ea"/>
                <a:ea typeface="+mn-ea"/>
              </a:rPr>
              <a:t>Places</a:t>
            </a:r>
          </a:p>
          <a:p>
            <a:pPr algn="ctr" eaLnBrk="1" hangingPunct="1">
              <a:spcBef>
                <a:spcPct val="50000"/>
              </a:spcBef>
            </a:pPr>
            <a:r>
              <a:rPr lang="en-US" altLang="en-US" sz="1600">
                <a:solidFill>
                  <a:srgbClr val="FF33CC"/>
                </a:solidFill>
                <a:latin typeface="+mn-ea"/>
                <a:ea typeface="+mn-ea"/>
              </a:rPr>
              <a:t>3</a:t>
            </a:r>
            <a:r>
              <a:rPr lang="en-US" altLang="en-US" sz="1600">
                <a:latin typeface="+mn-ea"/>
                <a:ea typeface="+mn-ea"/>
              </a:rPr>
              <a:t> </a:t>
            </a:r>
          </a:p>
        </p:txBody>
      </p:sp>
      <p:sp>
        <p:nvSpPr>
          <p:cNvPr id="21" name="Text Box 21"/>
          <p:cNvSpPr txBox="1">
            <a:spLocks noChangeArrowheads="1"/>
          </p:cNvSpPr>
          <p:nvPr>
            <p:custDataLst>
              <p:tags r:id="rId20"/>
            </p:custDataLst>
          </p:nvPr>
        </p:nvSpPr>
        <p:spPr bwMode="auto">
          <a:xfrm>
            <a:off x="2590800" y="3810001"/>
            <a:ext cx="914400"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spcBef>
                <a:spcPct val="50000"/>
              </a:spcBef>
            </a:pPr>
            <a:r>
              <a:rPr lang="en-US" altLang="en-US" sz="1600">
                <a:solidFill>
                  <a:srgbClr val="3366FF"/>
                </a:solidFill>
                <a:latin typeface="+mn-ea"/>
                <a:ea typeface="+mn-ea"/>
              </a:rPr>
              <a:t>History</a:t>
            </a:r>
          </a:p>
          <a:p>
            <a:pPr algn="ctr" eaLnBrk="1" hangingPunct="1">
              <a:spcBef>
                <a:spcPct val="50000"/>
              </a:spcBef>
            </a:pPr>
            <a:r>
              <a:rPr lang="en-US" altLang="en-US" sz="1600">
                <a:solidFill>
                  <a:srgbClr val="3366FF"/>
                </a:solidFill>
                <a:latin typeface="+mn-ea"/>
                <a:ea typeface="+mn-ea"/>
              </a:rPr>
              <a:t>5</a:t>
            </a:r>
          </a:p>
        </p:txBody>
      </p:sp>
      <p:sp>
        <p:nvSpPr>
          <p:cNvPr id="22" name="Text Box 22"/>
          <p:cNvSpPr txBox="1">
            <a:spLocks noChangeArrowheads="1"/>
          </p:cNvSpPr>
          <p:nvPr>
            <p:custDataLst>
              <p:tags r:id="rId21"/>
            </p:custDataLst>
          </p:nvPr>
        </p:nvSpPr>
        <p:spPr bwMode="auto">
          <a:xfrm>
            <a:off x="3429000" y="3810001"/>
            <a:ext cx="990600"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spcBef>
                <a:spcPct val="50000"/>
              </a:spcBef>
            </a:pPr>
            <a:r>
              <a:rPr lang="en-US" altLang="en-US" sz="1600">
                <a:solidFill>
                  <a:schemeClr val="accent1"/>
                </a:solidFill>
                <a:latin typeface="+mn-ea"/>
                <a:ea typeface="+mn-ea"/>
              </a:rPr>
              <a:t>Respect</a:t>
            </a:r>
          </a:p>
          <a:p>
            <a:pPr algn="ctr" eaLnBrk="1" hangingPunct="1">
              <a:spcBef>
                <a:spcPct val="50000"/>
              </a:spcBef>
            </a:pPr>
            <a:r>
              <a:rPr lang="en-US" altLang="en-US" sz="1600">
                <a:solidFill>
                  <a:schemeClr val="accent1"/>
                </a:solidFill>
                <a:latin typeface="+mn-ea"/>
                <a:ea typeface="+mn-ea"/>
              </a:rPr>
              <a:t>7</a:t>
            </a:r>
          </a:p>
        </p:txBody>
      </p:sp>
      <p:sp>
        <p:nvSpPr>
          <p:cNvPr id="23" name="Text Box 23"/>
          <p:cNvSpPr txBox="1">
            <a:spLocks noChangeArrowheads="1"/>
          </p:cNvSpPr>
          <p:nvPr>
            <p:custDataLst>
              <p:tags r:id="rId22"/>
            </p:custDataLst>
          </p:nvPr>
        </p:nvSpPr>
        <p:spPr bwMode="auto">
          <a:xfrm>
            <a:off x="4419600" y="3810000"/>
            <a:ext cx="914400" cy="143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spcBef>
                <a:spcPct val="50000"/>
              </a:spcBef>
            </a:pPr>
            <a:r>
              <a:rPr lang="en-US" altLang="en-US" sz="1600">
                <a:solidFill>
                  <a:srgbClr val="FF3300"/>
                </a:solidFill>
                <a:latin typeface="+mn-ea"/>
                <a:ea typeface="+mn-ea"/>
              </a:rPr>
              <a:t>Hopes </a:t>
            </a:r>
          </a:p>
          <a:p>
            <a:pPr eaLnBrk="1" hangingPunct="1">
              <a:spcBef>
                <a:spcPct val="50000"/>
              </a:spcBef>
            </a:pPr>
            <a:r>
              <a:rPr lang="en-US" altLang="en-US" sz="1600">
                <a:solidFill>
                  <a:srgbClr val="FF3300"/>
                </a:solidFill>
                <a:latin typeface="+mn-ea"/>
                <a:ea typeface="+mn-ea"/>
              </a:rPr>
              <a:t>and </a:t>
            </a:r>
          </a:p>
          <a:p>
            <a:pPr eaLnBrk="1" hangingPunct="1">
              <a:spcBef>
                <a:spcPct val="50000"/>
              </a:spcBef>
            </a:pPr>
            <a:r>
              <a:rPr lang="en-US" altLang="en-US" sz="1600">
                <a:solidFill>
                  <a:srgbClr val="FF3300"/>
                </a:solidFill>
                <a:latin typeface="+mn-ea"/>
                <a:ea typeface="+mn-ea"/>
              </a:rPr>
              <a:t>Fears</a:t>
            </a:r>
          </a:p>
          <a:p>
            <a:pPr algn="ctr" eaLnBrk="1" hangingPunct="1">
              <a:spcBef>
                <a:spcPct val="50000"/>
              </a:spcBef>
            </a:pPr>
            <a:r>
              <a:rPr lang="en-US" altLang="en-US" sz="1600">
                <a:solidFill>
                  <a:srgbClr val="FF3300"/>
                </a:solidFill>
                <a:latin typeface="+mn-ea"/>
                <a:ea typeface="+mn-ea"/>
              </a:rPr>
              <a:t>9</a:t>
            </a:r>
          </a:p>
        </p:txBody>
      </p:sp>
      <p:sp>
        <p:nvSpPr>
          <p:cNvPr id="24" name="Text Box 24"/>
          <p:cNvSpPr txBox="1">
            <a:spLocks noChangeArrowheads="1"/>
          </p:cNvSpPr>
          <p:nvPr>
            <p:custDataLst>
              <p:tags r:id="rId23"/>
            </p:custDataLst>
          </p:nvPr>
        </p:nvSpPr>
        <p:spPr bwMode="auto">
          <a:xfrm>
            <a:off x="5334000" y="3810001"/>
            <a:ext cx="990600"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spcBef>
                <a:spcPct val="50000"/>
              </a:spcBef>
            </a:pPr>
            <a:r>
              <a:rPr lang="en-US" altLang="en-US" sz="1600">
                <a:solidFill>
                  <a:srgbClr val="9966FF"/>
                </a:solidFill>
                <a:latin typeface="+mn-ea"/>
                <a:ea typeface="+mn-ea"/>
              </a:rPr>
              <a:t>Themes</a:t>
            </a:r>
          </a:p>
          <a:p>
            <a:pPr algn="ctr" eaLnBrk="1" hangingPunct="1">
              <a:spcBef>
                <a:spcPct val="50000"/>
              </a:spcBef>
            </a:pPr>
            <a:r>
              <a:rPr lang="en-US" altLang="en-US" sz="1600">
                <a:solidFill>
                  <a:srgbClr val="9966FF"/>
                </a:solidFill>
                <a:latin typeface="+mn-ea"/>
                <a:ea typeface="+mn-ea"/>
              </a:rPr>
              <a:t>11</a:t>
            </a:r>
          </a:p>
        </p:txBody>
      </p:sp>
      <p:sp>
        <p:nvSpPr>
          <p:cNvPr id="25" name="TextBox 24">
            <a:extLst>
              <a:ext uri="{FF2B5EF4-FFF2-40B4-BE49-F238E27FC236}">
                <a16:creationId xmlns:a16="http://schemas.microsoft.com/office/drawing/2014/main" id="{BF94612E-EEDC-C445-9966-C948EDF9934B}"/>
              </a:ext>
            </a:extLst>
          </p:cNvPr>
          <p:cNvSpPr txBox="1"/>
          <p:nvPr/>
        </p:nvSpPr>
        <p:spPr>
          <a:xfrm>
            <a:off x="76201" y="5830164"/>
            <a:ext cx="9372599" cy="369332"/>
          </a:xfrm>
          <a:prstGeom prst="rect">
            <a:avLst/>
          </a:prstGeom>
          <a:noFill/>
        </p:spPr>
        <p:txBody>
          <a:bodyPr wrap="square">
            <a:spAutoFit/>
          </a:bodyPr>
          <a:lstStyle/>
          <a:p>
            <a:r>
              <a:rPr lang="en-US" dirty="0"/>
              <a:t>Kincaid, D. (2017). https://</a:t>
            </a:r>
            <a:r>
              <a:rPr lang="en-US" dirty="0" err="1"/>
              <a:t>www.pbis.org</a:t>
            </a:r>
            <a:r>
              <a:rPr lang="en-US" dirty="0"/>
              <a:t>/resource/346/person-centered-planning-presentation</a:t>
            </a:r>
          </a:p>
        </p:txBody>
      </p:sp>
    </p:spTree>
    <p:extLst>
      <p:ext uri="{BB962C8B-B14F-4D97-AF65-F5344CB8AC3E}">
        <p14:creationId xmlns:p14="http://schemas.microsoft.com/office/powerpoint/2010/main" val="186279232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187719" y="1219200"/>
            <a:ext cx="8877782" cy="5042463"/>
          </a:xfrm>
          <a:prstGeom prst="rect">
            <a:avLst/>
          </a:prstGeom>
        </p:spPr>
        <p:txBody>
          <a:bodyPr>
            <a:noAutofit/>
          </a:bodyPr>
          <a:lstStyle>
            <a:lvl1pPr marL="257175" indent="-257175" algn="l" defTabSz="342900" rtl="0" eaLnBrk="1" latinLnBrk="0" hangingPunct="1">
              <a:spcBef>
                <a:spcPct val="20000"/>
              </a:spcBef>
              <a:buFont typeface="Arial"/>
              <a:buChar char="•"/>
              <a:defRPr sz="2100" kern="1200">
                <a:solidFill>
                  <a:schemeClr val="tx1"/>
                </a:solidFill>
                <a:latin typeface="Open Sans"/>
                <a:ea typeface="+mn-ea"/>
                <a:cs typeface="Open Sans"/>
              </a:defRPr>
            </a:lvl1pPr>
            <a:lvl2pPr marL="557213" indent="-214313" algn="l" defTabSz="342900" rtl="0" eaLnBrk="1" latinLnBrk="0" hangingPunct="1">
              <a:spcBef>
                <a:spcPct val="20000"/>
              </a:spcBef>
              <a:buFont typeface="Arial"/>
              <a:buChar char="–"/>
              <a:defRPr sz="2100" kern="1200">
                <a:solidFill>
                  <a:schemeClr val="tx1"/>
                </a:solidFill>
                <a:latin typeface="Open Sans"/>
                <a:ea typeface="+mn-ea"/>
                <a:cs typeface="Open Sans"/>
              </a:defRPr>
            </a:lvl2pPr>
            <a:lvl3pPr marL="857250" indent="-171450" algn="l" defTabSz="342900" rtl="0" eaLnBrk="1" latinLnBrk="0" hangingPunct="1">
              <a:spcBef>
                <a:spcPct val="20000"/>
              </a:spcBef>
              <a:buFont typeface="Arial"/>
              <a:buChar char="•"/>
              <a:defRPr sz="2100" kern="1200">
                <a:solidFill>
                  <a:schemeClr val="tx1"/>
                </a:solidFill>
                <a:latin typeface="Open Sans"/>
                <a:ea typeface="+mn-ea"/>
                <a:cs typeface="Open Sans"/>
              </a:defRPr>
            </a:lvl3pPr>
            <a:lvl4pPr marL="1200150" indent="-171450" algn="l" defTabSz="342900" rtl="0" eaLnBrk="1" latinLnBrk="0" hangingPunct="1">
              <a:spcBef>
                <a:spcPct val="20000"/>
              </a:spcBef>
              <a:buFont typeface="Arial"/>
              <a:buChar char="–"/>
              <a:defRPr sz="2100" kern="1200">
                <a:solidFill>
                  <a:schemeClr val="tx1"/>
                </a:solidFill>
                <a:latin typeface="Open Sans"/>
                <a:ea typeface="+mn-ea"/>
                <a:cs typeface="Open Sans"/>
              </a:defRPr>
            </a:lvl4pPr>
            <a:lvl5pPr marL="1543050" indent="-171450" algn="l" defTabSz="342900" rtl="0" eaLnBrk="1" latinLnBrk="0" hangingPunct="1">
              <a:spcBef>
                <a:spcPct val="20000"/>
              </a:spcBef>
              <a:buFont typeface="Arial"/>
              <a:buChar char="»"/>
              <a:defRPr sz="2100" kern="1200">
                <a:solidFill>
                  <a:schemeClr val="tx1"/>
                </a:solidFill>
                <a:latin typeface="Open Sans"/>
                <a:ea typeface="+mn-ea"/>
                <a:cs typeface="Open San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buFont typeface="Arial"/>
              <a:buNone/>
            </a:pPr>
            <a:r>
              <a:rPr lang="ko-KR" altLang="en-US" sz="1800" b="1" dirty="0">
                <a:latin typeface="+mn-ea"/>
              </a:rPr>
              <a:t>보편적인 사람중심전략</a:t>
            </a:r>
            <a:r>
              <a:rPr lang="en-US" altLang="ko-KR" sz="1800" b="1" dirty="0">
                <a:latin typeface="+mn-ea"/>
              </a:rPr>
              <a:t>_Universal Person-Centered Strategies</a:t>
            </a:r>
          </a:p>
          <a:p>
            <a:r>
              <a:rPr lang="ko-KR" altLang="en-US" sz="1800" b="1" dirty="0">
                <a:latin typeface="+mn-ea"/>
              </a:rPr>
              <a:t>탐색</a:t>
            </a:r>
            <a:r>
              <a:rPr lang="en-US" altLang="ko-KR" sz="1800" b="1" dirty="0">
                <a:latin typeface="+mn-ea"/>
              </a:rPr>
              <a:t>, </a:t>
            </a:r>
            <a:r>
              <a:rPr lang="ko-KR" altLang="en-US" sz="1800" b="1" dirty="0">
                <a:latin typeface="+mn-ea"/>
              </a:rPr>
              <a:t>발견</a:t>
            </a:r>
            <a:r>
              <a:rPr lang="en-US" altLang="ko-KR" sz="1800" b="1" dirty="0">
                <a:latin typeface="+mn-ea"/>
              </a:rPr>
              <a:t>, </a:t>
            </a:r>
            <a:r>
              <a:rPr lang="ko-KR" altLang="en-US" sz="1800" b="1" dirty="0">
                <a:latin typeface="+mn-ea"/>
              </a:rPr>
              <a:t>문제 해결을 촉진하는 도구</a:t>
            </a:r>
            <a:endParaRPr lang="en-US" altLang="ko-KR" sz="1800" b="1" dirty="0">
              <a:latin typeface="+mn-ea"/>
            </a:endParaRPr>
          </a:p>
          <a:p>
            <a:pPr marL="0" indent="0">
              <a:buNone/>
            </a:pPr>
            <a:r>
              <a:rPr lang="en-US" altLang="ko-KR" sz="1800" b="1" dirty="0">
                <a:latin typeface="+mn-ea"/>
              </a:rPr>
              <a:t>   _Tools to prompt exploration, discovery, and problem solving</a:t>
            </a:r>
          </a:p>
          <a:p>
            <a:r>
              <a:rPr lang="ko-KR" altLang="en-US" sz="1800" b="1" dirty="0">
                <a:latin typeface="+mn-ea"/>
              </a:rPr>
              <a:t>모든 사람에게 적용</a:t>
            </a:r>
            <a:r>
              <a:rPr lang="en-US" altLang="ko-KR" sz="1800" b="1" dirty="0">
                <a:latin typeface="+mn-ea"/>
              </a:rPr>
              <a:t>_Applied to everyone</a:t>
            </a:r>
          </a:p>
          <a:p>
            <a:endParaRPr lang="en-US" altLang="ko-KR" sz="1000" b="1" i="1" dirty="0">
              <a:latin typeface="+mn-ea"/>
            </a:endParaRPr>
          </a:p>
          <a:p>
            <a:pPr marL="0" indent="0">
              <a:buFont typeface="Arial"/>
              <a:buNone/>
            </a:pPr>
            <a:r>
              <a:rPr lang="ko-KR" altLang="en-US" sz="1800" b="1" i="1" dirty="0">
                <a:latin typeface="+mn-ea"/>
              </a:rPr>
              <a:t>사람중심계획</a:t>
            </a:r>
            <a:r>
              <a:rPr lang="en-US" altLang="ko-KR" sz="1800" b="1" i="1" dirty="0">
                <a:latin typeface="+mn-ea"/>
              </a:rPr>
              <a:t>_Person-Centered Planning</a:t>
            </a:r>
            <a:endParaRPr lang="en-US" altLang="ko-KR" sz="1800" b="1" dirty="0">
              <a:latin typeface="+mn-ea"/>
            </a:endParaRPr>
          </a:p>
          <a:p>
            <a:r>
              <a:rPr lang="ko-KR" altLang="en-US" sz="1800" b="1" dirty="0">
                <a:latin typeface="+mn-ea"/>
              </a:rPr>
              <a:t>개별화된 팀 계획</a:t>
            </a:r>
            <a:r>
              <a:rPr lang="en-US" altLang="ko-KR" sz="1800" b="1" dirty="0">
                <a:latin typeface="+mn-ea"/>
              </a:rPr>
              <a:t>_Individualized team planning</a:t>
            </a:r>
          </a:p>
          <a:p>
            <a:r>
              <a:rPr lang="ko-KR" altLang="en-US" sz="1800" b="1" dirty="0">
                <a:latin typeface="+mn-ea"/>
              </a:rPr>
              <a:t>긍정적이고 의미 있는 삶을 위한 계획수립</a:t>
            </a:r>
            <a:endParaRPr lang="en-US" altLang="ko-KR" sz="1800" b="1" dirty="0">
              <a:latin typeface="+mn-ea"/>
            </a:endParaRPr>
          </a:p>
          <a:p>
            <a:pPr marL="0" indent="0">
              <a:buNone/>
            </a:pPr>
            <a:r>
              <a:rPr lang="en-US" altLang="ko-KR" sz="1800" b="1" dirty="0">
                <a:latin typeface="+mn-ea"/>
              </a:rPr>
              <a:t>   _Create plan for achieving a positive and meaningful life</a:t>
            </a:r>
          </a:p>
          <a:p>
            <a:r>
              <a:rPr lang="ko-KR" altLang="en-US" sz="1800" b="1" dirty="0">
                <a:latin typeface="+mn-ea"/>
              </a:rPr>
              <a:t>사람이 지역사회와 연결되도록 돕는 것</a:t>
            </a:r>
            <a:endParaRPr lang="en-US" altLang="ko-KR" sz="1800" b="1" dirty="0">
              <a:latin typeface="+mn-ea"/>
            </a:endParaRPr>
          </a:p>
          <a:p>
            <a:pPr marL="0" indent="0">
              <a:buNone/>
            </a:pPr>
            <a:r>
              <a:rPr lang="en-US" altLang="ko-KR" sz="1800" b="1" dirty="0">
                <a:latin typeface="+mn-ea"/>
              </a:rPr>
              <a:t>   _Helping person connect with their community</a:t>
            </a:r>
          </a:p>
          <a:p>
            <a:pPr marL="0" indent="0">
              <a:buNone/>
            </a:pPr>
            <a:r>
              <a:rPr lang="ko-KR" altLang="en-US" sz="1000" b="1" i="1" dirty="0">
                <a:solidFill>
                  <a:srgbClr val="800000"/>
                </a:solidFill>
                <a:latin typeface="+mn-ea"/>
              </a:rPr>
              <a:t>　</a:t>
            </a:r>
            <a:endParaRPr lang="en-US" altLang="ko-KR" sz="1000" b="1" i="1" dirty="0">
              <a:latin typeface="+mn-ea"/>
            </a:endParaRPr>
          </a:p>
          <a:p>
            <a:pPr marL="0" indent="0">
              <a:buFont typeface="Arial"/>
              <a:buNone/>
            </a:pPr>
            <a:r>
              <a:rPr lang="ko-KR" altLang="en-US" sz="1800" b="1" i="1" dirty="0">
                <a:solidFill>
                  <a:srgbClr val="800000"/>
                </a:solidFill>
                <a:latin typeface="+mn-ea"/>
              </a:rPr>
              <a:t>사람중심조직 관행</a:t>
            </a:r>
            <a:r>
              <a:rPr lang="en-US" altLang="ko-KR" sz="1800" b="1" i="1" dirty="0">
                <a:solidFill>
                  <a:srgbClr val="800000"/>
                </a:solidFill>
                <a:latin typeface="+mn-ea"/>
              </a:rPr>
              <a:t>_Person-Centered Organizational Practices)</a:t>
            </a:r>
            <a:endParaRPr lang="en-US" altLang="ko-KR" sz="1800" dirty="0">
              <a:solidFill>
                <a:srgbClr val="800000"/>
              </a:solidFill>
              <a:latin typeface="+mn-ea"/>
            </a:endParaRPr>
          </a:p>
          <a:p>
            <a:r>
              <a:rPr lang="ko-KR" altLang="en-US" sz="1800" dirty="0">
                <a:solidFill>
                  <a:srgbClr val="800000"/>
                </a:solidFill>
                <a:latin typeface="+mn-ea"/>
              </a:rPr>
              <a:t>정책</a:t>
            </a:r>
            <a:r>
              <a:rPr lang="en-US" altLang="ko-KR" sz="1800" dirty="0">
                <a:solidFill>
                  <a:srgbClr val="800000"/>
                </a:solidFill>
                <a:latin typeface="+mn-ea"/>
              </a:rPr>
              <a:t>, </a:t>
            </a:r>
            <a:r>
              <a:rPr lang="ko-KR" altLang="en-US" sz="1800" dirty="0">
                <a:solidFill>
                  <a:srgbClr val="800000"/>
                </a:solidFill>
                <a:latin typeface="+mn-ea"/>
              </a:rPr>
              <a:t>절차</a:t>
            </a:r>
            <a:r>
              <a:rPr lang="en-US" altLang="ko-KR" sz="1800" dirty="0">
                <a:solidFill>
                  <a:srgbClr val="800000"/>
                </a:solidFill>
                <a:latin typeface="+mn-ea"/>
              </a:rPr>
              <a:t>, </a:t>
            </a:r>
            <a:r>
              <a:rPr lang="ko-KR" altLang="en-US" sz="1800" dirty="0">
                <a:solidFill>
                  <a:srgbClr val="800000"/>
                </a:solidFill>
                <a:latin typeface="+mn-ea"/>
              </a:rPr>
              <a:t>문서</a:t>
            </a:r>
            <a:r>
              <a:rPr lang="en-US" altLang="ko-KR" sz="1800" dirty="0">
                <a:solidFill>
                  <a:srgbClr val="800000"/>
                </a:solidFill>
                <a:latin typeface="+mn-ea"/>
              </a:rPr>
              <a:t>_Policies, procedures, documentation</a:t>
            </a:r>
          </a:p>
          <a:p>
            <a:r>
              <a:rPr lang="ko-KR" altLang="en-US" sz="1800" dirty="0">
                <a:solidFill>
                  <a:srgbClr val="800000"/>
                </a:solidFill>
                <a:latin typeface="+mn-ea"/>
              </a:rPr>
              <a:t>조직</a:t>
            </a:r>
            <a:r>
              <a:rPr lang="en-US" altLang="ko-KR" sz="1800" dirty="0">
                <a:solidFill>
                  <a:srgbClr val="800000"/>
                </a:solidFill>
                <a:latin typeface="+mn-ea"/>
              </a:rPr>
              <a:t>/</a:t>
            </a:r>
            <a:r>
              <a:rPr lang="ko-KR" altLang="en-US" sz="1800" dirty="0">
                <a:solidFill>
                  <a:srgbClr val="800000"/>
                </a:solidFill>
                <a:latin typeface="+mn-ea"/>
              </a:rPr>
              <a:t>지역사회의 모든 사람들을 위한 교육</a:t>
            </a:r>
            <a:endParaRPr lang="en-US" altLang="ko-KR" sz="1800" dirty="0">
              <a:solidFill>
                <a:srgbClr val="800000"/>
              </a:solidFill>
              <a:latin typeface="+mn-ea"/>
            </a:endParaRPr>
          </a:p>
          <a:p>
            <a:r>
              <a:rPr lang="en-US" altLang="ko-KR" sz="1800" dirty="0">
                <a:solidFill>
                  <a:srgbClr val="800000"/>
                </a:solidFill>
                <a:latin typeface="+mn-ea"/>
              </a:rPr>
              <a:t>_Training for everyone in organization/community</a:t>
            </a:r>
          </a:p>
          <a:p>
            <a:pPr marL="0" indent="0">
              <a:buFont typeface="Arial"/>
              <a:buNone/>
            </a:pPr>
            <a:endParaRPr lang="en-US" sz="1800" dirty="0">
              <a:latin typeface="+mn-ea"/>
            </a:endParaRPr>
          </a:p>
        </p:txBody>
      </p:sp>
      <p:sp>
        <p:nvSpPr>
          <p:cNvPr id="2" name="Oval 3">
            <a:extLst>
              <a:ext uri="{FF2B5EF4-FFF2-40B4-BE49-F238E27FC236}">
                <a16:creationId xmlns:a16="http://schemas.microsoft.com/office/drawing/2014/main" id="{1D790C64-6E69-3A4F-8FF1-E5972DAC0455}"/>
              </a:ext>
            </a:extLst>
          </p:cNvPr>
          <p:cNvSpPr/>
          <p:nvPr/>
        </p:nvSpPr>
        <p:spPr>
          <a:xfrm>
            <a:off x="162319" y="3516230"/>
            <a:ext cx="6915814" cy="3341770"/>
          </a:xfrm>
          <a:prstGeom prst="ellipse">
            <a:avLst/>
          </a:prstGeom>
          <a:noFill/>
          <a:ln w="76200">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00" dirty="0">
              <a:latin typeface="+mn-ea"/>
            </a:endParaRPr>
          </a:p>
        </p:txBody>
      </p:sp>
      <p:sp>
        <p:nvSpPr>
          <p:cNvPr id="3" name="TextBox 2">
            <a:extLst>
              <a:ext uri="{FF2B5EF4-FFF2-40B4-BE49-F238E27FC236}">
                <a16:creationId xmlns:a16="http://schemas.microsoft.com/office/drawing/2014/main" id="{3EE552BB-B14E-E540-A354-B6F3FD2BEB04}"/>
              </a:ext>
            </a:extLst>
          </p:cNvPr>
          <p:cNvSpPr txBox="1"/>
          <p:nvPr/>
        </p:nvSpPr>
        <p:spPr>
          <a:xfrm>
            <a:off x="7848600" y="3510752"/>
            <a:ext cx="4043485" cy="1015663"/>
          </a:xfrm>
          <a:prstGeom prst="rect">
            <a:avLst/>
          </a:prstGeom>
          <a:noFill/>
        </p:spPr>
        <p:txBody>
          <a:bodyPr wrap="square" rtlCol="0">
            <a:spAutoFit/>
          </a:bodyPr>
          <a:lstStyle/>
          <a:p>
            <a:pPr algn="ctr"/>
            <a:r>
              <a:rPr lang="en-US" sz="2000" b="1" dirty="0">
                <a:solidFill>
                  <a:srgbClr val="800000"/>
                </a:solidFill>
                <a:latin typeface="+mn-ea"/>
              </a:rPr>
              <a:t>2</a:t>
            </a:r>
            <a:r>
              <a:rPr lang="ko-KR" altLang="en-US" sz="2000" b="1" dirty="0">
                <a:solidFill>
                  <a:srgbClr val="800000"/>
                </a:solidFill>
                <a:latin typeface="+mn-ea"/>
              </a:rPr>
              <a:t>일차에 함께 이야기해요</a:t>
            </a:r>
            <a:endParaRPr lang="en-US" altLang="ko-KR" sz="2000" b="1" dirty="0">
              <a:solidFill>
                <a:srgbClr val="800000"/>
              </a:solidFill>
              <a:latin typeface="+mn-ea"/>
            </a:endParaRPr>
          </a:p>
          <a:p>
            <a:pPr algn="ctr"/>
            <a:r>
              <a:rPr lang="en-US" sz="2000" b="1" dirty="0">
                <a:solidFill>
                  <a:srgbClr val="800000"/>
                </a:solidFill>
                <a:latin typeface="+mn-ea"/>
              </a:rPr>
              <a:t>_We Will Talk About This on Day 2</a:t>
            </a:r>
          </a:p>
        </p:txBody>
      </p:sp>
      <p:cxnSp>
        <p:nvCxnSpPr>
          <p:cNvPr id="4" name="Straight Arrow Connector 6">
            <a:extLst>
              <a:ext uri="{FF2B5EF4-FFF2-40B4-BE49-F238E27FC236}">
                <a16:creationId xmlns:a16="http://schemas.microsoft.com/office/drawing/2014/main" id="{C6E3126C-CE9B-D846-8FBE-4AD2E196088E}"/>
              </a:ext>
            </a:extLst>
          </p:cNvPr>
          <p:cNvCxnSpPr/>
          <p:nvPr/>
        </p:nvCxnSpPr>
        <p:spPr>
          <a:xfrm flipH="1">
            <a:off x="7064570" y="4309033"/>
            <a:ext cx="937260" cy="468630"/>
          </a:xfrm>
          <a:prstGeom prst="straightConnector1">
            <a:avLst/>
          </a:prstGeom>
          <a:ln w="98425" cmpd="sng">
            <a:solidFill>
              <a:srgbClr val="800000"/>
            </a:solidFill>
            <a:tailEnd type="triangle"/>
          </a:ln>
        </p:spPr>
        <p:style>
          <a:lnRef idx="1">
            <a:schemeClr val="accent1"/>
          </a:lnRef>
          <a:fillRef idx="0">
            <a:schemeClr val="accent1"/>
          </a:fillRef>
          <a:effectRef idx="0">
            <a:schemeClr val="accent1"/>
          </a:effectRef>
          <a:fontRef idx="minor">
            <a:schemeClr val="tx1"/>
          </a:fontRef>
        </p:style>
      </p:cxnSp>
      <p:sp>
        <p:nvSpPr>
          <p:cNvPr id="5" name="Title 1"/>
          <p:cNvSpPr txBox="1">
            <a:spLocks/>
          </p:cNvSpPr>
          <p:nvPr/>
        </p:nvSpPr>
        <p:spPr>
          <a:xfrm>
            <a:off x="838200" y="58300"/>
            <a:ext cx="10515600" cy="1325563"/>
          </a:xfrm>
          <a:prstGeom prst="rect">
            <a:avLst/>
          </a:prstGeom>
        </p:spPr>
        <p:txBody>
          <a:bodyPr>
            <a:normAutofit/>
          </a:bodyPr>
          <a:lstStyle>
            <a:lvl1pPr algn="l" defTabSz="342900" rtl="0" eaLnBrk="1" latinLnBrk="0" hangingPunct="1">
              <a:spcBef>
                <a:spcPct val="0"/>
              </a:spcBef>
              <a:buNone/>
              <a:defRPr sz="2100" b="1" kern="1200">
                <a:solidFill>
                  <a:srgbClr val="0F3F59"/>
                </a:solidFill>
                <a:latin typeface="Open Sans bold"/>
                <a:ea typeface="+mj-ea"/>
                <a:cs typeface="Open Sans bold"/>
              </a:defRPr>
            </a:lvl1pPr>
          </a:lstStyle>
          <a:p>
            <a:pPr algn="ctr"/>
            <a:r>
              <a:rPr lang="ko-KR" altLang="en-US" sz="3500" dirty="0">
                <a:latin typeface="+mn-ea"/>
                <a:ea typeface="+mn-ea"/>
              </a:rPr>
              <a:t>사람중심실천</a:t>
            </a:r>
            <a:r>
              <a:rPr lang="en-US" altLang="ko-KR" sz="3500" dirty="0">
                <a:latin typeface="+mn-ea"/>
                <a:ea typeface="+mn-ea"/>
              </a:rPr>
              <a:t>_</a:t>
            </a:r>
            <a:r>
              <a:rPr lang="en-US" sz="3500" dirty="0">
                <a:latin typeface="+mn-ea"/>
                <a:ea typeface="+mn-ea"/>
              </a:rPr>
              <a:t>Person-Centered Practices</a:t>
            </a:r>
            <a:br>
              <a:rPr lang="en-US" sz="3500" dirty="0">
                <a:latin typeface="+mn-ea"/>
                <a:ea typeface="+mn-ea"/>
              </a:rPr>
            </a:br>
            <a:r>
              <a:rPr lang="en-US" sz="2500" dirty="0" err="1">
                <a:latin typeface="+mn-ea"/>
                <a:ea typeface="+mn-ea"/>
                <a:hlinkClick r:id="rId2"/>
              </a:rPr>
              <a:t>Smull</a:t>
            </a:r>
            <a:r>
              <a:rPr lang="en-US" sz="2500" dirty="0">
                <a:latin typeface="+mn-ea"/>
                <a:ea typeface="+mn-ea"/>
                <a:hlinkClick r:id="rId2"/>
              </a:rPr>
              <a:t>, Bourne, Sanderson, 2009</a:t>
            </a:r>
            <a:endParaRPr lang="en-US" sz="2500" dirty="0">
              <a:latin typeface="+mn-ea"/>
              <a:ea typeface="+mn-ea"/>
            </a:endParaRPr>
          </a:p>
        </p:txBody>
      </p:sp>
    </p:spTree>
    <p:extLst>
      <p:ext uri="{BB962C8B-B14F-4D97-AF65-F5344CB8AC3E}">
        <p14:creationId xmlns:p14="http://schemas.microsoft.com/office/powerpoint/2010/main" val="328122750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4AD71-985C-D945-9913-B1ABA8F4FED9}"/>
              </a:ext>
            </a:extLst>
          </p:cNvPr>
          <p:cNvSpPr txBox="1">
            <a:spLocks/>
          </p:cNvSpPr>
          <p:nvPr/>
        </p:nvSpPr>
        <p:spPr>
          <a:xfrm>
            <a:off x="838200" y="274637"/>
            <a:ext cx="10515600" cy="1325563"/>
          </a:xfrm>
          <a:prstGeom prst="rect">
            <a:avLst/>
          </a:prstGeom>
        </p:spPr>
        <p:txBody>
          <a:bodyPr/>
          <a:lstStyle>
            <a:lvl1pPr algn="l" defTabSz="342900" rtl="0" eaLnBrk="1" latinLnBrk="0" hangingPunct="1">
              <a:spcBef>
                <a:spcPct val="0"/>
              </a:spcBef>
              <a:buNone/>
              <a:defRPr sz="2100" b="1" kern="1200">
                <a:solidFill>
                  <a:srgbClr val="0F3F59"/>
                </a:solidFill>
                <a:latin typeface="Open Sans bold"/>
                <a:ea typeface="+mj-ea"/>
                <a:cs typeface="Open Sans bold"/>
              </a:defRPr>
            </a:lvl1pPr>
          </a:lstStyle>
          <a:p>
            <a:pPr algn="ctr"/>
            <a:r>
              <a:rPr lang="en-US" sz="3500" dirty="0">
                <a:latin typeface="+mn-ea"/>
                <a:ea typeface="+mn-ea"/>
              </a:rPr>
              <a:t>2</a:t>
            </a:r>
            <a:r>
              <a:rPr lang="ko-KR" altLang="en-US" sz="3500" dirty="0">
                <a:latin typeface="+mn-ea"/>
                <a:ea typeface="+mn-ea"/>
              </a:rPr>
              <a:t>일차 숙제</a:t>
            </a:r>
            <a:r>
              <a:rPr lang="en-US" altLang="ko-KR" sz="3500" dirty="0">
                <a:latin typeface="+mn-ea"/>
                <a:ea typeface="+mn-ea"/>
              </a:rPr>
              <a:t>_</a:t>
            </a:r>
            <a:r>
              <a:rPr lang="en-US" sz="3500" dirty="0">
                <a:latin typeface="+mn-ea"/>
                <a:ea typeface="+mn-ea"/>
              </a:rPr>
              <a:t>Homework for Day 2</a:t>
            </a:r>
          </a:p>
        </p:txBody>
      </p:sp>
      <p:sp>
        <p:nvSpPr>
          <p:cNvPr id="3" name="Content Placeholder 2">
            <a:extLst>
              <a:ext uri="{FF2B5EF4-FFF2-40B4-BE49-F238E27FC236}">
                <a16:creationId xmlns:a16="http://schemas.microsoft.com/office/drawing/2014/main" id="{DF60ED20-C0B4-FE45-9E7E-F74FFF37A260}"/>
              </a:ext>
            </a:extLst>
          </p:cNvPr>
          <p:cNvSpPr txBox="1">
            <a:spLocks/>
          </p:cNvSpPr>
          <p:nvPr/>
        </p:nvSpPr>
        <p:spPr>
          <a:xfrm>
            <a:off x="258417" y="1295400"/>
            <a:ext cx="11675166" cy="5287617"/>
          </a:xfrm>
          <a:prstGeom prst="rect">
            <a:avLst/>
          </a:prstGeom>
        </p:spPr>
        <p:txBody>
          <a:bodyPr>
            <a:normAutofit fontScale="92500" lnSpcReduction="20000"/>
          </a:bodyPr>
          <a:lstStyle>
            <a:lvl1pPr marL="257175" indent="-257175" algn="l" defTabSz="342900" rtl="0" eaLnBrk="1" latinLnBrk="0" hangingPunct="1">
              <a:spcBef>
                <a:spcPct val="20000"/>
              </a:spcBef>
              <a:buFont typeface="Arial"/>
              <a:buChar char="•"/>
              <a:defRPr sz="2100" kern="1200">
                <a:solidFill>
                  <a:schemeClr val="tx1"/>
                </a:solidFill>
                <a:latin typeface="Open Sans"/>
                <a:ea typeface="+mn-ea"/>
                <a:cs typeface="Open Sans"/>
              </a:defRPr>
            </a:lvl1pPr>
            <a:lvl2pPr marL="557213" indent="-214313" algn="l" defTabSz="342900" rtl="0" eaLnBrk="1" latinLnBrk="0" hangingPunct="1">
              <a:spcBef>
                <a:spcPct val="20000"/>
              </a:spcBef>
              <a:buFont typeface="Arial"/>
              <a:buChar char="–"/>
              <a:defRPr sz="2100" kern="1200">
                <a:solidFill>
                  <a:schemeClr val="tx1"/>
                </a:solidFill>
                <a:latin typeface="Open Sans"/>
                <a:ea typeface="+mn-ea"/>
                <a:cs typeface="Open Sans"/>
              </a:defRPr>
            </a:lvl2pPr>
            <a:lvl3pPr marL="857250" indent="-171450" algn="l" defTabSz="342900" rtl="0" eaLnBrk="1" latinLnBrk="0" hangingPunct="1">
              <a:spcBef>
                <a:spcPct val="20000"/>
              </a:spcBef>
              <a:buFont typeface="Arial"/>
              <a:buChar char="•"/>
              <a:defRPr sz="2100" kern="1200">
                <a:solidFill>
                  <a:schemeClr val="tx1"/>
                </a:solidFill>
                <a:latin typeface="Open Sans"/>
                <a:ea typeface="+mn-ea"/>
                <a:cs typeface="Open Sans"/>
              </a:defRPr>
            </a:lvl3pPr>
            <a:lvl4pPr marL="1200150" indent="-171450" algn="l" defTabSz="342900" rtl="0" eaLnBrk="1" latinLnBrk="0" hangingPunct="1">
              <a:spcBef>
                <a:spcPct val="20000"/>
              </a:spcBef>
              <a:buFont typeface="Arial"/>
              <a:buChar char="–"/>
              <a:defRPr sz="2100" kern="1200">
                <a:solidFill>
                  <a:schemeClr val="tx1"/>
                </a:solidFill>
                <a:latin typeface="Open Sans"/>
                <a:ea typeface="+mn-ea"/>
                <a:cs typeface="Open Sans"/>
              </a:defRPr>
            </a:lvl4pPr>
            <a:lvl5pPr marL="1543050" indent="-171450" algn="l" defTabSz="342900" rtl="0" eaLnBrk="1" latinLnBrk="0" hangingPunct="1">
              <a:spcBef>
                <a:spcPct val="20000"/>
              </a:spcBef>
              <a:buFont typeface="Arial"/>
              <a:buChar char="»"/>
              <a:defRPr sz="2100" kern="1200">
                <a:solidFill>
                  <a:schemeClr val="tx1"/>
                </a:solidFill>
                <a:latin typeface="Open Sans"/>
                <a:ea typeface="+mn-ea"/>
                <a:cs typeface="Open San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buFont typeface="Arial"/>
              <a:buNone/>
            </a:pPr>
            <a:r>
              <a:rPr lang="en-US" b="1" dirty="0">
                <a:latin typeface="+mn-ea"/>
              </a:rPr>
              <a:t>1</a:t>
            </a:r>
            <a:r>
              <a:rPr lang="ko-KR" altLang="en-US" b="1" dirty="0">
                <a:latin typeface="+mn-ea"/>
              </a:rPr>
              <a:t>단계</a:t>
            </a:r>
            <a:r>
              <a:rPr lang="en-US" altLang="ko-KR" b="1" dirty="0">
                <a:latin typeface="+mn-ea"/>
              </a:rPr>
              <a:t>(</a:t>
            </a:r>
            <a:r>
              <a:rPr lang="en-US" b="1" dirty="0">
                <a:latin typeface="+mn-ea"/>
              </a:rPr>
              <a:t>Step 1): 2</a:t>
            </a:r>
            <a:r>
              <a:rPr lang="ko-KR" altLang="en-US" b="1" dirty="0">
                <a:latin typeface="+mn-ea"/>
              </a:rPr>
              <a:t>일차 숙제</a:t>
            </a:r>
            <a:r>
              <a:rPr lang="en-US" altLang="ko-KR" b="1" dirty="0">
                <a:latin typeface="+mn-ea"/>
              </a:rPr>
              <a:t>_</a:t>
            </a:r>
            <a:r>
              <a:rPr lang="ko-KR" altLang="en-US" b="1" dirty="0">
                <a:latin typeface="+mn-ea"/>
              </a:rPr>
              <a:t>이전부터</a:t>
            </a:r>
            <a:r>
              <a:rPr lang="en-US" altLang="ko-KR" b="1" dirty="0">
                <a:latin typeface="+mn-ea"/>
              </a:rPr>
              <a:t>_</a:t>
            </a:r>
            <a:r>
              <a:rPr lang="en-US" b="1" dirty="0">
                <a:latin typeface="+mn-ea"/>
              </a:rPr>
              <a:t>Homework for Day 2_From Earlier</a:t>
            </a:r>
            <a:endParaRPr lang="en-US" dirty="0">
              <a:latin typeface="+mn-ea"/>
            </a:endParaRPr>
          </a:p>
          <a:p>
            <a:r>
              <a:rPr lang="ko-KR" altLang="en-US" dirty="0">
                <a:latin typeface="+mn-ea"/>
              </a:rPr>
              <a:t>빈 슬라이드를 사용하여 자신에 대해 공유할 정보를 기록하세요</a:t>
            </a:r>
            <a:endParaRPr lang="en-US" altLang="ko-KR" dirty="0">
              <a:latin typeface="+mn-ea"/>
            </a:endParaRPr>
          </a:p>
          <a:p>
            <a:pPr marL="0" indent="0">
              <a:buNone/>
            </a:pPr>
            <a:r>
              <a:rPr lang="en-US" dirty="0">
                <a:latin typeface="+mn-ea"/>
              </a:rPr>
              <a:t>   _Use the blank slides to write down information to share about yourself</a:t>
            </a:r>
          </a:p>
          <a:p>
            <a:r>
              <a:rPr lang="ko-KR" altLang="en-US" dirty="0">
                <a:latin typeface="+mn-ea"/>
              </a:rPr>
              <a:t>가족과 동료에게 그 슬라이드를 공유하세요</a:t>
            </a:r>
            <a:endParaRPr lang="en-US" altLang="ko-KR" dirty="0">
              <a:latin typeface="+mn-ea"/>
            </a:endParaRPr>
          </a:p>
          <a:p>
            <a:pPr marL="0" indent="0">
              <a:buNone/>
            </a:pPr>
            <a:r>
              <a:rPr lang="en-US" dirty="0">
                <a:latin typeface="+mn-ea"/>
              </a:rPr>
              <a:t>   _Share your slides with someone you know at home or work</a:t>
            </a:r>
          </a:p>
          <a:p>
            <a:r>
              <a:rPr lang="ko-KR" altLang="en-US" dirty="0">
                <a:latin typeface="+mn-ea"/>
              </a:rPr>
              <a:t>이 도구를 완료하며 배운 내용에 대해 이야기 할 준비를 하세요</a:t>
            </a:r>
            <a:endParaRPr lang="en-US" altLang="ko-KR" dirty="0">
              <a:latin typeface="+mn-ea"/>
            </a:endParaRPr>
          </a:p>
          <a:p>
            <a:pPr marL="0" indent="0">
              <a:buNone/>
            </a:pPr>
            <a:r>
              <a:rPr lang="en-US" dirty="0">
                <a:latin typeface="+mn-ea"/>
              </a:rPr>
              <a:t>   _Be prepared to talk about what you learned completing these tools</a:t>
            </a:r>
          </a:p>
          <a:p>
            <a:r>
              <a:rPr lang="ko-KR" altLang="en-US" dirty="0">
                <a:latin typeface="+mn-ea"/>
              </a:rPr>
              <a:t>시간을 내어 시작하세요</a:t>
            </a:r>
            <a:r>
              <a:rPr lang="en-US" altLang="ko-KR" dirty="0">
                <a:latin typeface="+mn-ea"/>
              </a:rPr>
              <a:t>_</a:t>
            </a:r>
            <a:r>
              <a:rPr lang="en-US" dirty="0">
                <a:latin typeface="+mn-ea"/>
              </a:rPr>
              <a:t>Take some time now to get started</a:t>
            </a:r>
          </a:p>
          <a:p>
            <a:pPr marL="0" indent="0">
              <a:buFont typeface="Arial"/>
              <a:buNone/>
            </a:pPr>
            <a:endParaRPr lang="en-US" dirty="0">
              <a:latin typeface="+mn-ea"/>
            </a:endParaRPr>
          </a:p>
          <a:p>
            <a:pPr marL="0" indent="0">
              <a:buFont typeface="Arial"/>
              <a:buNone/>
            </a:pPr>
            <a:r>
              <a:rPr lang="en-US" b="1" dirty="0">
                <a:latin typeface="+mn-ea"/>
              </a:rPr>
              <a:t>2</a:t>
            </a:r>
            <a:r>
              <a:rPr lang="ko-KR" altLang="en-US" b="1" dirty="0">
                <a:latin typeface="+mn-ea"/>
              </a:rPr>
              <a:t>단계</a:t>
            </a:r>
            <a:r>
              <a:rPr lang="en-US" altLang="ko-KR" b="1" dirty="0">
                <a:latin typeface="+mn-ea"/>
              </a:rPr>
              <a:t>(</a:t>
            </a:r>
            <a:r>
              <a:rPr lang="en-US" b="1" dirty="0">
                <a:latin typeface="+mn-ea"/>
              </a:rPr>
              <a:t>Step 2): </a:t>
            </a:r>
            <a:r>
              <a:rPr lang="ko-KR" altLang="en-US" b="1" dirty="0">
                <a:latin typeface="+mn-ea"/>
              </a:rPr>
              <a:t>계획에 대해 생각하기</a:t>
            </a:r>
            <a:r>
              <a:rPr lang="en-US" altLang="ko-KR" b="1" dirty="0">
                <a:latin typeface="+mn-ea"/>
              </a:rPr>
              <a:t>_</a:t>
            </a:r>
            <a:r>
              <a:rPr lang="en-US" b="1" dirty="0">
                <a:latin typeface="+mn-ea"/>
              </a:rPr>
              <a:t>Think About Your Plan)</a:t>
            </a:r>
          </a:p>
          <a:p>
            <a:r>
              <a:rPr lang="ko-KR" altLang="en-US" dirty="0">
                <a:latin typeface="+mn-ea"/>
              </a:rPr>
              <a:t>자신의 꿈은 무엇입니까</a:t>
            </a:r>
            <a:r>
              <a:rPr lang="en-US" altLang="ko-KR" dirty="0">
                <a:latin typeface="+mn-ea"/>
              </a:rPr>
              <a:t>?_</a:t>
            </a:r>
            <a:r>
              <a:rPr lang="en-US" dirty="0">
                <a:latin typeface="+mn-ea"/>
              </a:rPr>
              <a:t>What is your dream for yourself?</a:t>
            </a:r>
          </a:p>
          <a:p>
            <a:r>
              <a:rPr lang="ko-KR" altLang="en-US" dirty="0">
                <a:latin typeface="+mn-ea"/>
              </a:rPr>
              <a:t>계획에</a:t>
            </a:r>
            <a:r>
              <a:rPr lang="en-US" altLang="ko-KR" dirty="0">
                <a:latin typeface="+mn-ea"/>
              </a:rPr>
              <a:t> </a:t>
            </a:r>
            <a:r>
              <a:rPr lang="ko-KR" altLang="en-US" dirty="0">
                <a:latin typeface="+mn-ea"/>
              </a:rPr>
              <a:t>사용할 슬라이드는 무엇입니까</a:t>
            </a:r>
            <a:r>
              <a:rPr lang="en-US" altLang="ko-KR" dirty="0">
                <a:latin typeface="+mn-ea"/>
              </a:rPr>
              <a:t>?_</a:t>
            </a:r>
            <a:r>
              <a:rPr lang="en-US" dirty="0">
                <a:latin typeface="+mn-ea"/>
              </a:rPr>
              <a:t>What slides would you want to use for your plan?</a:t>
            </a:r>
          </a:p>
          <a:p>
            <a:r>
              <a:rPr lang="en-US" dirty="0">
                <a:latin typeface="+mn-ea"/>
              </a:rPr>
              <a:t>Don Kincaid</a:t>
            </a:r>
            <a:r>
              <a:rPr lang="ko-KR" altLang="en-US" dirty="0">
                <a:latin typeface="+mn-ea"/>
              </a:rPr>
              <a:t>의 계획 과정에서 슬라이드를 추가하시겠습니까</a:t>
            </a:r>
            <a:r>
              <a:rPr lang="en-US" altLang="ko-KR" dirty="0">
                <a:latin typeface="+mn-ea"/>
              </a:rPr>
              <a:t>?</a:t>
            </a:r>
          </a:p>
          <a:p>
            <a:pPr marL="0" indent="0">
              <a:buNone/>
            </a:pPr>
            <a:r>
              <a:rPr lang="en-US" dirty="0">
                <a:latin typeface="+mn-ea"/>
              </a:rPr>
              <a:t>   _Would you add slides from Don Kincaid’s planning process?</a:t>
            </a:r>
          </a:p>
          <a:p>
            <a:r>
              <a:rPr lang="ko-KR" altLang="en-US" dirty="0">
                <a:latin typeface="+mn-ea"/>
              </a:rPr>
              <a:t>비공식적으로 메모를 작성하세요</a:t>
            </a:r>
            <a:r>
              <a:rPr lang="en-US" altLang="ko-KR" dirty="0">
                <a:latin typeface="+mn-ea"/>
              </a:rPr>
              <a:t>_</a:t>
            </a:r>
            <a:r>
              <a:rPr lang="en-US" dirty="0">
                <a:latin typeface="+mn-ea"/>
              </a:rPr>
              <a:t>Write down your notes informally</a:t>
            </a:r>
          </a:p>
          <a:p>
            <a:r>
              <a:rPr lang="ko-KR" altLang="en-US" dirty="0">
                <a:latin typeface="+mn-ea"/>
              </a:rPr>
              <a:t>이 숙제를 하며 느낀 점을 이야기 할 준비를 하세요</a:t>
            </a:r>
            <a:endParaRPr lang="en-US" altLang="ko-KR" dirty="0">
              <a:latin typeface="+mn-ea"/>
            </a:endParaRPr>
          </a:p>
          <a:p>
            <a:pPr marL="0" indent="0">
              <a:buNone/>
            </a:pPr>
            <a:r>
              <a:rPr lang="en-US" dirty="0">
                <a:latin typeface="+mn-ea"/>
              </a:rPr>
              <a:t>   _Be prepared to talk about what you felt when you work on this homework</a:t>
            </a:r>
          </a:p>
        </p:txBody>
      </p:sp>
    </p:spTree>
    <p:extLst>
      <p:ext uri="{BB962C8B-B14F-4D97-AF65-F5344CB8AC3E}">
        <p14:creationId xmlns:p14="http://schemas.microsoft.com/office/powerpoint/2010/main" val="145705996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descr="A screenshot of the Minnesota Positive Supports Website homepage with the Training Materials section circled in red.">
            <a:extLst>
              <a:ext uri="{FF2B5EF4-FFF2-40B4-BE49-F238E27FC236}">
                <a16:creationId xmlns:a16="http://schemas.microsoft.com/office/drawing/2014/main" id="{F4EBE6CE-9CB1-8542-9813-D32161F3A6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5629" y="1299862"/>
            <a:ext cx="7209371" cy="4910354"/>
          </a:xfrm>
          <a:prstGeom prst="rect">
            <a:avLst/>
          </a:prstGeom>
        </p:spPr>
      </p:pic>
      <p:sp>
        <p:nvSpPr>
          <p:cNvPr id="2" name="Oval 2" descr="Circle around the link that says Training Materials">
            <a:extLst>
              <a:ext uri="{FF2B5EF4-FFF2-40B4-BE49-F238E27FC236}">
                <a16:creationId xmlns:a16="http://schemas.microsoft.com/office/drawing/2014/main" id="{322AC145-073B-2745-AA88-97628C9E2604}"/>
              </a:ext>
            </a:extLst>
          </p:cNvPr>
          <p:cNvSpPr/>
          <p:nvPr/>
        </p:nvSpPr>
        <p:spPr>
          <a:xfrm>
            <a:off x="4419600" y="1905000"/>
            <a:ext cx="989351" cy="704538"/>
          </a:xfrm>
          <a:prstGeom prst="ellipse">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itle 6">
            <a:extLst>
              <a:ext uri="{FF2B5EF4-FFF2-40B4-BE49-F238E27FC236}">
                <a16:creationId xmlns:a16="http://schemas.microsoft.com/office/drawing/2014/main" id="{2F374649-75AB-8749-AB10-D5C4CF19E505}"/>
              </a:ext>
            </a:extLst>
          </p:cNvPr>
          <p:cNvSpPr txBox="1">
            <a:spLocks/>
          </p:cNvSpPr>
          <p:nvPr/>
        </p:nvSpPr>
        <p:spPr>
          <a:xfrm>
            <a:off x="304800" y="42675"/>
            <a:ext cx="11281410" cy="921300"/>
          </a:xfrm>
          <a:prstGeom prst="rect">
            <a:avLst/>
          </a:prstGeom>
        </p:spPr>
        <p:txBody>
          <a:bodyPr>
            <a:noAutofit/>
          </a:bodyPr>
          <a:lstStyle>
            <a:lvl1pPr algn="l" defTabSz="342900" rtl="0" eaLnBrk="1" latinLnBrk="0" hangingPunct="1">
              <a:spcBef>
                <a:spcPct val="0"/>
              </a:spcBef>
              <a:buNone/>
              <a:defRPr sz="2100" b="1" kern="1200">
                <a:solidFill>
                  <a:srgbClr val="0F3F59"/>
                </a:solidFill>
                <a:latin typeface="Open Sans bold"/>
                <a:ea typeface="+mj-ea"/>
                <a:cs typeface="Open Sans bold"/>
              </a:defRPr>
            </a:lvl1pPr>
          </a:lstStyle>
          <a:p>
            <a:pPr algn="ctr"/>
            <a:r>
              <a:rPr lang="en-US" sz="3500">
                <a:solidFill>
                  <a:srgbClr val="800000"/>
                </a:solidFill>
                <a:latin typeface="+mn-ea"/>
                <a:ea typeface="+mn-ea"/>
              </a:rPr>
              <a:t>MNPSP.ORG </a:t>
            </a:r>
            <a:br>
              <a:rPr lang="en-US" sz="3500">
                <a:solidFill>
                  <a:srgbClr val="800000"/>
                </a:solidFill>
                <a:latin typeface="+mn-ea"/>
                <a:ea typeface="+mn-ea"/>
              </a:rPr>
            </a:br>
            <a:r>
              <a:rPr lang="en-US" sz="3500">
                <a:latin typeface="+mn-ea"/>
                <a:ea typeface="+mn-ea"/>
              </a:rPr>
              <a:t>Website – Evidence-Based &amp; Values-Based Practices</a:t>
            </a:r>
            <a:br>
              <a:rPr lang="en-US" sz="3500">
                <a:latin typeface="+mn-ea"/>
                <a:ea typeface="+mn-ea"/>
              </a:rPr>
            </a:br>
            <a:endParaRPr lang="en-US" sz="3500" dirty="0">
              <a:latin typeface="+mn-ea"/>
              <a:ea typeface="+mn-ea"/>
            </a:endParaRPr>
          </a:p>
        </p:txBody>
      </p:sp>
    </p:spTree>
    <p:extLst>
      <p:ext uri="{BB962C8B-B14F-4D97-AF65-F5344CB8AC3E}">
        <p14:creationId xmlns:p14="http://schemas.microsoft.com/office/powerpoint/2010/main" val="301280654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F0B5E-46BD-6F4E-AEF3-5EE545E8041A}"/>
              </a:ext>
            </a:extLst>
          </p:cNvPr>
          <p:cNvSpPr txBox="1">
            <a:spLocks/>
          </p:cNvSpPr>
          <p:nvPr/>
        </p:nvSpPr>
        <p:spPr>
          <a:xfrm>
            <a:off x="838200" y="46037"/>
            <a:ext cx="10515600" cy="1325563"/>
          </a:xfrm>
          <a:prstGeom prst="rect">
            <a:avLst/>
          </a:prstGeom>
        </p:spPr>
        <p:txBody>
          <a:bodyPr/>
          <a:lstStyle>
            <a:lvl1pPr algn="l" defTabSz="342900" rtl="0" eaLnBrk="1" latinLnBrk="0" hangingPunct="1">
              <a:spcBef>
                <a:spcPct val="0"/>
              </a:spcBef>
              <a:buNone/>
              <a:defRPr sz="2100" b="1" kern="1200">
                <a:solidFill>
                  <a:srgbClr val="0F3F59"/>
                </a:solidFill>
                <a:latin typeface="Open Sans bold"/>
                <a:ea typeface="+mj-ea"/>
                <a:cs typeface="Open Sans bold"/>
              </a:defRPr>
            </a:lvl1pPr>
          </a:lstStyle>
          <a:p>
            <a:pPr algn="ctr"/>
            <a:r>
              <a:rPr lang="ko-KR" altLang="en-US" sz="3500" dirty="0">
                <a:latin typeface="+mn-ea"/>
                <a:ea typeface="+mn-ea"/>
              </a:rPr>
              <a:t>중요한 사람중심 관련 자료들</a:t>
            </a:r>
            <a:endParaRPr lang="en-US" altLang="ko-KR" sz="3500" dirty="0">
              <a:latin typeface="+mn-ea"/>
              <a:ea typeface="+mn-ea"/>
            </a:endParaRPr>
          </a:p>
          <a:p>
            <a:pPr algn="ctr"/>
            <a:r>
              <a:rPr lang="en-US" altLang="ko-KR" sz="3500" dirty="0">
                <a:latin typeface="+mn-ea"/>
                <a:ea typeface="+mn-ea"/>
              </a:rPr>
              <a:t>_</a:t>
            </a:r>
            <a:r>
              <a:rPr lang="en-US" sz="3500" dirty="0">
                <a:latin typeface="+mn-ea"/>
                <a:ea typeface="+mn-ea"/>
              </a:rPr>
              <a:t>Important Person-Centered Resources</a:t>
            </a:r>
          </a:p>
        </p:txBody>
      </p:sp>
      <p:pic>
        <p:nvPicPr>
          <p:cNvPr id="3" name="Content Placeholder 4" descr="Graphical user interface, website&#10;&#10;Description automatically generated">
            <a:extLst>
              <a:ext uri="{FF2B5EF4-FFF2-40B4-BE49-F238E27FC236}">
                <a16:creationId xmlns:a16="http://schemas.microsoft.com/office/drawing/2014/main" id="{7C86E000-35D1-D248-B5B2-315D8B827234}"/>
              </a:ext>
            </a:extLst>
          </p:cNvPr>
          <p:cNvPicPr>
            <a:picLocks noChangeAspect="1"/>
          </p:cNvPicPr>
          <p:nvPr/>
        </p:nvPicPr>
        <p:blipFill>
          <a:blip r:embed="rId2"/>
          <a:stretch>
            <a:fillRect/>
          </a:stretch>
        </p:blipFill>
        <p:spPr>
          <a:xfrm>
            <a:off x="1051560" y="2378461"/>
            <a:ext cx="4385356" cy="3199571"/>
          </a:xfrm>
          <a:prstGeom prst="rect">
            <a:avLst/>
          </a:prstGeom>
        </p:spPr>
      </p:pic>
      <p:sp>
        <p:nvSpPr>
          <p:cNvPr id="4" name="TextBox 3">
            <a:extLst>
              <a:ext uri="{FF2B5EF4-FFF2-40B4-BE49-F238E27FC236}">
                <a16:creationId xmlns:a16="http://schemas.microsoft.com/office/drawing/2014/main" id="{FE39BC29-E1C7-4E4E-B03E-A6C9F8C1855E}"/>
              </a:ext>
            </a:extLst>
          </p:cNvPr>
          <p:cNvSpPr txBox="1"/>
          <p:nvPr/>
        </p:nvSpPr>
        <p:spPr>
          <a:xfrm>
            <a:off x="1661653" y="1849908"/>
            <a:ext cx="2576346" cy="369332"/>
          </a:xfrm>
          <a:prstGeom prst="rect">
            <a:avLst/>
          </a:prstGeom>
          <a:noFill/>
        </p:spPr>
        <p:txBody>
          <a:bodyPr wrap="none" rtlCol="0">
            <a:spAutoFit/>
          </a:bodyPr>
          <a:lstStyle/>
          <a:p>
            <a:r>
              <a:rPr lang="en-US" b="1" dirty="0">
                <a:hlinkClick r:id="rId3"/>
              </a:rPr>
              <a:t>The Learning Community</a:t>
            </a:r>
            <a:endParaRPr lang="en-US" b="1" dirty="0"/>
          </a:p>
        </p:txBody>
      </p:sp>
      <p:sp>
        <p:nvSpPr>
          <p:cNvPr id="5" name="TextBox 4">
            <a:extLst>
              <a:ext uri="{FF2B5EF4-FFF2-40B4-BE49-F238E27FC236}">
                <a16:creationId xmlns:a16="http://schemas.microsoft.com/office/drawing/2014/main" id="{68F6383A-32BF-8F45-8996-2FBD372ED115}"/>
              </a:ext>
            </a:extLst>
          </p:cNvPr>
          <p:cNvSpPr txBox="1"/>
          <p:nvPr/>
        </p:nvSpPr>
        <p:spPr>
          <a:xfrm>
            <a:off x="6096000" y="1921865"/>
            <a:ext cx="5502468" cy="369332"/>
          </a:xfrm>
          <a:prstGeom prst="rect">
            <a:avLst/>
          </a:prstGeom>
          <a:noFill/>
        </p:spPr>
        <p:txBody>
          <a:bodyPr wrap="none" rtlCol="0">
            <a:spAutoFit/>
          </a:bodyPr>
          <a:lstStyle/>
          <a:p>
            <a:r>
              <a:rPr lang="en-US" b="1" dirty="0">
                <a:hlinkClick r:id="rId4"/>
              </a:rPr>
              <a:t>National Center on Advancing Person-Centered</a:t>
            </a:r>
            <a:r>
              <a:rPr lang="en-US" dirty="0">
                <a:hlinkClick r:id="rId4"/>
              </a:rPr>
              <a:t> </a:t>
            </a:r>
            <a:r>
              <a:rPr lang="en-US" b="1" dirty="0">
                <a:hlinkClick r:id="rId4"/>
              </a:rPr>
              <a:t>Systems</a:t>
            </a:r>
            <a:endParaRPr lang="en-US" b="1" dirty="0"/>
          </a:p>
        </p:txBody>
      </p:sp>
      <p:pic>
        <p:nvPicPr>
          <p:cNvPr id="6" name="Content Placeholder 11" descr="A collage of a person&#10;&#10;Description automatically generated with low confidence">
            <a:extLst>
              <a:ext uri="{FF2B5EF4-FFF2-40B4-BE49-F238E27FC236}">
                <a16:creationId xmlns:a16="http://schemas.microsoft.com/office/drawing/2014/main" id="{697E6F47-1CBC-384C-B695-36B6A3D8F108}"/>
              </a:ext>
            </a:extLst>
          </p:cNvPr>
          <p:cNvPicPr>
            <a:picLocks noChangeAspect="1"/>
          </p:cNvPicPr>
          <p:nvPr/>
        </p:nvPicPr>
        <p:blipFill>
          <a:blip r:embed="rId5"/>
          <a:stretch>
            <a:fillRect/>
          </a:stretch>
        </p:blipFill>
        <p:spPr>
          <a:xfrm>
            <a:off x="6096000" y="2388709"/>
            <a:ext cx="5181600" cy="3540168"/>
          </a:xfrm>
          <a:prstGeom prst="rect">
            <a:avLst/>
          </a:prstGeom>
        </p:spPr>
      </p:pic>
    </p:spTree>
    <p:extLst>
      <p:ext uri="{BB962C8B-B14F-4D97-AF65-F5344CB8AC3E}">
        <p14:creationId xmlns:p14="http://schemas.microsoft.com/office/powerpoint/2010/main" val="42272172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500" y="1272173"/>
            <a:ext cx="11049000" cy="5611227"/>
          </a:xfrm>
          <a:prstGeom prst="rect">
            <a:avLst/>
          </a:prstGeom>
        </p:spPr>
      </p:pic>
      <p:sp>
        <p:nvSpPr>
          <p:cNvPr id="3" name="TextBox 2"/>
          <p:cNvSpPr txBox="1"/>
          <p:nvPr/>
        </p:nvSpPr>
        <p:spPr>
          <a:xfrm>
            <a:off x="1066800" y="65782"/>
            <a:ext cx="9960548" cy="1077218"/>
          </a:xfrm>
          <a:prstGeom prst="rect">
            <a:avLst/>
          </a:prstGeom>
          <a:noFill/>
        </p:spPr>
        <p:txBody>
          <a:bodyPr wrap="none" rtlCol="0">
            <a:spAutoFit/>
          </a:bodyPr>
          <a:lstStyle/>
          <a:p>
            <a:pPr algn="ctr"/>
            <a:r>
              <a:rPr lang="ko-KR" altLang="en-US" sz="3200" b="1" dirty="0">
                <a:latin typeface="+mn-ea"/>
              </a:rPr>
              <a:t>생애과정 도구</a:t>
            </a:r>
            <a:endParaRPr lang="en-US" altLang="ko-KR" sz="3200" b="1" dirty="0">
              <a:latin typeface="+mn-ea"/>
            </a:endParaRPr>
          </a:p>
          <a:p>
            <a:pPr algn="ctr"/>
            <a:r>
              <a:rPr lang="en-US" altLang="ko-KR" sz="3200" b="1" dirty="0">
                <a:latin typeface="+mn-ea"/>
              </a:rPr>
              <a:t>_</a:t>
            </a:r>
            <a:r>
              <a:rPr lang="en-US" altLang="ko-KR" sz="3200" b="1" dirty="0" err="1">
                <a:latin typeface="+mn-ea"/>
              </a:rPr>
              <a:t>Lif</a:t>
            </a:r>
            <a:r>
              <a:rPr lang="en-US" sz="3200" b="1" dirty="0" err="1">
                <a:latin typeface="+mn-ea"/>
              </a:rPr>
              <a:t>eCourse</a:t>
            </a:r>
            <a:r>
              <a:rPr lang="en-US" sz="3200" b="1" dirty="0">
                <a:latin typeface="+mn-ea"/>
              </a:rPr>
              <a:t> Tools: http://www.lifecoursetools.com</a:t>
            </a:r>
          </a:p>
        </p:txBody>
      </p:sp>
    </p:spTree>
    <p:extLst>
      <p:ext uri="{BB962C8B-B14F-4D97-AF65-F5344CB8AC3E}">
        <p14:creationId xmlns:p14="http://schemas.microsoft.com/office/powerpoint/2010/main" val="144668059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912EA-DABA-EB4C-BAA9-2D5F238326C3}"/>
              </a:ext>
            </a:extLst>
          </p:cNvPr>
          <p:cNvSpPr txBox="1">
            <a:spLocks/>
          </p:cNvSpPr>
          <p:nvPr/>
        </p:nvSpPr>
        <p:spPr>
          <a:xfrm>
            <a:off x="838200" y="365125"/>
            <a:ext cx="10515600" cy="1325563"/>
          </a:xfrm>
          <a:prstGeom prst="rect">
            <a:avLst/>
          </a:prstGeom>
        </p:spPr>
        <p:txBody>
          <a:bodyPr/>
          <a:lstStyle>
            <a:lvl1pPr algn="l" defTabSz="342900" rtl="0" eaLnBrk="1" latinLnBrk="0" hangingPunct="1">
              <a:spcBef>
                <a:spcPct val="0"/>
              </a:spcBef>
              <a:buNone/>
              <a:defRPr sz="2100" b="1" kern="1200">
                <a:solidFill>
                  <a:srgbClr val="0F3F59"/>
                </a:solidFill>
                <a:latin typeface="Open Sans bold"/>
                <a:ea typeface="+mj-ea"/>
                <a:cs typeface="Open Sans bold"/>
              </a:defRPr>
            </a:lvl1pPr>
          </a:lstStyle>
          <a:p>
            <a:pPr algn="ctr"/>
            <a:r>
              <a:rPr lang="ko-KR" altLang="en-US" sz="3500" dirty="0">
                <a:latin typeface="+mn-ea"/>
                <a:ea typeface="+mn-ea"/>
              </a:rPr>
              <a:t>추가적인 자원</a:t>
            </a:r>
            <a:r>
              <a:rPr lang="en-US" altLang="ko-KR" sz="3500" dirty="0">
                <a:latin typeface="+mn-ea"/>
                <a:ea typeface="+mn-ea"/>
              </a:rPr>
              <a:t>_</a:t>
            </a:r>
            <a:r>
              <a:rPr lang="en-US" sz="3500" dirty="0">
                <a:latin typeface="+mn-ea"/>
                <a:ea typeface="+mn-ea"/>
              </a:rPr>
              <a:t>Additional Resources</a:t>
            </a:r>
          </a:p>
        </p:txBody>
      </p:sp>
      <p:sp>
        <p:nvSpPr>
          <p:cNvPr id="3" name="Content Placeholder 2">
            <a:extLst>
              <a:ext uri="{FF2B5EF4-FFF2-40B4-BE49-F238E27FC236}">
                <a16:creationId xmlns:a16="http://schemas.microsoft.com/office/drawing/2014/main" id="{4D604A7A-C0B6-584E-A694-24CEB56BDC8F}"/>
              </a:ext>
            </a:extLst>
          </p:cNvPr>
          <p:cNvSpPr txBox="1">
            <a:spLocks/>
          </p:cNvSpPr>
          <p:nvPr/>
        </p:nvSpPr>
        <p:spPr>
          <a:xfrm>
            <a:off x="838200" y="1825625"/>
            <a:ext cx="10515600" cy="4351338"/>
          </a:xfrm>
          <a:prstGeom prst="rect">
            <a:avLst/>
          </a:prstGeom>
        </p:spPr>
        <p:txBody>
          <a:bodyPr/>
          <a:lstStyle>
            <a:lvl1pPr marL="257175" indent="-257175" algn="l" defTabSz="342900" rtl="0" eaLnBrk="1" latinLnBrk="0" hangingPunct="1">
              <a:spcBef>
                <a:spcPct val="20000"/>
              </a:spcBef>
              <a:buFont typeface="Arial"/>
              <a:buChar char="•"/>
              <a:defRPr sz="2100" kern="1200">
                <a:solidFill>
                  <a:schemeClr val="tx1"/>
                </a:solidFill>
                <a:latin typeface="Open Sans"/>
                <a:ea typeface="+mn-ea"/>
                <a:cs typeface="Open Sans"/>
              </a:defRPr>
            </a:lvl1pPr>
            <a:lvl2pPr marL="557213" indent="-214313" algn="l" defTabSz="342900" rtl="0" eaLnBrk="1" latinLnBrk="0" hangingPunct="1">
              <a:spcBef>
                <a:spcPct val="20000"/>
              </a:spcBef>
              <a:buFont typeface="Arial"/>
              <a:buChar char="–"/>
              <a:defRPr sz="2100" kern="1200">
                <a:solidFill>
                  <a:schemeClr val="tx1"/>
                </a:solidFill>
                <a:latin typeface="Open Sans"/>
                <a:ea typeface="+mn-ea"/>
                <a:cs typeface="Open Sans"/>
              </a:defRPr>
            </a:lvl2pPr>
            <a:lvl3pPr marL="857250" indent="-171450" algn="l" defTabSz="342900" rtl="0" eaLnBrk="1" latinLnBrk="0" hangingPunct="1">
              <a:spcBef>
                <a:spcPct val="20000"/>
              </a:spcBef>
              <a:buFont typeface="Arial"/>
              <a:buChar char="•"/>
              <a:defRPr sz="2100" kern="1200">
                <a:solidFill>
                  <a:schemeClr val="tx1"/>
                </a:solidFill>
                <a:latin typeface="Open Sans"/>
                <a:ea typeface="+mn-ea"/>
                <a:cs typeface="Open Sans"/>
              </a:defRPr>
            </a:lvl3pPr>
            <a:lvl4pPr marL="1200150" indent="-171450" algn="l" defTabSz="342900" rtl="0" eaLnBrk="1" latinLnBrk="0" hangingPunct="1">
              <a:spcBef>
                <a:spcPct val="20000"/>
              </a:spcBef>
              <a:buFont typeface="Arial"/>
              <a:buChar char="–"/>
              <a:defRPr sz="2100" kern="1200">
                <a:solidFill>
                  <a:schemeClr val="tx1"/>
                </a:solidFill>
                <a:latin typeface="Open Sans"/>
                <a:ea typeface="+mn-ea"/>
                <a:cs typeface="Open Sans"/>
              </a:defRPr>
            </a:lvl4pPr>
            <a:lvl5pPr marL="1543050" indent="-171450" algn="l" defTabSz="342900" rtl="0" eaLnBrk="1" latinLnBrk="0" hangingPunct="1">
              <a:spcBef>
                <a:spcPct val="20000"/>
              </a:spcBef>
              <a:buFont typeface="Arial"/>
              <a:buChar char="»"/>
              <a:defRPr sz="2100" kern="1200">
                <a:solidFill>
                  <a:schemeClr val="tx1"/>
                </a:solidFill>
                <a:latin typeface="Open Sans"/>
                <a:ea typeface="+mn-ea"/>
                <a:cs typeface="Open San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r>
              <a:rPr lang="en-US" dirty="0">
                <a:hlinkClick r:id="rId2"/>
              </a:rPr>
              <a:t>MNPSP General Person-Centered Practice Page</a:t>
            </a:r>
            <a:endParaRPr lang="en-US" dirty="0">
              <a:hlinkClick r:id="" action="ppaction://noaction"/>
            </a:endParaRPr>
          </a:p>
          <a:p>
            <a:r>
              <a:rPr lang="en-US" dirty="0">
                <a:hlinkClick r:id="" action="ppaction://noaction"/>
              </a:rPr>
              <a:t>Learn More About Person-Centered Planning</a:t>
            </a:r>
          </a:p>
          <a:p>
            <a:r>
              <a:rPr lang="en-US" dirty="0">
                <a:hlinkClick r:id="" action="ppaction://noaction"/>
              </a:rPr>
              <a:t>PBS Notebook</a:t>
            </a:r>
            <a:endParaRPr lang="en-US" dirty="0"/>
          </a:p>
          <a:p>
            <a:r>
              <a:rPr lang="en-US" dirty="0">
                <a:hlinkClick r:id="rId3"/>
              </a:rPr>
              <a:t>Implementation Examples</a:t>
            </a:r>
            <a:endParaRPr lang="en-US" dirty="0"/>
          </a:p>
          <a:p>
            <a:r>
              <a:rPr lang="en-US" dirty="0">
                <a:hlinkClick r:id="rId4"/>
              </a:rPr>
              <a:t>Positive Social Skills</a:t>
            </a:r>
            <a:endParaRPr lang="en-US" dirty="0"/>
          </a:p>
          <a:p>
            <a:r>
              <a:rPr lang="en-US" dirty="0">
                <a:hlinkClick r:id="rId5"/>
              </a:rPr>
              <a:t>Friends Manual – Angela Amado</a:t>
            </a:r>
            <a:endParaRPr lang="en-US" dirty="0"/>
          </a:p>
        </p:txBody>
      </p:sp>
    </p:spTree>
    <p:extLst>
      <p:ext uri="{BB962C8B-B14F-4D97-AF65-F5344CB8AC3E}">
        <p14:creationId xmlns:p14="http://schemas.microsoft.com/office/powerpoint/2010/main" val="233732808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276350"/>
            <a:ext cx="3665393" cy="4743450"/>
          </a:xfrm>
          <a:prstGeom prst="rect">
            <a:avLst/>
          </a:prstGeom>
        </p:spPr>
      </p:pic>
      <p:sp>
        <p:nvSpPr>
          <p:cNvPr id="3" name="TextBox 2"/>
          <p:cNvSpPr txBox="1"/>
          <p:nvPr/>
        </p:nvSpPr>
        <p:spPr>
          <a:xfrm>
            <a:off x="361948" y="5948318"/>
            <a:ext cx="10839452" cy="300082"/>
          </a:xfrm>
          <a:prstGeom prst="rect">
            <a:avLst/>
          </a:prstGeom>
          <a:noFill/>
        </p:spPr>
        <p:txBody>
          <a:bodyPr wrap="square" rtlCol="0">
            <a:spAutoFit/>
          </a:bodyPr>
          <a:lstStyle/>
          <a:p>
            <a:r>
              <a:rPr lang="en-US" sz="1350" dirty="0"/>
              <a:t>http://</a:t>
            </a:r>
            <a:r>
              <a:rPr lang="en-US" sz="1350" dirty="0" err="1"/>
              <a:t>rtc.umn.edu</a:t>
            </a:r>
            <a:r>
              <a:rPr lang="en-US" sz="1350" dirty="0"/>
              <a:t>/docs/Friends_Connecting_people_with_disabilities_and_community_members.pdf</a:t>
            </a:r>
          </a:p>
        </p:txBody>
      </p:sp>
      <p:sp>
        <p:nvSpPr>
          <p:cNvPr id="4" name="TextBox 3"/>
          <p:cNvSpPr txBox="1"/>
          <p:nvPr/>
        </p:nvSpPr>
        <p:spPr>
          <a:xfrm>
            <a:off x="4191000" y="2251754"/>
            <a:ext cx="5297130" cy="2031325"/>
          </a:xfrm>
          <a:prstGeom prst="rect">
            <a:avLst/>
          </a:prstGeom>
          <a:noFill/>
        </p:spPr>
        <p:txBody>
          <a:bodyPr wrap="square" rtlCol="0">
            <a:spAutoFit/>
          </a:bodyPr>
          <a:lstStyle/>
          <a:p>
            <a:r>
              <a:rPr lang="ko-KR" altLang="en-US" sz="2100" b="1" dirty="0"/>
              <a:t>지역사회를 연결해 줌</a:t>
            </a:r>
            <a:endParaRPr lang="en-US" altLang="ko-KR" sz="2100" b="1" dirty="0"/>
          </a:p>
          <a:p>
            <a:r>
              <a:rPr lang="en-US" sz="2100" b="1" dirty="0"/>
              <a:t>_Making Community Connections</a:t>
            </a:r>
          </a:p>
          <a:p>
            <a:endParaRPr lang="en-US" sz="2100" b="1" dirty="0"/>
          </a:p>
          <a:p>
            <a:r>
              <a:rPr lang="en-US" sz="2100" b="1" dirty="0"/>
              <a:t>MNPSP.ORG</a:t>
            </a:r>
          </a:p>
          <a:p>
            <a:pPr marL="342900" indent="-342900">
              <a:buFont typeface="Arial" charset="0"/>
              <a:buChar char="•"/>
            </a:pPr>
            <a:r>
              <a:rPr lang="ko-KR" altLang="en-US" sz="2100" dirty="0"/>
              <a:t>교육 자료</a:t>
            </a:r>
            <a:r>
              <a:rPr lang="en-US" altLang="ko-KR" sz="2100" dirty="0"/>
              <a:t>_</a:t>
            </a:r>
            <a:r>
              <a:rPr lang="en-US" sz="2100" dirty="0"/>
              <a:t>Training Materials</a:t>
            </a:r>
          </a:p>
          <a:p>
            <a:pPr marL="342900" indent="-342900">
              <a:buFont typeface="Arial" charset="0"/>
              <a:buChar char="•"/>
            </a:pPr>
            <a:r>
              <a:rPr lang="ko-KR" altLang="en-US" sz="2100" dirty="0"/>
              <a:t>보편적 사회성 기술</a:t>
            </a:r>
            <a:r>
              <a:rPr lang="en-US" altLang="ko-KR" sz="2100" dirty="0"/>
              <a:t>_Universal Social Skills</a:t>
            </a:r>
          </a:p>
        </p:txBody>
      </p:sp>
    </p:spTree>
    <p:extLst>
      <p:ext uri="{BB962C8B-B14F-4D97-AF65-F5344CB8AC3E}">
        <p14:creationId xmlns:p14="http://schemas.microsoft.com/office/powerpoint/2010/main" val="35425300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CB9273F-2CD5-5E48-8BCB-D5AEE572EF6B}"/>
              </a:ext>
            </a:extLst>
          </p:cNvPr>
          <p:cNvSpPr>
            <a:spLocks noGrp="1"/>
          </p:cNvSpPr>
          <p:nvPr>
            <p:ph type="title"/>
          </p:nvPr>
        </p:nvSpPr>
        <p:spPr>
          <a:xfrm>
            <a:off x="609600" y="274638"/>
            <a:ext cx="10972800" cy="838124"/>
          </a:xfrm>
        </p:spPr>
        <p:txBody>
          <a:bodyPr>
            <a:noAutofit/>
          </a:bodyPr>
          <a:lstStyle/>
          <a:p>
            <a:pPr algn="ctr"/>
            <a:r>
              <a:rPr lang="ko-KR" altLang="en-US" sz="3500" dirty="0">
                <a:latin typeface="+mn-ea"/>
                <a:ea typeface="+mn-ea"/>
              </a:rPr>
              <a:t>모두를 위한 보편적인 전략에 초점 맞추기</a:t>
            </a:r>
            <a:br>
              <a:rPr lang="en-US" altLang="ko-KR" sz="2000" dirty="0">
                <a:latin typeface="+mn-ea"/>
                <a:ea typeface="+mn-ea"/>
              </a:rPr>
            </a:br>
            <a:r>
              <a:rPr lang="en-US" altLang="ko-KR" sz="2800" dirty="0">
                <a:latin typeface="+mn-ea"/>
                <a:ea typeface="+mn-ea"/>
              </a:rPr>
              <a:t>_</a:t>
            </a:r>
            <a:r>
              <a:rPr lang="en-US" sz="2800" dirty="0">
                <a:latin typeface="+mn-ea"/>
                <a:ea typeface="+mn-ea"/>
              </a:rPr>
              <a:t>Focus on Universal Strategies for Everyone</a:t>
            </a:r>
          </a:p>
        </p:txBody>
      </p:sp>
      <p:sp>
        <p:nvSpPr>
          <p:cNvPr id="4" name="Rectangle 3"/>
          <p:cNvSpPr/>
          <p:nvPr/>
        </p:nvSpPr>
        <p:spPr>
          <a:xfrm>
            <a:off x="6003635" y="3075810"/>
            <a:ext cx="184731" cy="923330"/>
          </a:xfrm>
          <a:prstGeom prst="rect">
            <a:avLst/>
          </a:prstGeom>
          <a:noFill/>
        </p:spPr>
        <p:txBody>
          <a:bodyPr wrap="none" lIns="91440" tIns="45720" rIns="91440" bIns="45720">
            <a:spAutoFit/>
          </a:bodyPr>
          <a:lstStyle/>
          <a:p>
            <a:pPr algn="ctr"/>
            <a:endParaRPr lang="en-US"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n-ea"/>
            </a:endParaRPr>
          </a:p>
        </p:txBody>
      </p:sp>
      <p:pic>
        <p:nvPicPr>
          <p:cNvPr id="5" name="Content Placeholder 11" descr="This triangle image contains the words All, Some, and Few to represen a continuum of supports needed in an organization.">
            <a:extLst>
              <a:ext uri="{FF2B5EF4-FFF2-40B4-BE49-F238E27FC236}">
                <a16:creationId xmlns:a16="http://schemas.microsoft.com/office/drawing/2014/main" id="{48D8AB89-642A-F849-AF1D-8E5F67B0525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4118" y="1524000"/>
            <a:ext cx="5486024" cy="3884613"/>
          </a:xfrm>
          <a:prstGeom prst="rect">
            <a:avLst/>
          </a:prstGeom>
        </p:spPr>
      </p:pic>
      <p:sp>
        <p:nvSpPr>
          <p:cNvPr id="6" name="Oval 2">
            <a:extLst>
              <a:ext uri="{FF2B5EF4-FFF2-40B4-BE49-F238E27FC236}">
                <a16:creationId xmlns:a16="http://schemas.microsoft.com/office/drawing/2014/main" id="{F7301811-BAF1-DC4B-80A6-E0BF059A2976}"/>
              </a:ext>
            </a:extLst>
          </p:cNvPr>
          <p:cNvSpPr/>
          <p:nvPr/>
        </p:nvSpPr>
        <p:spPr>
          <a:xfrm>
            <a:off x="367832" y="4097386"/>
            <a:ext cx="6678595" cy="1551395"/>
          </a:xfrm>
          <a:prstGeom prst="ellipse">
            <a:avLst/>
          </a:prstGeom>
          <a:noFill/>
          <a:ln w="63500">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n-ea"/>
            </a:endParaRPr>
          </a:p>
        </p:txBody>
      </p:sp>
      <p:sp>
        <p:nvSpPr>
          <p:cNvPr id="7" name="TextBox 6">
            <a:extLst>
              <a:ext uri="{FF2B5EF4-FFF2-40B4-BE49-F238E27FC236}">
                <a16:creationId xmlns:a16="http://schemas.microsoft.com/office/drawing/2014/main" id="{B46D92C6-DB2F-754A-AFAA-C7D4F29F225C}"/>
              </a:ext>
            </a:extLst>
          </p:cNvPr>
          <p:cNvSpPr txBox="1"/>
          <p:nvPr/>
        </p:nvSpPr>
        <p:spPr>
          <a:xfrm>
            <a:off x="7010400" y="4272918"/>
            <a:ext cx="4724400" cy="1200329"/>
          </a:xfrm>
          <a:prstGeom prst="rect">
            <a:avLst/>
          </a:prstGeom>
          <a:noFill/>
        </p:spPr>
        <p:txBody>
          <a:bodyPr wrap="square" rtlCol="0">
            <a:spAutoFit/>
          </a:bodyPr>
          <a:lstStyle/>
          <a:p>
            <a:r>
              <a:rPr lang="en-US" b="1" dirty="0">
                <a:latin typeface="+mn-ea"/>
              </a:rPr>
              <a:t>1</a:t>
            </a:r>
            <a:r>
              <a:rPr lang="ko-KR" altLang="en-US" b="1" dirty="0">
                <a:latin typeface="+mn-ea"/>
              </a:rPr>
              <a:t>단계</a:t>
            </a:r>
            <a:r>
              <a:rPr lang="en-US" altLang="ko-KR" b="1" dirty="0">
                <a:latin typeface="+mn-ea"/>
              </a:rPr>
              <a:t>_</a:t>
            </a:r>
            <a:r>
              <a:rPr lang="en-US" b="1" dirty="0">
                <a:latin typeface="+mn-ea"/>
              </a:rPr>
              <a:t>Tier 1: </a:t>
            </a:r>
            <a:r>
              <a:rPr lang="ko-KR" altLang="en-US" dirty="0">
                <a:latin typeface="+mn-ea"/>
              </a:rPr>
              <a:t>모두를 위한 사람중심 향상에 초점 맞추기</a:t>
            </a:r>
            <a:endParaRPr lang="en-US" altLang="ko-KR" dirty="0">
              <a:latin typeface="+mn-ea"/>
            </a:endParaRPr>
          </a:p>
          <a:p>
            <a:r>
              <a:rPr lang="en-US" altLang="ko-KR" dirty="0">
                <a:latin typeface="+mn-ea"/>
              </a:rPr>
              <a:t>_Focus on improving person-centeredness for everyone</a:t>
            </a:r>
          </a:p>
        </p:txBody>
      </p:sp>
      <p:sp>
        <p:nvSpPr>
          <p:cNvPr id="8" name="TextBox 7">
            <a:extLst>
              <a:ext uri="{FF2B5EF4-FFF2-40B4-BE49-F238E27FC236}">
                <a16:creationId xmlns:a16="http://schemas.microsoft.com/office/drawing/2014/main" id="{2DA0606B-0541-CB45-887F-422C4CD810AC}"/>
              </a:ext>
            </a:extLst>
          </p:cNvPr>
          <p:cNvSpPr txBox="1"/>
          <p:nvPr/>
        </p:nvSpPr>
        <p:spPr>
          <a:xfrm>
            <a:off x="5486400" y="3210887"/>
            <a:ext cx="6553200" cy="1200329"/>
          </a:xfrm>
          <a:prstGeom prst="rect">
            <a:avLst/>
          </a:prstGeom>
          <a:noFill/>
        </p:spPr>
        <p:txBody>
          <a:bodyPr wrap="square" rtlCol="0">
            <a:spAutoFit/>
          </a:bodyPr>
          <a:lstStyle/>
          <a:p>
            <a:r>
              <a:rPr lang="en-US" b="1" dirty="0">
                <a:latin typeface="+mn-ea"/>
              </a:rPr>
              <a:t>2</a:t>
            </a:r>
            <a:r>
              <a:rPr lang="ko-KR" altLang="en-US" b="1" dirty="0">
                <a:latin typeface="+mn-ea"/>
              </a:rPr>
              <a:t>단계</a:t>
            </a:r>
            <a:r>
              <a:rPr lang="en-US" altLang="ko-KR" b="1" dirty="0">
                <a:latin typeface="+mn-ea"/>
              </a:rPr>
              <a:t>_</a:t>
            </a:r>
            <a:r>
              <a:rPr lang="en-US" b="1" dirty="0">
                <a:latin typeface="+mn-ea"/>
              </a:rPr>
              <a:t>Tier 2: </a:t>
            </a:r>
            <a:r>
              <a:rPr lang="ko-KR" altLang="en-US" dirty="0">
                <a:latin typeface="+mn-ea"/>
              </a:rPr>
              <a:t>삶의 질이 개선되지 않았을 때 가능한 빨리 개입</a:t>
            </a:r>
            <a:endParaRPr lang="en-US" altLang="ko-KR" dirty="0">
              <a:latin typeface="+mn-ea"/>
            </a:endParaRPr>
          </a:p>
          <a:p>
            <a:r>
              <a:rPr lang="en-US" altLang="ko-KR" dirty="0">
                <a:latin typeface="+mn-ea"/>
              </a:rPr>
              <a:t>_Intervene as early as possible when quality of life is not improving </a:t>
            </a:r>
          </a:p>
          <a:p>
            <a:endParaRPr lang="en-US" dirty="0">
              <a:latin typeface="+mn-ea"/>
            </a:endParaRPr>
          </a:p>
        </p:txBody>
      </p:sp>
      <p:sp>
        <p:nvSpPr>
          <p:cNvPr id="9" name="TextBox 8">
            <a:extLst>
              <a:ext uri="{FF2B5EF4-FFF2-40B4-BE49-F238E27FC236}">
                <a16:creationId xmlns:a16="http://schemas.microsoft.com/office/drawing/2014/main" id="{78D4A7A8-C3F7-FC4A-860A-2613306A2EE8}"/>
              </a:ext>
            </a:extLst>
          </p:cNvPr>
          <p:cNvSpPr txBox="1"/>
          <p:nvPr/>
        </p:nvSpPr>
        <p:spPr>
          <a:xfrm>
            <a:off x="5086350" y="1666337"/>
            <a:ext cx="6877050" cy="1200329"/>
          </a:xfrm>
          <a:prstGeom prst="rect">
            <a:avLst/>
          </a:prstGeom>
          <a:noFill/>
        </p:spPr>
        <p:txBody>
          <a:bodyPr wrap="square" rtlCol="0">
            <a:spAutoFit/>
          </a:bodyPr>
          <a:lstStyle/>
          <a:p>
            <a:r>
              <a:rPr lang="en-US" b="1" dirty="0">
                <a:latin typeface="+mn-ea"/>
              </a:rPr>
              <a:t>3</a:t>
            </a:r>
            <a:r>
              <a:rPr lang="ko-KR" altLang="en-US" b="1" dirty="0">
                <a:latin typeface="+mn-ea"/>
              </a:rPr>
              <a:t>단계</a:t>
            </a:r>
            <a:r>
              <a:rPr lang="en-US" altLang="ko-KR" b="1" dirty="0">
                <a:latin typeface="+mn-ea"/>
              </a:rPr>
              <a:t>_</a:t>
            </a:r>
            <a:r>
              <a:rPr lang="en-US" b="1" dirty="0">
                <a:latin typeface="+mn-ea"/>
              </a:rPr>
              <a:t>Tier 3: </a:t>
            </a:r>
            <a:r>
              <a:rPr lang="ko-KR" altLang="en-US" dirty="0">
                <a:latin typeface="+mn-ea"/>
              </a:rPr>
              <a:t>삶의 질 향상을 위해 더 많은 지원이 필요하기 때문에 집중적이고 개별화된 계획이 필요함</a:t>
            </a:r>
            <a:endParaRPr lang="en-US" altLang="ko-KR" dirty="0">
              <a:latin typeface="+mn-ea"/>
            </a:endParaRPr>
          </a:p>
          <a:p>
            <a:r>
              <a:rPr lang="en-US" dirty="0">
                <a:latin typeface="+mn-ea"/>
              </a:rPr>
              <a:t>_</a:t>
            </a:r>
            <a:r>
              <a:rPr lang="en-US" altLang="ko-KR" dirty="0">
                <a:latin typeface="+mn-ea"/>
              </a:rPr>
              <a:t>Intensive and individualized plans are needed because it a person needs more support to improve quality of life</a:t>
            </a:r>
          </a:p>
        </p:txBody>
      </p:sp>
      <p:sp>
        <p:nvSpPr>
          <p:cNvPr id="10" name="TextBox 9"/>
          <p:cNvSpPr txBox="1"/>
          <p:nvPr/>
        </p:nvSpPr>
        <p:spPr>
          <a:xfrm>
            <a:off x="3383963" y="1880946"/>
            <a:ext cx="646331" cy="369332"/>
          </a:xfrm>
          <a:prstGeom prst="rect">
            <a:avLst/>
          </a:prstGeom>
          <a:noFill/>
        </p:spPr>
        <p:txBody>
          <a:bodyPr wrap="none" rtlCol="0">
            <a:spAutoFit/>
          </a:bodyPr>
          <a:lstStyle/>
          <a:p>
            <a:r>
              <a:rPr lang="ko-KR" altLang="en-US">
                <a:solidFill>
                  <a:schemeClr val="bg1"/>
                </a:solidFill>
                <a:latin typeface="+mn-ea"/>
              </a:rPr>
              <a:t>소수</a:t>
            </a:r>
          </a:p>
        </p:txBody>
      </p:sp>
      <p:sp>
        <p:nvSpPr>
          <p:cNvPr id="11" name="TextBox 10"/>
          <p:cNvSpPr txBox="1"/>
          <p:nvPr/>
        </p:nvSpPr>
        <p:spPr>
          <a:xfrm>
            <a:off x="3355604" y="3026221"/>
            <a:ext cx="646331" cy="369332"/>
          </a:xfrm>
          <a:prstGeom prst="rect">
            <a:avLst/>
          </a:prstGeom>
          <a:noFill/>
        </p:spPr>
        <p:txBody>
          <a:bodyPr wrap="none" rtlCol="0">
            <a:spAutoFit/>
          </a:bodyPr>
          <a:lstStyle/>
          <a:p>
            <a:r>
              <a:rPr lang="ko-KR" altLang="en-US">
                <a:solidFill>
                  <a:schemeClr val="bg1"/>
                </a:solidFill>
                <a:latin typeface="+mn-ea"/>
              </a:rPr>
              <a:t>일부</a:t>
            </a:r>
            <a:endParaRPr lang="ko-KR" altLang="en-US" dirty="0">
              <a:solidFill>
                <a:schemeClr val="bg1"/>
              </a:solidFill>
              <a:latin typeface="+mn-ea"/>
            </a:endParaRPr>
          </a:p>
        </p:txBody>
      </p:sp>
      <p:sp>
        <p:nvSpPr>
          <p:cNvPr id="12" name="TextBox 11"/>
          <p:cNvSpPr txBox="1"/>
          <p:nvPr/>
        </p:nvSpPr>
        <p:spPr>
          <a:xfrm>
            <a:off x="3126680" y="4394880"/>
            <a:ext cx="1189749" cy="369332"/>
          </a:xfrm>
          <a:prstGeom prst="rect">
            <a:avLst/>
          </a:prstGeom>
          <a:noFill/>
        </p:spPr>
        <p:txBody>
          <a:bodyPr wrap="none" rtlCol="0">
            <a:spAutoFit/>
          </a:bodyPr>
          <a:lstStyle/>
          <a:p>
            <a:r>
              <a:rPr lang="ko-KR" altLang="en-US">
                <a:solidFill>
                  <a:schemeClr val="bg1"/>
                </a:solidFill>
                <a:latin typeface="+mn-ea"/>
              </a:rPr>
              <a:t>모든 사람</a:t>
            </a:r>
            <a:endParaRPr lang="ko-KR" altLang="en-US" dirty="0">
              <a:solidFill>
                <a:schemeClr val="bg1"/>
              </a:solidFill>
              <a:latin typeface="+mn-ea"/>
            </a:endParaRPr>
          </a:p>
        </p:txBody>
      </p:sp>
    </p:spTree>
    <p:extLst>
      <p:ext uri="{BB962C8B-B14F-4D97-AF65-F5344CB8AC3E}">
        <p14:creationId xmlns:p14="http://schemas.microsoft.com/office/powerpoint/2010/main" val="315898821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6&quot;/&gt;&lt;lineCharCount val=&quot;27&quot;/&gt;&lt;/TableIndex&gt;&lt;/ShapeTextInfo&gt;"/>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6&quot;/&gt;&lt;lineCharCount val=&quot;6&quot;/&gt;&lt;lineCharCount val=&quot;2&quot;/&gt;&lt;/TableIndex&gt;&lt;/ShapeTextInfo&gt;"/>
</p:tagLst>
</file>

<file path=ppt/tags/tag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Lst>
</file>

<file path=ppt/tags/tag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7&quot;/&gt;&lt;/TableIndex&gt;&lt;/ShapeTextInfo&gt;"/>
</p:tagLst>
</file>

<file path=ppt/tags/tag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7&quot;/&gt;&lt;lineCharCount val=&quot;1&quot;/&gt;&lt;/TableIndex&gt;&lt;/ShapeTextInfo&gt;"/>
</p:tagLst>
</file>

<file path=ppt/tags/tag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7&quot;/&gt;&lt;lineCharCount val=&quot;1&quot;/&gt;&lt;/TableIndex&gt;&lt;/ShapeTextInfo&gt;"/>
</p:tagLst>
</file>

<file path=ppt/tags/tag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8&quot;/&gt;&lt;lineCharCount val=&quot;1&quot;/&gt;&lt;/TableIndex&gt;&lt;/ShapeTextInfo&gt;"/>
</p:tagLst>
</file>

<file path=ppt/tags/tag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1&quot;/&gt;&lt;lineCharCount val=&quot;1&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5&quot;/&gt;&lt;lineCharCount val=&quot;7&quot;/&gt;&lt;/TableIndex&gt;&lt;/ShapeTextInfo&gt;"/>
</p:tagLst>
</file>

<file path=ppt/tags/tag2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9&quot;/&gt;&lt;lineCharCount val=&quot;4&quot;/&gt;&lt;lineCharCount val=&quot;9&quot;/&gt;&lt;lineCharCount val=&quot;2&quot;/&gt;&lt;/TableIndex&gt;&lt;/ShapeTextInfo&gt;"/>
</p:tagLst>
</file>

<file path=ppt/tags/tag2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7&quot;/&gt;&lt;lineCharCount val=&quot;2&quot;/&gt;&lt;/TableIndex&gt;&lt;/ShapeTextInfo&gt;"/>
</p:tagLst>
</file>

<file path=ppt/tags/tag2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8&quot;/&gt;&lt;lineCharCount val=&quot;1&quot;/&gt;&lt;/TableIndex&gt;&lt;/ShapeTextInfo&gt;"/>
</p:tagLst>
</file>

<file path=ppt/tags/tag2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8&quot;/&gt;&lt;lineCharCount val=&quot;1&quot;/&gt;&lt;/TableIndex&gt;&lt;/ShapeTextInfo&gt;"/>
</p:tagLst>
</file>

<file path=ppt/tags/tag2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7&quot;/&gt;&lt;lineCharCount val=&quot;5&quot;/&gt;&lt;lineCharCount val=&quot;6&quot;/&gt;&lt;lineCharCount val=&quot;1&quot;/&gt;&lt;/TableIndex&gt;&lt;/ShapeTextInfo&gt;"/>
</p:tagLst>
</file>

<file path=ppt/tags/tag2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7&quot;/&gt;&lt;lineCharCount val=&quot;2&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50&quot;/&gt;&lt;/TableIndex&gt;&lt;/ShapeTextInfo&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heme/theme1.xml><?xml version="1.0" encoding="utf-8"?>
<a:theme xmlns:a="http://schemas.openxmlformats.org/drawingml/2006/main" name="ICI PP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ICI PPT Theme" id="{17129022-121D-45C9-AEFE-C053B2DA4799}" vid="{8495D858-BDC9-4CBE-9D08-0665DD39EC6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ICI PPT Theme</Template>
  <TotalTime>0</TotalTime>
  <Words>7063</Words>
  <Application>Microsoft Office PowerPoint</Application>
  <PresentationFormat>Widescreen</PresentationFormat>
  <Paragraphs>956</Paragraphs>
  <Slides>87</Slides>
  <Notes>1</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87</vt:i4>
      </vt:variant>
    </vt:vector>
  </HeadingPairs>
  <TitlesOfParts>
    <vt:vector size="99" baseType="lpstr">
      <vt:lpstr>Malgun Gothic</vt:lpstr>
      <vt:lpstr>MS PGothic</vt:lpstr>
      <vt:lpstr>Arial</vt:lpstr>
      <vt:lpstr>Calibri</vt:lpstr>
      <vt:lpstr>Century Gothic</vt:lpstr>
      <vt:lpstr>Courier New</vt:lpstr>
      <vt:lpstr>Open Sans</vt:lpstr>
      <vt:lpstr>Open Sans bold</vt:lpstr>
      <vt:lpstr>Tahoma</vt:lpstr>
      <vt:lpstr>Times New Roman</vt:lpstr>
      <vt:lpstr>ICI PPT Theme</vt:lpstr>
      <vt:lpstr>Document</vt:lpstr>
      <vt:lpstr>PowerPoint Presentation</vt:lpstr>
      <vt:lpstr>PowerPoint Presentation</vt:lpstr>
      <vt:lpstr>함께하는 4일의 훈련 _Four Days of Training Together</vt:lpstr>
      <vt:lpstr>주제</vt:lpstr>
      <vt:lpstr>여러분의 기관은 어디에 있나요? _Where is Your Organization?</vt:lpstr>
      <vt:lpstr>PowerPoint Presentation</vt:lpstr>
      <vt:lpstr>사람중심실천_Person-Centered Practices Smull, Bourne, Sanderson, 2009</vt:lpstr>
      <vt:lpstr> 미네소타의 사람중심실천과 긍정적 행동 지원 _Person-Centered Practices &amp; Positive Behavior Support in Minnesota)</vt:lpstr>
      <vt:lpstr>모두를 위한 보편적인 전략에 초점 맞추기 _Focus on Universal Strategies for Everyone</vt:lpstr>
      <vt:lpstr>“사람중심”이란? _WHAT DOES “BEING PERSON CENTERED” MEAN?</vt:lpstr>
      <vt:lpstr>오늘날 사람중심실천은 어디에 사용되나요? _Where are Person-Centered Practices Used Today?</vt:lpstr>
      <vt:lpstr>장애의 정의와 우리 사회의 변화 _Disability Justice and Changing Our Society</vt:lpstr>
      <vt:lpstr>상상해보기_Let’s imagine</vt:lpstr>
      <vt:lpstr>~에게 중요한_Important TO</vt:lpstr>
      <vt:lpstr>PowerPoint Presentation</vt:lpstr>
      <vt:lpstr>PowerPoint Presentation</vt:lpstr>
      <vt:lpstr>PowerPoint Presentation</vt:lpstr>
      <vt:lpstr>PowerPoint Presentation</vt:lpstr>
      <vt:lpstr>사람들에게 중요한 5가지 가치 있는 경험 _Five Valued Experiences Important to People</vt:lpstr>
      <vt:lpstr>“사람중심”의 된다는 것은 무엇을 의미할까요? _What Does Being “Person Centered” Mean?</vt:lpstr>
      <vt:lpstr>모두를 위한 보편적인 전략에 집중하기 _Focus on Universal Strategies for Everyone</vt:lpstr>
      <vt:lpstr>모두를 위한 보편적인 사람중심 전략 구현 _Implement Universal Person-Centered Strategies for All People</vt:lpstr>
      <vt:lpstr>PowerPoint Presentation</vt:lpstr>
      <vt:lpstr>학습전략_Strategies for Learning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소그룹 활동_Breakout Activity </vt:lpstr>
      <vt:lpstr>누군가가 좋아하는 일상을 따르지 못할 때 어떻게 되나요? _What Happens When Someone is Not Able to Follow Their Favorite Routines?</vt:lpstr>
      <vt:lpstr>간단한 개인 설명_Short Personal Descriptions</vt:lpstr>
      <vt:lpstr>다른 사람들과 공유한 간단한 설명 만들기 _Create Short Descriptions to Share With Others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cp:lastPrinted>2019-07-23T20:43:05Z</cp:lastPrinted>
  <dcterms:created xsi:type="dcterms:W3CDTF">2012-08-24T00:53:15Z</dcterms:created>
  <dcterms:modified xsi:type="dcterms:W3CDTF">2021-12-19T16:44:33Z</dcterms:modified>
</cp:coreProperties>
</file>