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4.xml" ContentType="application/vnd.openxmlformats-officedocument.presentationml.notesSlide+xml"/>
  <Override PartName="/ppt/charts/chart12.xml" ContentType="application/vnd.openxmlformats-officedocument.drawingml.chart+xml"/>
  <Override PartName="/ppt/drawings/drawing2.xml" ContentType="application/vnd.openxmlformats-officedocument.drawingml.chartshapes+xml"/>
  <Override PartName="/ppt/charts/chart13.xml" ContentType="application/vnd.openxmlformats-officedocument.drawingml.chart+xml"/>
  <Override PartName="/ppt/drawings/drawing3.xml" ContentType="application/vnd.openxmlformats-officedocument.drawingml.chartshape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836" r:id="rId2"/>
    <p:sldId id="837" r:id="rId3"/>
    <p:sldId id="838" r:id="rId4"/>
    <p:sldId id="839" r:id="rId5"/>
    <p:sldId id="840" r:id="rId6"/>
    <p:sldId id="877" r:id="rId7"/>
    <p:sldId id="842" r:id="rId8"/>
    <p:sldId id="845" r:id="rId9"/>
    <p:sldId id="881" r:id="rId10"/>
    <p:sldId id="1493" r:id="rId11"/>
    <p:sldId id="1491" r:id="rId12"/>
    <p:sldId id="848" r:id="rId13"/>
    <p:sldId id="851" r:id="rId14"/>
    <p:sldId id="852" r:id="rId15"/>
    <p:sldId id="853" r:id="rId16"/>
    <p:sldId id="854" r:id="rId17"/>
    <p:sldId id="855" r:id="rId18"/>
    <p:sldId id="856" r:id="rId19"/>
    <p:sldId id="857" r:id="rId20"/>
    <p:sldId id="858" r:id="rId21"/>
    <p:sldId id="859" r:id="rId22"/>
    <p:sldId id="860" r:id="rId23"/>
    <p:sldId id="756" r:id="rId24"/>
    <p:sldId id="849" r:id="rId25"/>
    <p:sldId id="947" r:id="rId26"/>
    <p:sldId id="863" r:id="rId27"/>
    <p:sldId id="864" r:id="rId28"/>
    <p:sldId id="385" r:id="rId29"/>
    <p:sldId id="865" r:id="rId30"/>
    <p:sldId id="866" r:id="rId31"/>
    <p:sldId id="386" r:id="rId32"/>
    <p:sldId id="868" r:id="rId33"/>
    <p:sldId id="869" r:id="rId34"/>
    <p:sldId id="87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ica J Simacek" initials="JJ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ye0\AppData\Local\Box\Box%20Edit\Documents\vv0mGjGu_UOYvfTydkixdQ==\MN%20TIC%20Overall%201.26.2018%20EW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/sslduluth.local\Shares\SSL%20Company\Nursing\Nursing-Pubilc\BEHAVIORAL%20SERVICES\Incident%20report%20tracking\UPDATED%20SSL%20Excel-Incident-Tracking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/sslduluth.local\Shares\SSL%20Company\Nursing\Nursing-Pubilc\BEHAVIORAL%20SERVICES\Incident%20report%20tracking\UPDATED%20SSL%20Excel-Incident-Tracking.xlsx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Macintosh%20HD:Users:sima0034:Downloads:ss%20data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Macintosh%20HD:Users:sima0034:Downloads:ss%20dat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cole/Downloads/Onsite%20Evaluation%20Spreadsheet%20Overall%20Project%20(7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sslduluth.local\Shares\SSL%20Company\Nursing\Nursing-Pubilc\BEHAVIORAL%20SERVICES\Incident%20report%20tracking\UPDATED%20SSL%20Excel-Incident-Tracking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sslduluth.local\Shares\SSL%20Company\Nursing\Nursing-Pubilc\BEHAVIORAL%20SERVICES\Incident%20report%20tracking\UPDATED%20SSL%20Excel-Incident-Tracking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/sslduluth.local\Shares\SSL%20Company\Nursing\Nursing-Pubilc\BEHAVIORAL%20SERVICES\Incident%20report%20tracking\UPDATED%20SSL%20Excel-Incident-Tracking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/sslduluth.local\Shares\SSL%20Company\Nursing\Nursing-Pubilc\BEHAVIORAL%20SERVICES\Incident%20report%20tracking\UPDATED%20SSL%20Excel-Incident-Tracking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/sslduluth.local\Shares\SSL%20Company\Nursing\Nursing-Pubilc\BEHAVIORAL%20SERVICES\Incident%20report%20tracking\UPDATED%20SSL%20Excel-Incident-Tracking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/sslduluth.local\Shares\SSL%20Company\Nursing\Nursing-Pubilc\BEHAVIORAL%20SERVICES\Incident%20report%20tracking\UPDATED%20SSL%20Excel-Incident-Tracking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/sslduluth.local\Shares\SSL%20Company\Nursing\Nursing-Pubilc\BEHAVIORAL%20SERVICES\Incident%20report%20tracking\UPDATED%20SSL%20Excel-Incident-Track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tx1"/>
                </a:solidFill>
              </a:rPr>
              <a:t>Minnesota Team Implementation Checklist
Overall Fidelity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'C2- Stepping Stones'!$B$53</c:f>
              <c:strCache>
                <c:ptCount val="1"/>
                <c:pt idx="0">
                  <c:v>6/10/2016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'C2- Stepping Stones'!$A$54:$A$61</c:f>
              <c:strCache>
                <c:ptCount val="8"/>
                <c:pt idx="0">
                  <c:v>Team</c:v>
                </c:pt>
                <c:pt idx="1">
                  <c:v>Staff Commitment</c:v>
                </c:pt>
                <c:pt idx="2">
                  <c:v>Self-Assessment</c:v>
                </c:pt>
                <c:pt idx="3">
                  <c:v>Action Planning</c:v>
                </c:pt>
                <c:pt idx="4">
                  <c:v>Staff Development and Performance</c:v>
                </c:pt>
                <c:pt idx="5">
                  <c:v>Evaluation</c:v>
                </c:pt>
                <c:pt idx="6">
                  <c:v>Visibility</c:v>
                </c:pt>
                <c:pt idx="7">
                  <c:v>Total</c:v>
                </c:pt>
              </c:strCache>
            </c:strRef>
          </c:cat>
          <c:val>
            <c:numRef>
              <c:f>'C2- Stepping Stones'!$B$54:$B$61</c:f>
              <c:numCache>
                <c:formatCode>0%</c:formatCode>
                <c:ptCount val="8"/>
                <c:pt idx="0">
                  <c:v>0.85714285714285698</c:v>
                </c:pt>
                <c:pt idx="1">
                  <c:v>0.3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0.20833333333333301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85-4699-BDAB-37C4541C3A50}"/>
            </c:ext>
          </c:extLst>
        </c:ser>
        <c:ser>
          <c:idx val="1"/>
          <c:order val="1"/>
          <c:tx>
            <c:strRef>
              <c:f>'C2- Stepping Stones'!$C$53</c:f>
              <c:strCache>
                <c:ptCount val="1"/>
                <c:pt idx="0">
                  <c:v>9/28/2016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'C2- Stepping Stones'!$A$54:$A$61</c:f>
              <c:strCache>
                <c:ptCount val="8"/>
                <c:pt idx="0">
                  <c:v>Team</c:v>
                </c:pt>
                <c:pt idx="1">
                  <c:v>Staff Commitment</c:v>
                </c:pt>
                <c:pt idx="2">
                  <c:v>Self-Assessment</c:v>
                </c:pt>
                <c:pt idx="3">
                  <c:v>Action Planning</c:v>
                </c:pt>
                <c:pt idx="4">
                  <c:v>Staff Development and Performance</c:v>
                </c:pt>
                <c:pt idx="5">
                  <c:v>Evaluation</c:v>
                </c:pt>
                <c:pt idx="6">
                  <c:v>Visibility</c:v>
                </c:pt>
                <c:pt idx="7">
                  <c:v>Total</c:v>
                </c:pt>
              </c:strCache>
            </c:strRef>
          </c:cat>
          <c:val>
            <c:numRef>
              <c:f>'C2- Stepping Stones'!$C$54:$C$61</c:f>
              <c:numCache>
                <c:formatCode>0%</c:formatCode>
                <c:ptCount val="8"/>
                <c:pt idx="0">
                  <c:v>0.78571428571428603</c:v>
                </c:pt>
                <c:pt idx="1">
                  <c:v>0.3</c:v>
                </c:pt>
                <c:pt idx="2">
                  <c:v>0.33333333333333298</c:v>
                </c:pt>
                <c:pt idx="3">
                  <c:v>0.5</c:v>
                </c:pt>
                <c:pt idx="4">
                  <c:v>0.58333333333333304</c:v>
                </c:pt>
                <c:pt idx="5">
                  <c:v>0.214285714285714</c:v>
                </c:pt>
                <c:pt idx="6">
                  <c:v>0.33333333333333298</c:v>
                </c:pt>
                <c:pt idx="7">
                  <c:v>0.45833333333333298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85-4699-BDAB-37C4541C3A50}"/>
            </c:ext>
          </c:extLst>
        </c:ser>
        <c:ser>
          <c:idx val="2"/>
          <c:order val="2"/>
          <c:tx>
            <c:strRef>
              <c:f>'C2- Stepping Stones'!$D$53</c:f>
              <c:strCache>
                <c:ptCount val="1"/>
                <c:pt idx="0">
                  <c:v>1/17/2018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'C2- Stepping Stones'!$A$54:$A$61</c:f>
              <c:strCache>
                <c:ptCount val="8"/>
                <c:pt idx="0">
                  <c:v>Team</c:v>
                </c:pt>
                <c:pt idx="1">
                  <c:v>Staff Commitment</c:v>
                </c:pt>
                <c:pt idx="2">
                  <c:v>Self-Assessment</c:v>
                </c:pt>
                <c:pt idx="3">
                  <c:v>Action Planning</c:v>
                </c:pt>
                <c:pt idx="4">
                  <c:v>Staff Development and Performance</c:v>
                </c:pt>
                <c:pt idx="5">
                  <c:v>Evaluation</c:v>
                </c:pt>
                <c:pt idx="6">
                  <c:v>Visibility</c:v>
                </c:pt>
                <c:pt idx="7">
                  <c:v>Total</c:v>
                </c:pt>
              </c:strCache>
            </c:strRef>
          </c:cat>
          <c:val>
            <c:numRef>
              <c:f>'C2- Stepping Stones'!$D$54:$D$61</c:f>
              <c:numCache>
                <c:formatCode>0%</c:formatCode>
                <c:ptCount val="8"/>
                <c:pt idx="0">
                  <c:v>0.92857142857142905</c:v>
                </c:pt>
                <c:pt idx="1">
                  <c:v>0.5</c:v>
                </c:pt>
                <c:pt idx="2">
                  <c:v>0.5</c:v>
                </c:pt>
                <c:pt idx="3">
                  <c:v>0.6</c:v>
                </c:pt>
                <c:pt idx="4">
                  <c:v>0.5</c:v>
                </c:pt>
                <c:pt idx="5">
                  <c:v>0.5</c:v>
                </c:pt>
                <c:pt idx="6">
                  <c:v>0.33333333333333298</c:v>
                </c:pt>
                <c:pt idx="7">
                  <c:v>0.58333333333333304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85-4699-BDAB-37C4541C3A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3721624"/>
        <c:axId val="2133718584"/>
      </c:barChart>
      <c:catAx>
        <c:axId val="21337216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>
                    <a:solidFill>
                      <a:schemeClr val="tx1"/>
                    </a:solidFill>
                  </a:rPr>
                  <a:t>Subscales
</a:t>
                </a:r>
              </a:p>
            </c:rich>
          </c:tx>
          <c:layout>
            <c:manualLayout>
              <c:xMode val="edge"/>
              <c:yMode val="edge"/>
              <c:x val="0.437669839822938"/>
              <c:y val="0.8797467141295199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3718584"/>
        <c:crosses val="autoZero"/>
        <c:auto val="1"/>
        <c:lblAlgn val="ctr"/>
        <c:lblOffset val="100"/>
        <c:noMultiLvlLbl val="0"/>
      </c:catAx>
      <c:valAx>
        <c:axId val="2133718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Percent Implemented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3721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671538792756205"/>
          <c:y val="2.6410039592058301E-2"/>
          <c:w val="0.11098766640197601"/>
          <c:h val="0.2132838286325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2400" b="1" i="0" u="none" strike="noStrike" baseline="0" dirty="0">
                <a:solidFill>
                  <a:srgbClr val="000000"/>
                </a:solidFill>
                <a:latin typeface="Calibri"/>
              </a:rPr>
              <a:t>Function of Behavior</a:t>
            </a:r>
          </a:p>
        </c:rich>
      </c:tx>
      <c:layout>
        <c:manualLayout>
          <c:xMode val="edge"/>
          <c:yMode val="edge"/>
          <c:x val="0.35960048931593402"/>
          <c:y val="1.963976270560290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8807465733449993E-2"/>
          <c:y val="0.140241580637889"/>
          <c:w val="0.73251942286350602"/>
          <c:h val="0.62193126022915302"/>
        </c:manualLayout>
      </c:layout>
      <c:barChart>
        <c:barDir val="col"/>
        <c:grouping val="clustered"/>
        <c:varyColors val="1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4572A7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AD8A-4E39-9132-389D51F07962}"/>
              </c:ext>
            </c:extLst>
          </c:dPt>
          <c:dPt>
            <c:idx val="1"/>
            <c:invertIfNegative val="0"/>
            <c:bubble3D val="0"/>
            <c:spPr>
              <a:solidFill>
                <a:srgbClr val="AA4643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3-AD8A-4E39-9132-389D51F07962}"/>
              </c:ext>
            </c:extLst>
          </c:dPt>
          <c:dPt>
            <c:idx val="2"/>
            <c:invertIfNegative val="0"/>
            <c:bubble3D val="0"/>
            <c:spPr>
              <a:solidFill>
                <a:srgbClr val="89A54E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5-AD8A-4E39-9132-389D51F07962}"/>
              </c:ext>
            </c:extLst>
          </c:dPt>
          <c:dPt>
            <c:idx val="3"/>
            <c:invertIfNegative val="0"/>
            <c:bubble3D val="0"/>
            <c:spPr>
              <a:solidFill>
                <a:srgbClr val="71588F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7-AD8A-4E39-9132-389D51F07962}"/>
              </c:ext>
            </c:extLst>
          </c:dPt>
          <c:dPt>
            <c:idx val="4"/>
            <c:invertIfNegative val="0"/>
            <c:bubble3D val="0"/>
            <c:spPr>
              <a:solidFill>
                <a:srgbClr val="4198AF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9-AD8A-4E39-9132-389D51F07962}"/>
              </c:ext>
            </c:extLst>
          </c:dPt>
          <c:dPt>
            <c:idx val="5"/>
            <c:invertIfNegative val="0"/>
            <c:bubble3D val="0"/>
            <c:spPr>
              <a:solidFill>
                <a:srgbClr val="DB843D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B-AD8A-4E39-9132-389D51F07962}"/>
              </c:ext>
            </c:extLst>
          </c:dPt>
          <c:dPt>
            <c:idx val="6"/>
            <c:invertIfNegative val="0"/>
            <c:bubble3D val="0"/>
            <c:spPr>
              <a:solidFill>
                <a:srgbClr val="93A9CF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D-AD8A-4E39-9132-389D51F07962}"/>
              </c:ext>
            </c:extLst>
          </c:dPt>
          <c:dPt>
            <c:idx val="7"/>
            <c:invertIfNegative val="0"/>
            <c:bubble3D val="0"/>
            <c:spPr>
              <a:solidFill>
                <a:srgbClr val="D19392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F-AD8A-4E39-9132-389D51F07962}"/>
              </c:ext>
            </c:extLst>
          </c:dPt>
          <c:dPt>
            <c:idx val="8"/>
            <c:invertIfNegative val="0"/>
            <c:bubble3D val="0"/>
            <c:spPr>
              <a:solidFill>
                <a:srgbClr val="B9CD96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1-AD8A-4E39-9132-389D51F07962}"/>
              </c:ext>
            </c:extLst>
          </c:dPt>
          <c:dPt>
            <c:idx val="9"/>
            <c:invertIfNegative val="0"/>
            <c:bubble3D val="0"/>
            <c:spPr>
              <a:solidFill>
                <a:srgbClr val="A99BBD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3-AD8A-4E39-9132-389D51F07962}"/>
              </c:ext>
            </c:extLst>
          </c:dPt>
          <c:cat>
            <c:strRef>
              <c:f>'Data for Graph'!$B$23:$K$23</c:f>
              <c:strCache>
                <c:ptCount val="10"/>
                <c:pt idx="0">
                  <c:v>Obtain Staff Attention</c:v>
                </c:pt>
                <c:pt idx="1">
                  <c:v>Avoid Staff Attention</c:v>
                </c:pt>
                <c:pt idx="2">
                  <c:v>Obtain peer attention (OP)</c:v>
                </c:pt>
                <c:pt idx="3">
                  <c:v>Avoid Peer Attention</c:v>
                </c:pt>
                <c:pt idx="4">
                  <c:v>Obtain Item</c:v>
                </c:pt>
                <c:pt idx="5">
                  <c:v>Avoid Task</c:v>
                </c:pt>
                <c:pt idx="6">
                  <c:v>Obtain Sensory</c:v>
                </c:pt>
                <c:pt idx="7">
                  <c:v>Avoid Sensory</c:v>
                </c:pt>
                <c:pt idx="8">
                  <c:v>Other (O)</c:v>
                </c:pt>
                <c:pt idx="9">
                  <c:v>Unknown</c:v>
                </c:pt>
              </c:strCache>
            </c:strRef>
          </c:cat>
          <c:val>
            <c:numRef>
              <c:f>'Data for Graph'!$B$24:$K$24</c:f>
              <c:numCache>
                <c:formatCode>General</c:formatCode>
                <c:ptCount val="10"/>
                <c:pt idx="0">
                  <c:v>117</c:v>
                </c:pt>
                <c:pt idx="1">
                  <c:v>11</c:v>
                </c:pt>
                <c:pt idx="2">
                  <c:v>0</c:v>
                </c:pt>
                <c:pt idx="3">
                  <c:v>16</c:v>
                </c:pt>
                <c:pt idx="4">
                  <c:v>77</c:v>
                </c:pt>
                <c:pt idx="5">
                  <c:v>76</c:v>
                </c:pt>
                <c:pt idx="6">
                  <c:v>47</c:v>
                </c:pt>
                <c:pt idx="7">
                  <c:v>41</c:v>
                </c:pt>
                <c:pt idx="8">
                  <c:v>52</c:v>
                </c:pt>
                <c:pt idx="9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AD8A-4E39-9132-389D51F079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3750680"/>
        <c:axId val="2093972872"/>
      </c:barChart>
      <c:catAx>
        <c:axId val="2093750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-27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0939728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93972872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093750680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2400"/>
              <a:t>Percent of Incidents by Gender</a:t>
            </a:r>
          </a:p>
        </c:rich>
      </c:tx>
      <c:layout>
        <c:manualLayout>
          <c:xMode val="edge"/>
          <c:yMode val="edge"/>
          <c:x val="0.28980181825098"/>
          <c:y val="9.646366244129969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437397237836"/>
          <c:y val="0.28442437923252401"/>
          <c:w val="0.600850502692309"/>
          <c:h val="0.63882618510158096"/>
        </c:manualLayout>
      </c:layout>
      <c:pieChart>
        <c:varyColors val="1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dPt>
            <c:idx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2-32E8-4DC5-B664-4086E132DA89}"/>
              </c:ext>
            </c:extLst>
          </c:dPt>
          <c:dPt>
            <c:idx val="1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32E8-4DC5-B664-4086E132DA89}"/>
              </c:ext>
            </c:extLst>
          </c:dPt>
          <c:dLbls>
            <c:dLbl>
              <c:idx val="0"/>
              <c:layout>
                <c:manualLayout>
                  <c:x val="-0.213799022404808"/>
                  <c:y val="4.0445260745085802E-2"/>
                </c:manualLayout>
              </c:layout>
              <c:numFmt formatCode="0%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800" b="1" i="0" u="none" strike="noStrike" baseline="0">
                      <a:solidFill>
                        <a:srgbClr val="000000"/>
                      </a:solidFill>
                      <a:latin typeface="+mn-lt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2E8-4DC5-B664-4086E132DA89}"/>
                </c:ext>
              </c:extLst>
            </c:dLbl>
            <c:dLbl>
              <c:idx val="1"/>
              <c:layout>
                <c:manualLayout>
                  <c:x val="0.22752776826809701"/>
                  <c:y val="-0.104392028382994"/>
                </c:manualLayout>
              </c:layout>
              <c:numFmt formatCode="0%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8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E8-4DC5-B664-4086E132DA89}"/>
                </c:ext>
              </c:extLst>
            </c:dLbl>
            <c:dLbl>
              <c:idx val="2"/>
              <c:layout>
                <c:manualLayout>
                  <c:x val="0.14678141976438999"/>
                  <c:y val="9.7974383202099793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t>Other</a:t>
                    </a:r>
                  </a:p>
                  <a:p>
                    <a:r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t>31%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2E8-4DC5-B664-4086E132DA89}"/>
                </c:ext>
              </c:extLst>
            </c:dLbl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'Data for Graph'!$B$41:$C$41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'Data for Graph'!$B$42:$C$42</c:f>
              <c:numCache>
                <c:formatCode>General</c:formatCode>
                <c:ptCount val="2"/>
                <c:pt idx="0">
                  <c:v>232</c:v>
                </c:pt>
                <c:pt idx="1">
                  <c:v>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E8-4DC5-B664-4086E132DA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rgbClr val="FFFFFF"/>
    </a:solidFill>
    <a:ln w="3175">
      <a:solidFill>
        <a:srgbClr val="80808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Universal</a:t>
            </a:r>
            <a:r>
              <a:rPr lang="en-US" sz="20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Level: Positive Social Behaviors 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'Raw Data'!$B$6</c:f>
              <c:strCache>
                <c:ptCount val="1"/>
                <c:pt idx="0">
                  <c:v>Reflective listening</c:v>
                </c:pt>
              </c:strCache>
            </c:strRef>
          </c:tx>
          <c:spPr>
            <a:ln w="1270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  <c:marker>
            <c:symbol val="circle"/>
            <c:size val="10"/>
            <c:spPr>
              <a:solidFill>
                <a:schemeClr val="lt1"/>
              </a:solidFill>
              <a:ln w="12700" cap="flat" cmpd="sng" algn="ctr">
                <a:solidFill>
                  <a:schemeClr val="dk1"/>
                </a:solidFill>
                <a:prstDash val="solid"/>
                <a:miter lim="800000"/>
              </a:ln>
              <a:effectLst/>
            </c:spPr>
          </c:marker>
          <c:dPt>
            <c:idx val="3"/>
            <c:bubble3D val="0"/>
            <c:spPr>
              <a:ln w="12700" cap="flat" cmpd="sng" algn="ctr">
                <a:noFill/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17F3-6D44-8BD6-B00E93FC2568}"/>
              </c:ext>
            </c:extLst>
          </c:dPt>
          <c:val>
            <c:numRef>
              <c:f>'Raw Data'!$C$6:$H$6</c:f>
              <c:numCache>
                <c:formatCode>0%</c:formatCode>
                <c:ptCount val="6"/>
                <c:pt idx="0">
                  <c:v>0.75</c:v>
                </c:pt>
                <c:pt idx="1">
                  <c:v>0.75</c:v>
                </c:pt>
                <c:pt idx="2" formatCode="General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973-441C-A0D5-87B72AA7167C}"/>
            </c:ext>
          </c:extLst>
        </c:ser>
        <c:ser>
          <c:idx val="2"/>
          <c:order val="1"/>
          <c:tx>
            <c:strRef>
              <c:f>'Raw Data'!$B$8</c:f>
              <c:strCache>
                <c:ptCount val="1"/>
                <c:pt idx="0">
                  <c:v>Demonstrates empathic behavior</c:v>
                </c:pt>
              </c:strCache>
            </c:strRef>
          </c:tx>
          <c:spPr>
            <a:ln w="1270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  <c:marker>
            <c:symbol val="circle"/>
            <c:size val="10"/>
            <c:spPr>
              <a:solidFill>
                <a:schemeClr val="tx1"/>
              </a:solidFill>
              <a:ln w="12700" cap="flat" cmpd="sng" algn="ctr">
                <a:solidFill>
                  <a:schemeClr val="dk1"/>
                </a:solidFill>
                <a:prstDash val="solid"/>
                <a:miter lim="800000"/>
              </a:ln>
              <a:effectLst/>
            </c:spPr>
          </c:marker>
          <c:dPt>
            <c:idx val="3"/>
            <c:bubble3D val="0"/>
            <c:spPr>
              <a:ln w="12700" cap="flat" cmpd="sng" algn="ctr">
                <a:noFill/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17F3-6D44-8BD6-B00E93FC2568}"/>
              </c:ext>
            </c:extLst>
          </c:dPt>
          <c:val>
            <c:numRef>
              <c:f>'Raw Data'!$C$8:$H$8</c:f>
              <c:numCache>
                <c:formatCode>General</c:formatCode>
                <c:ptCount val="6"/>
                <c:pt idx="0" formatCode="0%">
                  <c:v>0.25</c:v>
                </c:pt>
                <c:pt idx="1">
                  <c:v>0</c:v>
                </c:pt>
                <c:pt idx="2" formatCode="0%">
                  <c:v>0.25</c:v>
                </c:pt>
                <c:pt idx="3" formatCode="0%">
                  <c:v>0.25</c:v>
                </c:pt>
                <c:pt idx="4" formatCode="0%">
                  <c:v>0.5</c:v>
                </c:pt>
                <c:pt idx="5" formatCode="0%">
                  <c:v>0.25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973-441C-A0D5-87B72AA716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5659288"/>
        <c:axId val="2135654280"/>
      </c:lineChart>
      <c:catAx>
        <c:axId val="21356592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20-min session</a:t>
                </a:r>
              </a:p>
            </c:rich>
          </c:tx>
          <c:layout>
            <c:manualLayout>
              <c:xMode val="edge"/>
              <c:yMode val="edge"/>
              <c:x val="0.429190966611809"/>
              <c:y val="0.86285590249942601"/>
            </c:manualLayout>
          </c:layout>
          <c:overlay val="0"/>
          <c:spPr>
            <a:noFill/>
            <a:ln>
              <a:noFill/>
            </a:ln>
            <a:effectLst/>
          </c:spPr>
        </c:title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5654280"/>
        <c:crosses val="autoZero"/>
        <c:auto val="1"/>
        <c:lblAlgn val="ctr"/>
        <c:lblOffset val="100"/>
        <c:noMultiLvlLbl val="0"/>
      </c:catAx>
      <c:valAx>
        <c:axId val="2135654280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Percentage of 5 min intervals</a:t>
                </a:r>
                <a:r>
                  <a:rPr lang="en-US" sz="1800" b="1" baseline="0"/>
                  <a:t> with occurence </a:t>
                </a:r>
                <a:endParaRPr lang="en-US" sz="1800" b="1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35659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b="0"/>
            </a:pPr>
            <a:r>
              <a:rPr lang="en-US" b="1" dirty="0"/>
              <a:t>Universal Level: Selected Social Skills (Matrix)</a:t>
            </a:r>
          </a:p>
        </c:rich>
      </c:tx>
      <c:layout>
        <c:manualLayout>
          <c:xMode val="edge"/>
          <c:yMode val="edge"/>
          <c:x val="0.236271299804969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108232982735"/>
          <c:y val="0.12171289005541"/>
          <c:w val="0.85384350596423997"/>
          <c:h val="0.69831773111694395"/>
        </c:manualLayout>
      </c:layout>
      <c:lineChart>
        <c:grouping val="standard"/>
        <c:varyColors val="0"/>
        <c:ser>
          <c:idx val="0"/>
          <c:order val="0"/>
          <c:tx>
            <c:strRef>
              <c:f>'Raw Data'!$B$18</c:f>
              <c:strCache>
                <c:ptCount val="1"/>
                <c:pt idx="0">
                  <c:v>Providing support to others</c:v>
                </c:pt>
              </c:strCache>
            </c:strRef>
          </c:tx>
          <c:spPr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c:spPr>
          <c:marker>
            <c:symbol val="circle"/>
            <c:size val="10"/>
            <c:spPr>
              <a:solidFill>
                <a:schemeClr val="lt1"/>
              </a:solidFill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c:spPr>
          </c:marker>
          <c:dPt>
            <c:idx val="3"/>
            <c:bubble3D val="0"/>
            <c:spPr>
              <a:ln w="12700" cap="flat" cmpd="sng" algn="ctr">
                <a:noFill/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1143-C743-904B-F4DF63483F1E}"/>
              </c:ext>
            </c:extLst>
          </c:dPt>
          <c:val>
            <c:numRef>
              <c:f>'Raw Data'!$C$18:$H$18</c:f>
              <c:numCache>
                <c:formatCode>0%</c:formatCode>
                <c:ptCount val="6"/>
                <c:pt idx="0">
                  <c:v>0.25</c:v>
                </c:pt>
                <c:pt idx="1">
                  <c:v>0.5</c:v>
                </c:pt>
                <c:pt idx="2" formatCode="General">
                  <c:v>0</c:v>
                </c:pt>
                <c:pt idx="3">
                  <c:v>0.25</c:v>
                </c:pt>
                <c:pt idx="4">
                  <c:v>1</c:v>
                </c:pt>
                <c:pt idx="5">
                  <c:v>0.75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9C-4EE2-938C-D01B39761DE7}"/>
            </c:ext>
          </c:extLst>
        </c:ser>
        <c:ser>
          <c:idx val="1"/>
          <c:order val="1"/>
          <c:tx>
            <c:strRef>
              <c:f>'Raw Data'!$B$19</c:f>
              <c:strCache>
                <c:ptCount val="1"/>
                <c:pt idx="0">
                  <c:v>Demonstrating empathy in communication</c:v>
                </c:pt>
              </c:strCache>
            </c:strRef>
          </c:tx>
          <c:spPr>
            <a:ln w="1270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  <c:marker>
            <c:symbol val="circle"/>
            <c:size val="10"/>
            <c:spPr>
              <a:solidFill>
                <a:schemeClr val="tx1"/>
              </a:solidFill>
              <a:ln w="12700" cap="flat" cmpd="sng" algn="ctr">
                <a:solidFill>
                  <a:schemeClr val="dk1"/>
                </a:solidFill>
                <a:prstDash val="solid"/>
                <a:miter lim="800000"/>
              </a:ln>
              <a:effectLst/>
            </c:spPr>
          </c:marker>
          <c:dPt>
            <c:idx val="3"/>
            <c:marker>
              <c:spPr>
                <a:solidFill>
                  <a:schemeClr val="tx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c:spPr>
            </c:marker>
            <c:bubble3D val="0"/>
            <c:spPr>
              <a:ln w="12700" cap="flat" cmpd="sng" algn="ctr">
                <a:noFill/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1143-C743-904B-F4DF63483F1E}"/>
              </c:ext>
            </c:extLst>
          </c:dPt>
          <c:val>
            <c:numRef>
              <c:f>'Raw Data'!$C$19:$H$19</c:f>
              <c:numCache>
                <c:formatCode>0%</c:formatCode>
                <c:ptCount val="6"/>
                <c:pt idx="0">
                  <c:v>0.25</c:v>
                </c:pt>
                <c:pt idx="1">
                  <c:v>0.38</c:v>
                </c:pt>
                <c:pt idx="2">
                  <c:v>0.25</c:v>
                </c:pt>
                <c:pt idx="3">
                  <c:v>1</c:v>
                </c:pt>
                <c:pt idx="4">
                  <c:v>0.75</c:v>
                </c:pt>
                <c:pt idx="5">
                  <c:v>0.25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39C-4EE2-938C-D01B39761D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0271320"/>
        <c:axId val="2140363912"/>
      </c:lineChart>
      <c:catAx>
        <c:axId val="214027132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b="1"/>
                </a:pPr>
                <a:r>
                  <a:rPr lang="en-US" b="1"/>
                  <a:t>20 min sessions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140363912"/>
        <c:crosses val="autoZero"/>
        <c:auto val="1"/>
        <c:lblAlgn val="ctr"/>
        <c:lblOffset val="100"/>
        <c:noMultiLvlLbl val="0"/>
      </c:catAx>
      <c:valAx>
        <c:axId val="2140363912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1"/>
                </a:pPr>
                <a:r>
                  <a:rPr lang="en-US" b="1"/>
                  <a:t>Percentage of 5 min intervals with occurence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2140271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Person-centered</a:t>
            </a:r>
            <a:r>
              <a:rPr lang="en-US" sz="1800" b="1" baseline="0" dirty="0"/>
              <a:t> practices and Positive Behavior Support</a:t>
            </a:r>
          </a:p>
          <a:p>
            <a:pPr>
              <a:defRPr/>
            </a:pPr>
            <a:r>
              <a:rPr lang="en-US" sz="1800" b="1" baseline="0" dirty="0"/>
              <a:t>Tiered Onsite Evaluation Tool</a:t>
            </a:r>
            <a:endParaRPr lang="en-US" sz="1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'C2-Stepping Stones'!$B$47</c:f>
              <c:strCache>
                <c:ptCount val="1"/>
                <c:pt idx="0">
                  <c:v>2/15/16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'C2-Stepping Stones'!$A$48:$A$55</c:f>
              <c:strCache>
                <c:ptCount val="8"/>
                <c:pt idx="0">
                  <c:v>Team Action Planning and Stakeholder Involvement</c:v>
                </c:pt>
                <c:pt idx="1">
                  <c:v>Universal Person-Centered Strategies</c:v>
                </c:pt>
                <c:pt idx="2">
                  <c:v>Universal Positive Behavior Support</c:v>
                </c:pt>
                <c:pt idx="3">
                  <c:v>Cultural Awareness and Competence Strategies</c:v>
                </c:pt>
                <c:pt idx="4">
                  <c:v>Monitoring Plans and Organization-wide Data for Decision Making</c:v>
                </c:pt>
                <c:pt idx="5">
                  <c:v>Support for Staff Learning New Skills</c:v>
                </c:pt>
                <c:pt idx="6">
                  <c:v>Visibility</c:v>
                </c:pt>
                <c:pt idx="7">
                  <c:v>Total</c:v>
                </c:pt>
              </c:strCache>
            </c:strRef>
          </c:cat>
          <c:val>
            <c:numRef>
              <c:f>'C2-Stepping Stones'!$B$48:$B$55</c:f>
              <c:numCache>
                <c:formatCode>0.0%</c:formatCode>
                <c:ptCount val="8"/>
                <c:pt idx="0">
                  <c:v>0</c:v>
                </c:pt>
                <c:pt idx="1">
                  <c:v>0.375</c:v>
                </c:pt>
                <c:pt idx="2">
                  <c:v>0.125</c:v>
                </c:pt>
                <c:pt idx="3">
                  <c:v>0.16666666666666666</c:v>
                </c:pt>
                <c:pt idx="4">
                  <c:v>0</c:v>
                </c:pt>
                <c:pt idx="5">
                  <c:v>0.16666666666666666</c:v>
                </c:pt>
                <c:pt idx="6">
                  <c:v>0</c:v>
                </c:pt>
                <c:pt idx="7">
                  <c:v>0.1206896551724138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D7-B849-AA40-BEE9D9C239A2}"/>
            </c:ext>
          </c:extLst>
        </c:ser>
        <c:ser>
          <c:idx val="1"/>
          <c:order val="1"/>
          <c:tx>
            <c:strRef>
              <c:f>'C2-Stepping Stones'!$C$47</c:f>
              <c:strCache>
                <c:ptCount val="1"/>
                <c:pt idx="0">
                  <c:v>1/29/18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'C2-Stepping Stones'!$A$48:$A$55</c:f>
              <c:strCache>
                <c:ptCount val="8"/>
                <c:pt idx="0">
                  <c:v>Team Action Planning and Stakeholder Involvement</c:v>
                </c:pt>
                <c:pt idx="1">
                  <c:v>Universal Person-Centered Strategies</c:v>
                </c:pt>
                <c:pt idx="2">
                  <c:v>Universal Positive Behavior Support</c:v>
                </c:pt>
                <c:pt idx="3">
                  <c:v>Cultural Awareness and Competence Strategies</c:v>
                </c:pt>
                <c:pt idx="4">
                  <c:v>Monitoring Plans and Organization-wide Data for Decision Making</c:v>
                </c:pt>
                <c:pt idx="5">
                  <c:v>Support for Staff Learning New Skills</c:v>
                </c:pt>
                <c:pt idx="6">
                  <c:v>Visibility</c:v>
                </c:pt>
                <c:pt idx="7">
                  <c:v>Total</c:v>
                </c:pt>
              </c:strCache>
            </c:strRef>
          </c:cat>
          <c:val>
            <c:numRef>
              <c:f>'C2-Stepping Stones'!$C$48:$C$55</c:f>
              <c:numCache>
                <c:formatCode>0.0%</c:formatCode>
                <c:ptCount val="8"/>
                <c:pt idx="0">
                  <c:v>0.75</c:v>
                </c:pt>
                <c:pt idx="1">
                  <c:v>0.625</c:v>
                </c:pt>
                <c:pt idx="2">
                  <c:v>0.625</c:v>
                </c:pt>
                <c:pt idx="3">
                  <c:v>0.66666666666666663</c:v>
                </c:pt>
                <c:pt idx="4">
                  <c:v>0.33333333333333331</c:v>
                </c:pt>
                <c:pt idx="5">
                  <c:v>0.33333333333333331</c:v>
                </c:pt>
                <c:pt idx="6">
                  <c:v>0.25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D7-B849-AA40-BEE9D9C239A2}"/>
            </c:ext>
          </c:extLst>
        </c:ser>
        <c:ser>
          <c:idx val="2"/>
          <c:order val="2"/>
          <c:tx>
            <c:strRef>
              <c:f>'C2-Stepping Stones'!$D$47</c:f>
              <c:strCache>
                <c:ptCount val="1"/>
                <c:pt idx="0">
                  <c:v>2/7/20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'C2-Stepping Stones'!$A$48:$A$55</c:f>
              <c:strCache>
                <c:ptCount val="8"/>
                <c:pt idx="0">
                  <c:v>Team Action Planning and Stakeholder Involvement</c:v>
                </c:pt>
                <c:pt idx="1">
                  <c:v>Universal Person-Centered Strategies</c:v>
                </c:pt>
                <c:pt idx="2">
                  <c:v>Universal Positive Behavior Support</c:v>
                </c:pt>
                <c:pt idx="3">
                  <c:v>Cultural Awareness and Competence Strategies</c:v>
                </c:pt>
                <c:pt idx="4">
                  <c:v>Monitoring Plans and Organization-wide Data for Decision Making</c:v>
                </c:pt>
                <c:pt idx="5">
                  <c:v>Support for Staff Learning New Skills</c:v>
                </c:pt>
                <c:pt idx="6">
                  <c:v>Visibility</c:v>
                </c:pt>
                <c:pt idx="7">
                  <c:v>Total</c:v>
                </c:pt>
              </c:strCache>
            </c:strRef>
          </c:cat>
          <c:val>
            <c:numRef>
              <c:f>'C2-Stepping Stones'!$D$48:$D$55</c:f>
              <c:numCache>
                <c:formatCode>0.0%</c:formatCode>
                <c:ptCount val="8"/>
                <c:pt idx="0">
                  <c:v>0.875</c:v>
                </c:pt>
                <c:pt idx="1">
                  <c:v>0.875</c:v>
                </c:pt>
                <c:pt idx="2">
                  <c:v>1</c:v>
                </c:pt>
                <c:pt idx="3">
                  <c:v>1</c:v>
                </c:pt>
                <c:pt idx="4">
                  <c:v>0.5</c:v>
                </c:pt>
                <c:pt idx="5">
                  <c:v>0.66666666666666663</c:v>
                </c:pt>
                <c:pt idx="6">
                  <c:v>0.75</c:v>
                </c:pt>
                <c:pt idx="7">
                  <c:v>0.77586206896551724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D7-B849-AA40-BEE9D9C239A2}"/>
            </c:ext>
          </c:extLst>
        </c:ser>
        <c:ser>
          <c:idx val="3"/>
          <c:order val="3"/>
          <c:tx>
            <c:strRef>
              <c:f>'C2-Stepping Stones'!$E$47</c:f>
              <c:strCache>
                <c:ptCount val="1"/>
                <c:pt idx="0">
                  <c:v>4/19/21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'C2-Stepping Stones'!$A$48:$A$55</c:f>
              <c:strCache>
                <c:ptCount val="8"/>
                <c:pt idx="0">
                  <c:v>Team Action Planning and Stakeholder Involvement</c:v>
                </c:pt>
                <c:pt idx="1">
                  <c:v>Universal Person-Centered Strategies</c:v>
                </c:pt>
                <c:pt idx="2">
                  <c:v>Universal Positive Behavior Support</c:v>
                </c:pt>
                <c:pt idx="3">
                  <c:v>Cultural Awareness and Competence Strategies</c:v>
                </c:pt>
                <c:pt idx="4">
                  <c:v>Monitoring Plans and Organization-wide Data for Decision Making</c:v>
                </c:pt>
                <c:pt idx="5">
                  <c:v>Support for Staff Learning New Skills</c:v>
                </c:pt>
                <c:pt idx="6">
                  <c:v>Visibility</c:v>
                </c:pt>
                <c:pt idx="7">
                  <c:v>Total</c:v>
                </c:pt>
              </c:strCache>
            </c:strRef>
          </c:cat>
          <c:val>
            <c:numRef>
              <c:f>'C2-Stepping Stones'!$E$48:$E$55</c:f>
              <c:numCache>
                <c:formatCode>0.0%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0.625</c:v>
                </c:pt>
                <c:pt idx="3">
                  <c:v>0.33333333333333331</c:v>
                </c:pt>
                <c:pt idx="4">
                  <c:v>8.3333333333333329E-2</c:v>
                </c:pt>
                <c:pt idx="5">
                  <c:v>0.66666666666666663</c:v>
                </c:pt>
                <c:pt idx="6">
                  <c:v>0.25</c:v>
                </c:pt>
                <c:pt idx="7">
                  <c:v>0.43103448275862066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FD7-B849-AA40-BEE9D9C239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746832"/>
        <c:axId val="95750224"/>
      </c:barChart>
      <c:catAx>
        <c:axId val="957468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Subscale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750224"/>
        <c:crosses val="autoZero"/>
        <c:auto val="1"/>
        <c:lblAlgn val="ctr"/>
        <c:lblOffset val="100"/>
        <c:noMultiLvlLbl val="0"/>
      </c:catAx>
      <c:valAx>
        <c:axId val="9575022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 Complete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746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186459489456198E-2"/>
          <c:y val="0.121112929623568"/>
          <c:w val="0.85460599334075504"/>
          <c:h val="0.81178396072013104"/>
        </c:manualLayout>
      </c:layout>
      <c:barChart>
        <c:barDir val="col"/>
        <c:grouping val="clustered"/>
        <c:varyColors val="1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40699C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9B81-4F9A-BD56-E1478A9E6633}"/>
              </c:ext>
            </c:extLst>
          </c:dPt>
          <c:dPt>
            <c:idx val="1"/>
            <c:invertIfNegative val="0"/>
            <c:bubble3D val="0"/>
            <c:spPr>
              <a:solidFill>
                <a:srgbClr val="9E413E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3-9B81-4F9A-BD56-E1478A9E6633}"/>
              </c:ext>
            </c:extLst>
          </c:dPt>
          <c:dPt>
            <c:idx val="2"/>
            <c:invertIfNegative val="0"/>
            <c:bubble3D val="0"/>
            <c:spPr>
              <a:solidFill>
                <a:srgbClr val="7F9A48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5-9B81-4F9A-BD56-E1478A9E6633}"/>
              </c:ext>
            </c:extLst>
          </c:dPt>
          <c:dPt>
            <c:idx val="3"/>
            <c:invertIfNegative val="0"/>
            <c:bubble3D val="0"/>
            <c:spPr>
              <a:solidFill>
                <a:srgbClr val="695185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7-9B81-4F9A-BD56-E1478A9E6633}"/>
              </c:ext>
            </c:extLst>
          </c:dPt>
          <c:dPt>
            <c:idx val="4"/>
            <c:invertIfNegative val="0"/>
            <c:bubble3D val="0"/>
            <c:spPr>
              <a:solidFill>
                <a:srgbClr val="3C8DA3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9-9B81-4F9A-BD56-E1478A9E6633}"/>
              </c:ext>
            </c:extLst>
          </c:dPt>
          <c:dPt>
            <c:idx val="5"/>
            <c:invertIfNegative val="0"/>
            <c:bubble3D val="0"/>
            <c:spPr>
              <a:solidFill>
                <a:srgbClr val="CC7B38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B-9B81-4F9A-BD56-E1478A9E6633}"/>
              </c:ext>
            </c:extLst>
          </c:dPt>
          <c:dPt>
            <c:idx val="7"/>
            <c:invertIfNegative val="0"/>
            <c:bubble3D val="0"/>
            <c:spPr>
              <a:solidFill>
                <a:srgbClr val="C0504D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D-9B81-4F9A-BD56-E1478A9E6633}"/>
              </c:ext>
            </c:extLst>
          </c:dPt>
          <c:dPt>
            <c:idx val="8"/>
            <c:invertIfNegative val="0"/>
            <c:bubble3D val="0"/>
            <c:spPr>
              <a:solidFill>
                <a:srgbClr val="9BBB59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F-9B81-4F9A-BD56-E1478A9E6633}"/>
              </c:ext>
            </c:extLst>
          </c:dPt>
          <c:dPt>
            <c:idx val="9"/>
            <c:invertIfNegative val="0"/>
            <c:bubble3D val="0"/>
            <c:spPr>
              <a:solidFill>
                <a:srgbClr val="8064A2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1-9B81-4F9A-BD56-E1478A9E6633}"/>
              </c:ext>
            </c:extLst>
          </c:dPt>
          <c:dPt>
            <c:idx val="10"/>
            <c:invertIfNegative val="0"/>
            <c:bubble3D val="0"/>
            <c:spPr>
              <a:solidFill>
                <a:srgbClr val="4BACC6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3-9B81-4F9A-BD56-E1478A9E6633}"/>
              </c:ext>
            </c:extLst>
          </c:dPt>
          <c:dPt>
            <c:idx val="11"/>
            <c:invertIfNegative val="0"/>
            <c:bubble3D val="0"/>
            <c:spPr>
              <a:solidFill>
                <a:srgbClr val="F79646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5-9B81-4F9A-BD56-E1478A9E6633}"/>
              </c:ext>
            </c:extLst>
          </c:dPt>
          <c:cat>
            <c:strRef>
              <c:f>'Data for Graph'!$B$31:$M$31</c:f>
              <c:strCache>
                <c:ptCount val="12"/>
                <c:pt idx="0">
                  <c:v>September </c:v>
                </c:pt>
                <c:pt idx="1">
                  <c:v>October </c:v>
                </c:pt>
                <c:pt idx="2">
                  <c:v>November </c:v>
                </c:pt>
                <c:pt idx="3">
                  <c:v>December</c:v>
                </c:pt>
                <c:pt idx="4">
                  <c:v>January </c:v>
                </c:pt>
                <c:pt idx="5">
                  <c:v>February</c:v>
                </c:pt>
                <c:pt idx="6">
                  <c:v>March </c:v>
                </c:pt>
                <c:pt idx="7">
                  <c:v>April</c:v>
                </c:pt>
                <c:pt idx="8">
                  <c:v>May </c:v>
                </c:pt>
                <c:pt idx="9">
                  <c:v>June</c:v>
                </c:pt>
                <c:pt idx="10">
                  <c:v>July</c:v>
                </c:pt>
                <c:pt idx="11">
                  <c:v>August</c:v>
                </c:pt>
              </c:strCache>
            </c:strRef>
          </c:cat>
          <c:val>
            <c:numRef>
              <c:f>'Data for Graph'!$B$32:$M$32</c:f>
              <c:numCache>
                <c:formatCode>General</c:formatCode>
                <c:ptCount val="12"/>
                <c:pt idx="0">
                  <c:v>67</c:v>
                </c:pt>
                <c:pt idx="1">
                  <c:v>17</c:v>
                </c:pt>
                <c:pt idx="2">
                  <c:v>0</c:v>
                </c:pt>
                <c:pt idx="3">
                  <c:v>0</c:v>
                </c:pt>
                <c:pt idx="4">
                  <c:v>60</c:v>
                </c:pt>
                <c:pt idx="5">
                  <c:v>43</c:v>
                </c:pt>
                <c:pt idx="6">
                  <c:v>45</c:v>
                </c:pt>
                <c:pt idx="7">
                  <c:v>36</c:v>
                </c:pt>
                <c:pt idx="8">
                  <c:v>78</c:v>
                </c:pt>
                <c:pt idx="9">
                  <c:v>71</c:v>
                </c:pt>
                <c:pt idx="10">
                  <c:v>45</c:v>
                </c:pt>
                <c:pt idx="1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9B81-4F9A-BD56-E1478A9E66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6975304"/>
        <c:axId val="2096827528"/>
      </c:barChart>
      <c:catAx>
        <c:axId val="2096975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09682752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96827528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096975304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065482796892303E-2"/>
          <c:y val="0.19312602291325001"/>
          <c:w val="0.94783573806883403"/>
          <c:h val="0.73813420621933201"/>
        </c:manualLayout>
      </c:layout>
      <c:barChart>
        <c:barDir val="col"/>
        <c:grouping val="clustered"/>
        <c:varyColors val="1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4572A7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DF3F-40F4-98CE-E67BF15DF812}"/>
              </c:ext>
            </c:extLst>
          </c:dPt>
          <c:dPt>
            <c:idx val="1"/>
            <c:invertIfNegative val="0"/>
            <c:bubble3D val="0"/>
            <c:spPr>
              <a:solidFill>
                <a:srgbClr val="AA4643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3-DF3F-40F4-98CE-E67BF15DF812}"/>
              </c:ext>
            </c:extLst>
          </c:dPt>
          <c:dPt>
            <c:idx val="2"/>
            <c:invertIfNegative val="0"/>
            <c:bubble3D val="0"/>
            <c:spPr>
              <a:solidFill>
                <a:srgbClr val="89A54E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5-DF3F-40F4-98CE-E67BF15DF812}"/>
              </c:ext>
            </c:extLst>
          </c:dPt>
          <c:dPt>
            <c:idx val="3"/>
            <c:invertIfNegative val="0"/>
            <c:bubble3D val="0"/>
            <c:spPr>
              <a:solidFill>
                <a:srgbClr val="71588F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7-DF3F-40F4-98CE-E67BF15DF812}"/>
              </c:ext>
            </c:extLst>
          </c:dPt>
          <c:dPt>
            <c:idx val="4"/>
            <c:invertIfNegative val="0"/>
            <c:bubble3D val="0"/>
            <c:spPr>
              <a:solidFill>
                <a:srgbClr val="4198AF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9-DF3F-40F4-98CE-E67BF15DF812}"/>
              </c:ext>
            </c:extLst>
          </c:dPt>
          <c:dPt>
            <c:idx val="5"/>
            <c:invertIfNegative val="0"/>
            <c:bubble3D val="0"/>
            <c:spPr>
              <a:solidFill>
                <a:srgbClr val="DB843D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B-DF3F-40F4-98CE-E67BF15DF812}"/>
              </c:ext>
            </c:extLst>
          </c:dPt>
          <c:dPt>
            <c:idx val="6"/>
            <c:invertIfNegative val="0"/>
            <c:bubble3D val="0"/>
            <c:spPr>
              <a:solidFill>
                <a:srgbClr val="93A9CF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D-DF3F-40F4-98CE-E67BF15DF812}"/>
              </c:ext>
            </c:extLst>
          </c:dPt>
          <c:cat>
            <c:strRef>
              <c:f>'Data for Graph'!$B$37:$H$37</c:f>
              <c:strCache>
                <c:ptCount val="7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  <c:pt idx="5">
                  <c:v>Saturday</c:v>
                </c:pt>
                <c:pt idx="6">
                  <c:v>Sunday</c:v>
                </c:pt>
              </c:strCache>
            </c:strRef>
          </c:cat>
          <c:val>
            <c:numRef>
              <c:f>'Data for Graph'!$B$38:$H$38</c:f>
              <c:numCache>
                <c:formatCode>General</c:formatCode>
                <c:ptCount val="7"/>
                <c:pt idx="0">
                  <c:v>103</c:v>
                </c:pt>
                <c:pt idx="1">
                  <c:v>88</c:v>
                </c:pt>
                <c:pt idx="2">
                  <c:v>62</c:v>
                </c:pt>
                <c:pt idx="3">
                  <c:v>60</c:v>
                </c:pt>
                <c:pt idx="4">
                  <c:v>73</c:v>
                </c:pt>
                <c:pt idx="5">
                  <c:v>68</c:v>
                </c:pt>
                <c:pt idx="6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F3F-40F4-98CE-E67BF15DF8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3501704"/>
        <c:axId val="2133489848"/>
      </c:barChart>
      <c:catAx>
        <c:axId val="2133501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334898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33489848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33501704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55604883462802E-2"/>
          <c:y val="0.15384615384616099"/>
          <c:w val="0.84573193350834197"/>
          <c:h val="0.696172687173226"/>
        </c:manualLayout>
      </c:layout>
      <c:barChart>
        <c:barDir val="col"/>
        <c:grouping val="clustered"/>
        <c:varyColors val="1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3C6494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1995-4B00-85D9-9A4E258A674D}"/>
              </c:ext>
            </c:extLst>
          </c:dPt>
          <c:dPt>
            <c:idx val="1"/>
            <c:invertIfNegative val="0"/>
            <c:bubble3D val="0"/>
            <c:spPr>
              <a:solidFill>
                <a:srgbClr val="963D3B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3-1995-4B00-85D9-9A4E258A674D}"/>
              </c:ext>
            </c:extLst>
          </c:dPt>
          <c:dPt>
            <c:idx val="2"/>
            <c:invertIfNegative val="0"/>
            <c:bubble3D val="0"/>
            <c:spPr>
              <a:solidFill>
                <a:srgbClr val="799244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5-1995-4B00-85D9-9A4E258A674D}"/>
              </c:ext>
            </c:extLst>
          </c:dPt>
          <c:dPt>
            <c:idx val="3"/>
            <c:invertIfNegative val="0"/>
            <c:bubble3D val="0"/>
            <c:spPr>
              <a:solidFill>
                <a:srgbClr val="634D7E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7-1995-4B00-85D9-9A4E258A674D}"/>
              </c:ext>
            </c:extLst>
          </c:dPt>
          <c:dPt>
            <c:idx val="4"/>
            <c:invertIfNegative val="0"/>
            <c:bubble3D val="0"/>
            <c:spPr>
              <a:solidFill>
                <a:srgbClr val="39869B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9-1995-4B00-85D9-9A4E258A674D}"/>
              </c:ext>
            </c:extLst>
          </c:dPt>
          <c:dPt>
            <c:idx val="5"/>
            <c:invertIfNegative val="0"/>
            <c:bubble3D val="0"/>
            <c:spPr>
              <a:solidFill>
                <a:srgbClr val="C27535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B-1995-4B00-85D9-9A4E258A674D}"/>
              </c:ext>
            </c:extLst>
          </c:dPt>
          <c:dPt>
            <c:idx val="6"/>
            <c:invertIfNegative val="0"/>
            <c:bubble3D val="0"/>
            <c:spPr>
              <a:solidFill>
                <a:srgbClr val="4978B1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D-1995-4B00-85D9-9A4E258A674D}"/>
              </c:ext>
            </c:extLst>
          </c:dPt>
          <c:dPt>
            <c:idx val="7"/>
            <c:invertIfNegative val="0"/>
            <c:bubble3D val="0"/>
            <c:spPr>
              <a:solidFill>
                <a:srgbClr val="B34A47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F-1995-4B00-85D9-9A4E258A674D}"/>
              </c:ext>
            </c:extLst>
          </c:dPt>
          <c:dPt>
            <c:idx val="8"/>
            <c:invertIfNegative val="0"/>
            <c:bubble3D val="0"/>
            <c:spPr>
              <a:solidFill>
                <a:srgbClr val="91AF53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1-1995-4B00-85D9-9A4E258A674D}"/>
              </c:ext>
            </c:extLst>
          </c:dPt>
          <c:dPt>
            <c:idx val="9"/>
            <c:invertIfNegative val="0"/>
            <c:bubble3D val="0"/>
            <c:spPr>
              <a:solidFill>
                <a:srgbClr val="775D97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3-1995-4B00-85D9-9A4E258A674D}"/>
              </c:ext>
            </c:extLst>
          </c:dPt>
          <c:dPt>
            <c:idx val="10"/>
            <c:invertIfNegative val="0"/>
            <c:bubble3D val="0"/>
            <c:spPr>
              <a:solidFill>
                <a:srgbClr val="46A1B9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5-1995-4B00-85D9-9A4E258A674D}"/>
              </c:ext>
            </c:extLst>
          </c:dPt>
          <c:dPt>
            <c:idx val="11"/>
            <c:invertIfNegative val="0"/>
            <c:bubble3D val="0"/>
            <c:spPr>
              <a:solidFill>
                <a:srgbClr val="E78C41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7-1995-4B00-85D9-9A4E258A674D}"/>
              </c:ext>
            </c:extLst>
          </c:dPt>
          <c:dPt>
            <c:idx val="12"/>
            <c:invertIfNegative val="0"/>
            <c:bubble3D val="0"/>
            <c:spPr>
              <a:solidFill>
                <a:srgbClr val="7E9BC8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9-1995-4B00-85D9-9A4E258A674D}"/>
              </c:ext>
            </c:extLst>
          </c:dPt>
          <c:dPt>
            <c:idx val="13"/>
            <c:invertIfNegative val="0"/>
            <c:bubble3D val="0"/>
            <c:spPr>
              <a:solidFill>
                <a:srgbClr val="CA7E7D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B-1995-4B00-85D9-9A4E258A674D}"/>
              </c:ext>
            </c:extLst>
          </c:dPt>
          <c:dPt>
            <c:idx val="14"/>
            <c:invertIfNegative val="0"/>
            <c:bubble3D val="0"/>
            <c:spPr>
              <a:solidFill>
                <a:srgbClr val="AEC683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D-1995-4B00-85D9-9A4E258A674D}"/>
              </c:ext>
            </c:extLst>
          </c:dPt>
          <c:dPt>
            <c:idx val="15"/>
            <c:invertIfNegative val="0"/>
            <c:bubble3D val="0"/>
            <c:spPr>
              <a:solidFill>
                <a:srgbClr val="9B89B3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F-1995-4B00-85D9-9A4E258A674D}"/>
              </c:ext>
            </c:extLst>
          </c:dPt>
          <c:dPt>
            <c:idx val="16"/>
            <c:invertIfNegative val="0"/>
            <c:bubble3D val="0"/>
            <c:spPr>
              <a:solidFill>
                <a:srgbClr val="7CBBCF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21-1995-4B00-85D9-9A4E258A674D}"/>
              </c:ext>
            </c:extLst>
          </c:dPt>
          <c:dPt>
            <c:idx val="17"/>
            <c:invertIfNegative val="0"/>
            <c:bubble3D val="0"/>
            <c:spPr>
              <a:solidFill>
                <a:srgbClr val="F8AA79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23-1995-4B00-85D9-9A4E258A674D}"/>
              </c:ext>
            </c:extLst>
          </c:dPt>
          <c:cat>
            <c:strRef>
              <c:f>'Data for Graph'!$B$3:$T$3</c:f>
              <c:strCache>
                <c:ptCount val="19"/>
                <c:pt idx="0">
                  <c:v>Res Bathroom</c:v>
                </c:pt>
                <c:pt idx="1">
                  <c:v>Work Bathroom</c:v>
                </c:pt>
                <c:pt idx="2">
                  <c:v>Day program Bathroom</c:v>
                </c:pt>
                <c:pt idx="3">
                  <c:v>Ind. Bedroom</c:v>
                </c:pt>
                <c:pt idx="4">
                  <c:v>Other  Bedroom</c:v>
                </c:pt>
                <c:pt idx="5">
                  <c:v>Kitchen</c:v>
                </c:pt>
                <c:pt idx="6">
                  <c:v>Living Room</c:v>
                </c:pt>
                <c:pt idx="7">
                  <c:v>Dining Room</c:v>
                </c:pt>
                <c:pt idx="8">
                  <c:v>Exercise Room</c:v>
                </c:pt>
                <c:pt idx="9">
                  <c:v>R&amp;R Room</c:v>
                </c:pt>
                <c:pt idx="10">
                  <c:v>Day Program class</c:v>
                </c:pt>
                <c:pt idx="11">
                  <c:v>Office</c:v>
                </c:pt>
                <c:pt idx="12">
                  <c:v>Outside Parking Lot</c:v>
                </c:pt>
                <c:pt idx="13">
                  <c:v>Laundry Room</c:v>
                </c:pt>
                <c:pt idx="14">
                  <c:v>Church</c:v>
                </c:pt>
                <c:pt idx="15">
                  <c:v>Van</c:v>
                </c:pt>
                <c:pt idx="16">
                  <c:v>Community</c:v>
                </c:pt>
                <c:pt idx="17">
                  <c:v>Other</c:v>
                </c:pt>
                <c:pt idx="18">
                  <c:v>Work</c:v>
                </c:pt>
              </c:strCache>
            </c:strRef>
          </c:cat>
          <c:val>
            <c:numRef>
              <c:f>'Data for Graph'!$B$4:$T$4</c:f>
              <c:numCache>
                <c:formatCode>General</c:formatCode>
                <c:ptCount val="19"/>
                <c:pt idx="0">
                  <c:v>14</c:v>
                </c:pt>
                <c:pt idx="1">
                  <c:v>0</c:v>
                </c:pt>
                <c:pt idx="2">
                  <c:v>0</c:v>
                </c:pt>
                <c:pt idx="3">
                  <c:v>127</c:v>
                </c:pt>
                <c:pt idx="4">
                  <c:v>7</c:v>
                </c:pt>
                <c:pt idx="5">
                  <c:v>48</c:v>
                </c:pt>
                <c:pt idx="6">
                  <c:v>84</c:v>
                </c:pt>
                <c:pt idx="7">
                  <c:v>23</c:v>
                </c:pt>
                <c:pt idx="8">
                  <c:v>0</c:v>
                </c:pt>
                <c:pt idx="9">
                  <c:v>0</c:v>
                </c:pt>
                <c:pt idx="10">
                  <c:v>15</c:v>
                </c:pt>
                <c:pt idx="11">
                  <c:v>17</c:v>
                </c:pt>
                <c:pt idx="12">
                  <c:v>82</c:v>
                </c:pt>
                <c:pt idx="13">
                  <c:v>0</c:v>
                </c:pt>
                <c:pt idx="14">
                  <c:v>0</c:v>
                </c:pt>
                <c:pt idx="15">
                  <c:v>10</c:v>
                </c:pt>
                <c:pt idx="16">
                  <c:v>34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1995-4B00-85D9-9A4E258A67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3389800"/>
        <c:axId val="2133393048"/>
      </c:barChart>
      <c:catAx>
        <c:axId val="2133389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-2760000" vert="horz"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333930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33393048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33389800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0" i="0" u="none" strike="noStrike" baseline="0">
                <a:solidFill>
                  <a:schemeClr val="tx1"/>
                </a:solidFill>
                <a:latin typeface="Calibri"/>
                <a:ea typeface="Calibri"/>
                <a:cs typeface="Calibri"/>
              </a:defRPr>
            </a:pPr>
            <a:r>
              <a:rPr lang="en-US" sz="2400" b="1" dirty="0">
                <a:solidFill>
                  <a:schemeClr val="tx1"/>
                </a:solidFill>
              </a:rPr>
              <a:t>Incidents</a:t>
            </a:r>
            <a:r>
              <a:rPr lang="en-US" sz="2400" b="1" baseline="0" dirty="0">
                <a:solidFill>
                  <a:schemeClr val="tx1"/>
                </a:solidFill>
              </a:rPr>
              <a:t> by Time</a:t>
            </a:r>
          </a:p>
        </c:rich>
      </c:tx>
      <c:layout>
        <c:manualLayout>
          <c:xMode val="edge"/>
          <c:yMode val="edge"/>
          <c:x val="0.38956706051343098"/>
          <c:y val="1.963976270560290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4395116537180902E-2"/>
          <c:y val="0.15384615384616099"/>
          <c:w val="0.944506104328524"/>
          <c:h val="0.64975450081833097"/>
        </c:manualLayout>
      </c:layout>
      <c:barChart>
        <c:barDir val="col"/>
        <c:grouping val="clustered"/>
        <c:varyColors val="1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39608E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49A0-4F4F-B9CF-2A7A44D910FF}"/>
              </c:ext>
            </c:extLst>
          </c:dPt>
          <c:dPt>
            <c:idx val="1"/>
            <c:invertIfNegative val="0"/>
            <c:bubble3D val="0"/>
            <c:spPr>
              <a:solidFill>
                <a:srgbClr val="903A38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3-49A0-4F4F-B9CF-2A7A44D910FF}"/>
              </c:ext>
            </c:extLst>
          </c:dPt>
          <c:dPt>
            <c:idx val="2"/>
            <c:invertIfNegative val="0"/>
            <c:bubble3D val="0"/>
            <c:spPr>
              <a:solidFill>
                <a:srgbClr val="748C41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5-49A0-4F4F-B9CF-2A7A44D910FF}"/>
              </c:ext>
            </c:extLst>
          </c:dPt>
          <c:dPt>
            <c:idx val="3"/>
            <c:invertIfNegative val="0"/>
            <c:bubble3D val="0"/>
            <c:spPr>
              <a:solidFill>
                <a:srgbClr val="5F4979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7-49A0-4F4F-B9CF-2A7A44D910FF}"/>
              </c:ext>
            </c:extLst>
          </c:dPt>
          <c:dPt>
            <c:idx val="4"/>
            <c:invertIfNegative val="0"/>
            <c:bubble3D val="0"/>
            <c:spPr>
              <a:solidFill>
                <a:srgbClr val="368195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9-49A0-4F4F-B9CF-2A7A44D910FF}"/>
              </c:ext>
            </c:extLst>
          </c:dPt>
          <c:dPt>
            <c:idx val="5"/>
            <c:invertIfNegative val="0"/>
            <c:bubble3D val="0"/>
            <c:spPr>
              <a:solidFill>
                <a:srgbClr val="BA7032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B-49A0-4F4F-B9CF-2A7A44D910FF}"/>
              </c:ext>
            </c:extLst>
          </c:dPt>
          <c:dPt>
            <c:idx val="6"/>
            <c:invertIfNegative val="0"/>
            <c:bubble3D val="0"/>
            <c:spPr>
              <a:solidFill>
                <a:srgbClr val="4572A7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D-49A0-4F4F-B9CF-2A7A44D910FF}"/>
              </c:ext>
            </c:extLst>
          </c:dPt>
          <c:dPt>
            <c:idx val="7"/>
            <c:invertIfNegative val="0"/>
            <c:bubble3D val="0"/>
            <c:spPr>
              <a:solidFill>
                <a:srgbClr val="AA4643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F-49A0-4F4F-B9CF-2A7A44D910FF}"/>
              </c:ext>
            </c:extLst>
          </c:dPt>
          <c:dPt>
            <c:idx val="8"/>
            <c:invertIfNegative val="0"/>
            <c:bubble3D val="0"/>
            <c:spPr>
              <a:solidFill>
                <a:srgbClr val="89A54E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1-49A0-4F4F-B9CF-2A7A44D910FF}"/>
              </c:ext>
            </c:extLst>
          </c:dPt>
          <c:dPt>
            <c:idx val="9"/>
            <c:invertIfNegative val="0"/>
            <c:bubble3D val="0"/>
            <c:spPr>
              <a:solidFill>
                <a:srgbClr val="71588F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3-49A0-4F4F-B9CF-2A7A44D910FF}"/>
              </c:ext>
            </c:extLst>
          </c:dPt>
          <c:dPt>
            <c:idx val="10"/>
            <c:invertIfNegative val="0"/>
            <c:bubble3D val="0"/>
            <c:spPr>
              <a:solidFill>
                <a:srgbClr val="4198AF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5-49A0-4F4F-B9CF-2A7A44D910FF}"/>
              </c:ext>
            </c:extLst>
          </c:dPt>
          <c:dPt>
            <c:idx val="11"/>
            <c:invertIfNegative val="0"/>
            <c:bubble3D val="0"/>
            <c:spPr>
              <a:solidFill>
                <a:srgbClr val="DB843D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7-49A0-4F4F-B9CF-2A7A44D910FF}"/>
              </c:ext>
            </c:extLst>
          </c:dPt>
          <c:dPt>
            <c:idx val="13"/>
            <c:invertIfNegative val="0"/>
            <c:bubble3D val="0"/>
            <c:spPr>
              <a:solidFill>
                <a:srgbClr val="C0504D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9-49A0-4F4F-B9CF-2A7A44D910FF}"/>
              </c:ext>
            </c:extLst>
          </c:dPt>
          <c:dPt>
            <c:idx val="14"/>
            <c:invertIfNegative val="0"/>
            <c:bubble3D val="0"/>
            <c:spPr>
              <a:solidFill>
                <a:srgbClr val="9BBB59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B-49A0-4F4F-B9CF-2A7A44D910FF}"/>
              </c:ext>
            </c:extLst>
          </c:dPt>
          <c:dPt>
            <c:idx val="15"/>
            <c:invertIfNegative val="0"/>
            <c:bubble3D val="0"/>
            <c:spPr>
              <a:solidFill>
                <a:srgbClr val="8064A2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D-49A0-4F4F-B9CF-2A7A44D910FF}"/>
              </c:ext>
            </c:extLst>
          </c:dPt>
          <c:dPt>
            <c:idx val="16"/>
            <c:invertIfNegative val="0"/>
            <c:bubble3D val="0"/>
            <c:spPr>
              <a:solidFill>
                <a:srgbClr val="4BACC6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F-49A0-4F4F-B9CF-2A7A44D910FF}"/>
              </c:ext>
            </c:extLst>
          </c:dPt>
          <c:dPt>
            <c:idx val="17"/>
            <c:invertIfNegative val="0"/>
            <c:bubble3D val="0"/>
            <c:spPr>
              <a:solidFill>
                <a:srgbClr val="F79646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21-49A0-4F4F-B9CF-2A7A44D910FF}"/>
              </c:ext>
            </c:extLst>
          </c:dPt>
          <c:dPt>
            <c:idx val="18"/>
            <c:invertIfNegative val="0"/>
            <c:bubble3D val="0"/>
            <c:spPr>
              <a:solidFill>
                <a:srgbClr val="93A9CF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23-49A0-4F4F-B9CF-2A7A44D910FF}"/>
              </c:ext>
            </c:extLst>
          </c:dPt>
          <c:dPt>
            <c:idx val="19"/>
            <c:invertIfNegative val="0"/>
            <c:bubble3D val="0"/>
            <c:spPr>
              <a:solidFill>
                <a:srgbClr val="D19392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25-49A0-4F4F-B9CF-2A7A44D910FF}"/>
              </c:ext>
            </c:extLst>
          </c:dPt>
          <c:dPt>
            <c:idx val="20"/>
            <c:invertIfNegative val="0"/>
            <c:bubble3D val="0"/>
            <c:spPr>
              <a:solidFill>
                <a:srgbClr val="B9CD96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27-49A0-4F4F-B9CF-2A7A44D910FF}"/>
              </c:ext>
            </c:extLst>
          </c:dPt>
          <c:dPt>
            <c:idx val="21"/>
            <c:invertIfNegative val="0"/>
            <c:bubble3D val="0"/>
            <c:spPr>
              <a:solidFill>
                <a:srgbClr val="A99BBD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29-49A0-4F4F-B9CF-2A7A44D910FF}"/>
              </c:ext>
            </c:extLst>
          </c:dPt>
          <c:dPt>
            <c:idx val="22"/>
            <c:invertIfNegative val="0"/>
            <c:bubble3D val="0"/>
            <c:spPr>
              <a:solidFill>
                <a:srgbClr val="91C3D5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2B-49A0-4F4F-B9CF-2A7A44D910FF}"/>
              </c:ext>
            </c:extLst>
          </c:dPt>
          <c:dPt>
            <c:idx val="23"/>
            <c:invertIfNegative val="0"/>
            <c:bubble3D val="0"/>
            <c:spPr>
              <a:solidFill>
                <a:srgbClr val="F9B59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2D-49A0-4F4F-B9CF-2A7A44D910FF}"/>
              </c:ext>
            </c:extLst>
          </c:dPt>
          <c:cat>
            <c:strRef>
              <c:f>'Data for Graph'!$B$15:$Y$15</c:f>
              <c:strCache>
                <c:ptCount val="24"/>
                <c:pt idx="0">
                  <c:v>6am-7am</c:v>
                </c:pt>
                <c:pt idx="1">
                  <c:v>7am-8am</c:v>
                </c:pt>
                <c:pt idx="2">
                  <c:v>8am-9am</c:v>
                </c:pt>
                <c:pt idx="3">
                  <c:v>9am-10am</c:v>
                </c:pt>
                <c:pt idx="4">
                  <c:v>10am-11am</c:v>
                </c:pt>
                <c:pt idx="5">
                  <c:v>11am-12noon</c:v>
                </c:pt>
                <c:pt idx="6">
                  <c:v>12noon-1pm</c:v>
                </c:pt>
                <c:pt idx="7">
                  <c:v>1pm-2pm</c:v>
                </c:pt>
                <c:pt idx="8">
                  <c:v>2pm-3pm</c:v>
                </c:pt>
                <c:pt idx="9">
                  <c:v>3pm-4pm</c:v>
                </c:pt>
                <c:pt idx="10">
                  <c:v>4pm-5pm</c:v>
                </c:pt>
                <c:pt idx="11">
                  <c:v>5pm-6pm</c:v>
                </c:pt>
                <c:pt idx="12">
                  <c:v>6pm-7pm</c:v>
                </c:pt>
                <c:pt idx="13">
                  <c:v>7m-8pm</c:v>
                </c:pt>
                <c:pt idx="14">
                  <c:v>8pm-9pm</c:v>
                </c:pt>
                <c:pt idx="15">
                  <c:v>9pm-10pm</c:v>
                </c:pt>
                <c:pt idx="16">
                  <c:v>10pm-11pm</c:v>
                </c:pt>
                <c:pt idx="17">
                  <c:v>11pm-12am</c:v>
                </c:pt>
                <c:pt idx="18">
                  <c:v>12am-1am</c:v>
                </c:pt>
                <c:pt idx="19">
                  <c:v>1am-2am</c:v>
                </c:pt>
                <c:pt idx="20">
                  <c:v>2am-3am</c:v>
                </c:pt>
                <c:pt idx="21">
                  <c:v>3am-4am</c:v>
                </c:pt>
                <c:pt idx="22">
                  <c:v>4am-5am</c:v>
                </c:pt>
                <c:pt idx="23">
                  <c:v>5am-6am</c:v>
                </c:pt>
              </c:strCache>
            </c:strRef>
          </c:cat>
          <c:val>
            <c:numRef>
              <c:f>'Data for Graph'!$B$16:$Y$16</c:f>
              <c:numCache>
                <c:formatCode>General</c:formatCode>
                <c:ptCount val="24"/>
                <c:pt idx="0">
                  <c:v>2</c:v>
                </c:pt>
                <c:pt idx="1">
                  <c:v>4</c:v>
                </c:pt>
                <c:pt idx="2">
                  <c:v>16</c:v>
                </c:pt>
                <c:pt idx="3">
                  <c:v>16</c:v>
                </c:pt>
                <c:pt idx="4">
                  <c:v>15</c:v>
                </c:pt>
                <c:pt idx="5">
                  <c:v>23</c:v>
                </c:pt>
                <c:pt idx="6">
                  <c:v>38</c:v>
                </c:pt>
                <c:pt idx="7">
                  <c:v>21</c:v>
                </c:pt>
                <c:pt idx="8">
                  <c:v>24</c:v>
                </c:pt>
                <c:pt idx="9">
                  <c:v>32</c:v>
                </c:pt>
                <c:pt idx="10">
                  <c:v>64</c:v>
                </c:pt>
                <c:pt idx="11">
                  <c:v>34</c:v>
                </c:pt>
                <c:pt idx="12">
                  <c:v>45</c:v>
                </c:pt>
                <c:pt idx="13">
                  <c:v>39</c:v>
                </c:pt>
                <c:pt idx="14">
                  <c:v>57</c:v>
                </c:pt>
                <c:pt idx="15">
                  <c:v>29</c:v>
                </c:pt>
                <c:pt idx="16">
                  <c:v>23</c:v>
                </c:pt>
                <c:pt idx="17">
                  <c:v>10</c:v>
                </c:pt>
                <c:pt idx="18">
                  <c:v>7</c:v>
                </c:pt>
                <c:pt idx="19">
                  <c:v>3</c:v>
                </c:pt>
                <c:pt idx="20">
                  <c:v>3</c:v>
                </c:pt>
                <c:pt idx="21">
                  <c:v>0</c:v>
                </c:pt>
                <c:pt idx="22">
                  <c:v>0</c:v>
                </c:pt>
                <c:pt idx="2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49A0-4F4F-B9CF-2A7A44D910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3238840"/>
        <c:axId val="2133229272"/>
      </c:barChart>
      <c:catAx>
        <c:axId val="2133238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-540000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332292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33229272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33238840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680355160932796E-2"/>
          <c:y val="0.158756137479547"/>
          <c:w val="0.820199778024436"/>
          <c:h val="0.58265139116203002"/>
        </c:manualLayout>
      </c:layout>
      <c:barChart>
        <c:barDir val="col"/>
        <c:grouping val="clustered"/>
        <c:varyColors val="1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40699C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912A-443F-8488-0FDFEC853FF1}"/>
              </c:ext>
            </c:extLst>
          </c:dPt>
          <c:dPt>
            <c:idx val="1"/>
            <c:invertIfNegative val="0"/>
            <c:bubble3D val="0"/>
            <c:spPr>
              <a:solidFill>
                <a:srgbClr val="9E413E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3-912A-443F-8488-0FDFEC853FF1}"/>
              </c:ext>
            </c:extLst>
          </c:dPt>
          <c:dPt>
            <c:idx val="2"/>
            <c:invertIfNegative val="0"/>
            <c:bubble3D val="0"/>
            <c:spPr>
              <a:solidFill>
                <a:srgbClr val="7F9A48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5-912A-443F-8488-0FDFEC853FF1}"/>
              </c:ext>
            </c:extLst>
          </c:dPt>
          <c:dPt>
            <c:idx val="3"/>
            <c:invertIfNegative val="0"/>
            <c:bubble3D val="0"/>
            <c:spPr>
              <a:solidFill>
                <a:srgbClr val="695185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7-912A-443F-8488-0FDFEC853FF1}"/>
              </c:ext>
            </c:extLst>
          </c:dPt>
          <c:dPt>
            <c:idx val="4"/>
            <c:invertIfNegative val="0"/>
            <c:bubble3D val="0"/>
            <c:spPr>
              <a:solidFill>
                <a:srgbClr val="3C8DA3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9-912A-443F-8488-0FDFEC853FF1}"/>
              </c:ext>
            </c:extLst>
          </c:dPt>
          <c:dPt>
            <c:idx val="5"/>
            <c:invertIfNegative val="0"/>
            <c:bubble3D val="0"/>
            <c:spPr>
              <a:solidFill>
                <a:srgbClr val="CC7B38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B-912A-443F-8488-0FDFEC853FF1}"/>
              </c:ext>
            </c:extLst>
          </c:dPt>
          <c:dPt>
            <c:idx val="7"/>
            <c:invertIfNegative val="0"/>
            <c:bubble3D val="0"/>
            <c:spPr>
              <a:solidFill>
                <a:srgbClr val="C0504D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D-912A-443F-8488-0FDFEC853FF1}"/>
              </c:ext>
            </c:extLst>
          </c:dPt>
          <c:dPt>
            <c:idx val="8"/>
            <c:invertIfNegative val="0"/>
            <c:bubble3D val="0"/>
            <c:spPr>
              <a:solidFill>
                <a:srgbClr val="9BBB59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F-912A-443F-8488-0FDFEC853FF1}"/>
              </c:ext>
            </c:extLst>
          </c:dPt>
          <c:dPt>
            <c:idx val="9"/>
            <c:invertIfNegative val="0"/>
            <c:bubble3D val="0"/>
            <c:spPr>
              <a:solidFill>
                <a:srgbClr val="8064A2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1-912A-443F-8488-0FDFEC853FF1}"/>
              </c:ext>
            </c:extLst>
          </c:dPt>
          <c:dPt>
            <c:idx val="10"/>
            <c:invertIfNegative val="0"/>
            <c:bubble3D val="0"/>
            <c:spPr>
              <a:solidFill>
                <a:srgbClr val="4BACC6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3-912A-443F-8488-0FDFEC853FF1}"/>
              </c:ext>
            </c:extLst>
          </c:dPt>
          <c:dPt>
            <c:idx val="11"/>
            <c:invertIfNegative val="0"/>
            <c:bubble3D val="0"/>
            <c:spPr>
              <a:solidFill>
                <a:srgbClr val="F79646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5-912A-443F-8488-0FDFEC853FF1}"/>
              </c:ext>
            </c:extLst>
          </c:dPt>
          <c:dPt>
            <c:idx val="12"/>
            <c:invertIfNegative val="0"/>
            <c:bubble3D val="0"/>
            <c:spPr>
              <a:solidFill>
                <a:srgbClr val="AABAD7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7-912A-443F-8488-0FDFEC853FF1}"/>
              </c:ext>
            </c:extLst>
          </c:dPt>
          <c:dPt>
            <c:idx val="13"/>
            <c:invertIfNegative val="0"/>
            <c:bubble3D val="0"/>
            <c:spPr>
              <a:solidFill>
                <a:srgbClr val="D9AAA9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9-912A-443F-8488-0FDFEC853FF1}"/>
              </c:ext>
            </c:extLst>
          </c:dPt>
          <c:dPt>
            <c:idx val="14"/>
            <c:invertIfNegative val="0"/>
            <c:bubble3D val="0"/>
            <c:spPr>
              <a:solidFill>
                <a:srgbClr val="C6D6AC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B-912A-443F-8488-0FDFEC853FF1}"/>
              </c:ext>
            </c:extLst>
          </c:dPt>
          <c:dPt>
            <c:idx val="15"/>
            <c:invertIfNegative val="0"/>
            <c:bubble3D val="0"/>
            <c:spPr>
              <a:solidFill>
                <a:srgbClr val="BAB0C9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D-912A-443F-8488-0FDFEC853FF1}"/>
              </c:ext>
            </c:extLst>
          </c:dPt>
          <c:dPt>
            <c:idx val="16"/>
            <c:invertIfNegative val="0"/>
            <c:bubble3D val="0"/>
            <c:spPr>
              <a:solidFill>
                <a:srgbClr val="A9CEDC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F-912A-443F-8488-0FDFEC853FF1}"/>
              </c:ext>
            </c:extLst>
          </c:dPt>
          <c:cat>
            <c:strRef>
              <c:f>'Data for Graph'!$B$19:$R$19</c:f>
              <c:strCache>
                <c:ptCount val="17"/>
                <c:pt idx="0">
                  <c:v>Staff Interaction</c:v>
                </c:pt>
                <c:pt idx="1">
                  <c:v>Staff Request</c:v>
                </c:pt>
                <c:pt idx="2">
                  <c:v>Peer Interaction </c:v>
                </c:pt>
                <c:pt idx="3">
                  <c:v>Prior Incident</c:v>
                </c:pt>
                <c:pt idx="4">
                  <c:v>Challenging Task</c:v>
                </c:pt>
                <c:pt idx="5">
                  <c:v>Noisy Environment</c:v>
                </c:pt>
                <c:pt idx="6">
                  <c:v>New/Changed Environment</c:v>
                </c:pt>
                <c:pt idx="7">
                  <c:v>Chane in Routine</c:v>
                </c:pt>
                <c:pt idx="8">
                  <c:v>Home Visit </c:v>
                </c:pt>
                <c:pt idx="9">
                  <c:v>Interaction with stranger</c:v>
                </c:pt>
                <c:pt idx="10">
                  <c:v>Medication</c:v>
                </c:pt>
                <c:pt idx="11">
                  <c:v>Medical</c:v>
                </c:pt>
                <c:pt idx="12">
                  <c:v>Transition</c:v>
                </c:pt>
                <c:pt idx="13">
                  <c:v>Transportation</c:v>
                </c:pt>
                <c:pt idx="14">
                  <c:v>Denied Item/Activity</c:v>
                </c:pt>
                <c:pt idx="15">
                  <c:v>Unknown</c:v>
                </c:pt>
                <c:pt idx="16">
                  <c:v>Other</c:v>
                </c:pt>
              </c:strCache>
            </c:strRef>
          </c:cat>
          <c:val>
            <c:numRef>
              <c:f>'Data for Graph'!$B$20:$R$20</c:f>
              <c:numCache>
                <c:formatCode>General</c:formatCode>
                <c:ptCount val="17"/>
                <c:pt idx="0">
                  <c:v>119</c:v>
                </c:pt>
                <c:pt idx="1">
                  <c:v>47</c:v>
                </c:pt>
                <c:pt idx="2">
                  <c:v>101</c:v>
                </c:pt>
                <c:pt idx="3">
                  <c:v>9</c:v>
                </c:pt>
                <c:pt idx="4">
                  <c:v>1</c:v>
                </c:pt>
                <c:pt idx="5">
                  <c:v>6</c:v>
                </c:pt>
                <c:pt idx="6">
                  <c:v>4</c:v>
                </c:pt>
                <c:pt idx="7">
                  <c:v>2</c:v>
                </c:pt>
                <c:pt idx="8">
                  <c:v>0</c:v>
                </c:pt>
                <c:pt idx="9">
                  <c:v>2</c:v>
                </c:pt>
                <c:pt idx="10">
                  <c:v>18</c:v>
                </c:pt>
                <c:pt idx="11">
                  <c:v>6</c:v>
                </c:pt>
                <c:pt idx="12">
                  <c:v>3</c:v>
                </c:pt>
                <c:pt idx="13">
                  <c:v>4</c:v>
                </c:pt>
                <c:pt idx="14">
                  <c:v>30</c:v>
                </c:pt>
                <c:pt idx="15">
                  <c:v>75</c:v>
                </c:pt>
                <c:pt idx="16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912A-443F-8488-0FDFEC853F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3036040"/>
        <c:axId val="2133029992"/>
      </c:barChart>
      <c:catAx>
        <c:axId val="2133036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-27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330299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33029992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33036040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86672499270902E-2"/>
          <c:y val="0.14732887180933499"/>
          <c:w val="0.95351332750072904"/>
          <c:h val="0.66490349071743804"/>
        </c:manualLayout>
      </c:layout>
      <c:barChart>
        <c:barDir val="col"/>
        <c:grouping val="clustered"/>
        <c:varyColors val="1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40699C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5CF7-430B-94FA-1362117DDF7F}"/>
              </c:ext>
            </c:extLst>
          </c:dPt>
          <c:dPt>
            <c:idx val="1"/>
            <c:invertIfNegative val="0"/>
            <c:bubble3D val="0"/>
            <c:spPr>
              <a:solidFill>
                <a:srgbClr val="9E413E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3-5CF7-430B-94FA-1362117DDF7F}"/>
              </c:ext>
            </c:extLst>
          </c:dPt>
          <c:dPt>
            <c:idx val="2"/>
            <c:invertIfNegative val="0"/>
            <c:bubble3D val="0"/>
            <c:spPr>
              <a:solidFill>
                <a:srgbClr val="7F9A48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5-5CF7-430B-94FA-1362117DDF7F}"/>
              </c:ext>
            </c:extLst>
          </c:dPt>
          <c:dPt>
            <c:idx val="3"/>
            <c:invertIfNegative val="0"/>
            <c:bubble3D val="0"/>
            <c:spPr>
              <a:solidFill>
                <a:srgbClr val="695185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7-5CF7-430B-94FA-1362117DDF7F}"/>
              </c:ext>
            </c:extLst>
          </c:dPt>
          <c:dPt>
            <c:idx val="4"/>
            <c:invertIfNegative val="0"/>
            <c:bubble3D val="0"/>
            <c:spPr>
              <a:solidFill>
                <a:srgbClr val="3C8DA3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9-5CF7-430B-94FA-1362117DDF7F}"/>
              </c:ext>
            </c:extLst>
          </c:dPt>
          <c:dPt>
            <c:idx val="5"/>
            <c:invertIfNegative val="0"/>
            <c:bubble3D val="0"/>
            <c:spPr>
              <a:solidFill>
                <a:srgbClr val="CC7B38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B-5CF7-430B-94FA-1362117DDF7F}"/>
              </c:ext>
            </c:extLst>
          </c:dPt>
          <c:dPt>
            <c:idx val="7"/>
            <c:invertIfNegative val="0"/>
            <c:bubble3D val="0"/>
            <c:spPr>
              <a:solidFill>
                <a:srgbClr val="C0504D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D-5CF7-430B-94FA-1362117DDF7F}"/>
              </c:ext>
            </c:extLst>
          </c:dPt>
          <c:dPt>
            <c:idx val="8"/>
            <c:invertIfNegative val="0"/>
            <c:bubble3D val="0"/>
            <c:spPr>
              <a:solidFill>
                <a:srgbClr val="9BBB59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F-5CF7-430B-94FA-1362117DDF7F}"/>
              </c:ext>
            </c:extLst>
          </c:dPt>
          <c:dPt>
            <c:idx val="9"/>
            <c:invertIfNegative val="0"/>
            <c:bubble3D val="0"/>
            <c:spPr>
              <a:solidFill>
                <a:srgbClr val="8064A2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1-5CF7-430B-94FA-1362117DDF7F}"/>
              </c:ext>
            </c:extLst>
          </c:dPt>
          <c:dPt>
            <c:idx val="10"/>
            <c:invertIfNegative val="0"/>
            <c:bubble3D val="0"/>
            <c:spPr>
              <a:solidFill>
                <a:srgbClr val="4BACC6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3-5CF7-430B-94FA-1362117DDF7F}"/>
              </c:ext>
            </c:extLst>
          </c:dPt>
          <c:dPt>
            <c:idx val="11"/>
            <c:invertIfNegative val="0"/>
            <c:bubble3D val="0"/>
            <c:spPr>
              <a:solidFill>
                <a:srgbClr val="F79646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5-5CF7-430B-94FA-1362117DDF7F}"/>
              </c:ext>
            </c:extLst>
          </c:dPt>
          <c:dPt>
            <c:idx val="12"/>
            <c:invertIfNegative val="0"/>
            <c:bubble3D val="0"/>
            <c:spPr>
              <a:solidFill>
                <a:srgbClr val="AABAD7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7-5CF7-430B-94FA-1362117DDF7F}"/>
              </c:ext>
            </c:extLst>
          </c:dPt>
          <c:dPt>
            <c:idx val="13"/>
            <c:invertIfNegative val="0"/>
            <c:bubble3D val="0"/>
            <c:spPr>
              <a:solidFill>
                <a:srgbClr val="D9AAA9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9-5CF7-430B-94FA-1362117DDF7F}"/>
              </c:ext>
            </c:extLst>
          </c:dPt>
          <c:cat>
            <c:strRef>
              <c:f>'Data for Graph'!$B$11:$L$11</c:f>
              <c:strCache>
                <c:ptCount val="11"/>
                <c:pt idx="0">
                  <c:v>Chemical Use</c:v>
                </c:pt>
                <c:pt idx="1">
                  <c:v>Verbal threat</c:v>
                </c:pt>
                <c:pt idx="2">
                  <c:v>Physical Assault</c:v>
                </c:pt>
                <c:pt idx="3">
                  <c:v>Physical Threat</c:v>
                </c:pt>
                <c:pt idx="4">
                  <c:v>Self-injurious/suicidal ideation</c:v>
                </c:pt>
                <c:pt idx="5">
                  <c:v>Inapp Sexual Behavior</c:v>
                </c:pt>
                <c:pt idx="6">
                  <c:v>Property Damage</c:v>
                </c:pt>
                <c:pt idx="7">
                  <c:v>SIB</c:v>
                </c:pt>
                <c:pt idx="8">
                  <c:v>Elopement</c:v>
                </c:pt>
                <c:pt idx="9">
                  <c:v>Medication Non Compliance</c:v>
                </c:pt>
                <c:pt idx="10">
                  <c:v>Other</c:v>
                </c:pt>
              </c:strCache>
            </c:strRef>
          </c:cat>
          <c:val>
            <c:numRef>
              <c:f>'Data for Graph'!$B$12:$L$12</c:f>
              <c:numCache>
                <c:formatCode>General</c:formatCode>
                <c:ptCount val="11"/>
                <c:pt idx="0">
                  <c:v>0</c:v>
                </c:pt>
                <c:pt idx="1">
                  <c:v>19</c:v>
                </c:pt>
                <c:pt idx="2">
                  <c:v>106</c:v>
                </c:pt>
                <c:pt idx="3">
                  <c:v>33</c:v>
                </c:pt>
                <c:pt idx="4">
                  <c:v>57</c:v>
                </c:pt>
                <c:pt idx="5">
                  <c:v>8</c:v>
                </c:pt>
                <c:pt idx="6">
                  <c:v>39</c:v>
                </c:pt>
                <c:pt idx="7">
                  <c:v>40</c:v>
                </c:pt>
                <c:pt idx="8">
                  <c:v>104</c:v>
                </c:pt>
                <c:pt idx="9">
                  <c:v>0</c:v>
                </c:pt>
                <c:pt idx="1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5CF7-430B-94FA-1362117DDF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6717112"/>
        <c:axId val="2096720408"/>
      </c:barChart>
      <c:catAx>
        <c:axId val="2096717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-270000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0967204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96720408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096717112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55604883462802E-2"/>
          <c:y val="0.15384615384616099"/>
          <c:w val="0.84573193350834197"/>
          <c:h val="0.696172687173226"/>
        </c:manualLayout>
      </c:layout>
      <c:barChart>
        <c:barDir val="col"/>
        <c:grouping val="clustered"/>
        <c:varyColors val="1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40699C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F2DC-4066-95FE-F8C35008CE85}"/>
              </c:ext>
            </c:extLst>
          </c:dPt>
          <c:dPt>
            <c:idx val="1"/>
            <c:invertIfNegative val="0"/>
            <c:bubble3D val="0"/>
            <c:spPr>
              <a:solidFill>
                <a:srgbClr val="9E413E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3-F2DC-4066-95FE-F8C35008CE85}"/>
              </c:ext>
            </c:extLst>
          </c:dPt>
          <c:dPt>
            <c:idx val="2"/>
            <c:invertIfNegative val="0"/>
            <c:bubble3D val="0"/>
            <c:spPr>
              <a:solidFill>
                <a:srgbClr val="7F9A48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5-F2DC-4066-95FE-F8C35008CE85}"/>
              </c:ext>
            </c:extLst>
          </c:dPt>
          <c:dPt>
            <c:idx val="3"/>
            <c:invertIfNegative val="0"/>
            <c:bubble3D val="0"/>
            <c:spPr>
              <a:solidFill>
                <a:srgbClr val="695185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7-F2DC-4066-95FE-F8C35008CE85}"/>
              </c:ext>
            </c:extLst>
          </c:dPt>
          <c:dPt>
            <c:idx val="4"/>
            <c:invertIfNegative val="0"/>
            <c:bubble3D val="0"/>
            <c:spPr>
              <a:solidFill>
                <a:srgbClr val="3C8DA3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9-F2DC-4066-95FE-F8C35008CE85}"/>
              </c:ext>
            </c:extLst>
          </c:dPt>
          <c:dPt>
            <c:idx val="5"/>
            <c:invertIfNegative val="0"/>
            <c:bubble3D val="0"/>
            <c:spPr>
              <a:solidFill>
                <a:srgbClr val="CC7B38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B-F2DC-4066-95FE-F8C35008CE85}"/>
              </c:ext>
            </c:extLst>
          </c:dPt>
          <c:dPt>
            <c:idx val="7"/>
            <c:invertIfNegative val="0"/>
            <c:bubble3D val="0"/>
            <c:spPr>
              <a:solidFill>
                <a:srgbClr val="C0504D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D-F2DC-4066-95FE-F8C35008CE85}"/>
              </c:ext>
            </c:extLst>
          </c:dPt>
          <c:dPt>
            <c:idx val="8"/>
            <c:invertIfNegative val="0"/>
            <c:bubble3D val="0"/>
            <c:spPr>
              <a:solidFill>
                <a:srgbClr val="9BBB59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F-F2DC-4066-95FE-F8C35008CE85}"/>
              </c:ext>
            </c:extLst>
          </c:dPt>
          <c:dPt>
            <c:idx val="9"/>
            <c:invertIfNegative val="0"/>
            <c:bubble3D val="0"/>
            <c:spPr>
              <a:solidFill>
                <a:srgbClr val="8064A2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1-F2DC-4066-95FE-F8C35008CE85}"/>
              </c:ext>
            </c:extLst>
          </c:dPt>
          <c:dPt>
            <c:idx val="10"/>
            <c:invertIfNegative val="0"/>
            <c:bubble3D val="0"/>
            <c:spPr>
              <a:solidFill>
                <a:srgbClr val="4BACC6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3-F2DC-4066-95FE-F8C35008CE85}"/>
              </c:ext>
            </c:extLst>
          </c:dPt>
          <c:dPt>
            <c:idx val="11"/>
            <c:invertIfNegative val="0"/>
            <c:bubble3D val="0"/>
            <c:spPr>
              <a:solidFill>
                <a:srgbClr val="F79646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5-F2DC-4066-95FE-F8C35008CE85}"/>
              </c:ext>
            </c:extLst>
          </c:dPt>
          <c:dPt>
            <c:idx val="12"/>
            <c:invertIfNegative val="0"/>
            <c:bubble3D val="0"/>
            <c:spPr>
              <a:solidFill>
                <a:srgbClr val="AABAD7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7-F2DC-4066-95FE-F8C35008CE85}"/>
              </c:ext>
            </c:extLst>
          </c:dPt>
          <c:dPt>
            <c:idx val="13"/>
            <c:invertIfNegative val="0"/>
            <c:bubble3D val="0"/>
            <c:spPr>
              <a:solidFill>
                <a:srgbClr val="D9AAA9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9-F2DC-4066-95FE-F8C35008CE85}"/>
              </c:ext>
            </c:extLst>
          </c:dPt>
          <c:cat>
            <c:strRef>
              <c:f>'Data for Graph'!$B$7:$Q$7</c:f>
              <c:strCache>
                <c:ptCount val="16"/>
                <c:pt idx="0">
                  <c:v>Arrowhead</c:v>
                </c:pt>
                <c:pt idx="1">
                  <c:v>Berkleley</c:v>
                </c:pt>
                <c:pt idx="2">
                  <c:v>Canosia</c:v>
                </c:pt>
                <c:pt idx="3">
                  <c:v>Deerwood</c:v>
                </c:pt>
                <c:pt idx="4">
                  <c:v>Duncan</c:v>
                </c:pt>
                <c:pt idx="5">
                  <c:v>Haines</c:v>
                </c:pt>
                <c:pt idx="6">
                  <c:v>Lincoln</c:v>
                </c:pt>
                <c:pt idx="7">
                  <c:v>Maple</c:v>
                </c:pt>
                <c:pt idx="8">
                  <c:v>Medin</c:v>
                </c:pt>
                <c:pt idx="9">
                  <c:v>Midway</c:v>
                </c:pt>
                <c:pt idx="10">
                  <c:v>Morris</c:v>
                </c:pt>
                <c:pt idx="11">
                  <c:v>Skyline</c:v>
                </c:pt>
                <c:pt idx="12">
                  <c:v>Thompson</c:v>
                </c:pt>
                <c:pt idx="13">
                  <c:v>Tischer</c:v>
                </c:pt>
                <c:pt idx="14">
                  <c:v>Ugstad</c:v>
                </c:pt>
                <c:pt idx="15">
                  <c:v>Wilderness</c:v>
                </c:pt>
              </c:strCache>
            </c:strRef>
          </c:cat>
          <c:val>
            <c:numRef>
              <c:f>'Data for Graph'!$B$8:$Q$8</c:f>
              <c:numCache>
                <c:formatCode>General</c:formatCode>
                <c:ptCount val="16"/>
                <c:pt idx="0">
                  <c:v>52</c:v>
                </c:pt>
                <c:pt idx="1">
                  <c:v>7</c:v>
                </c:pt>
                <c:pt idx="2">
                  <c:v>17</c:v>
                </c:pt>
                <c:pt idx="3">
                  <c:v>23</c:v>
                </c:pt>
                <c:pt idx="4">
                  <c:v>26</c:v>
                </c:pt>
                <c:pt idx="5">
                  <c:v>8</c:v>
                </c:pt>
                <c:pt idx="6">
                  <c:v>7</c:v>
                </c:pt>
                <c:pt idx="7">
                  <c:v>10</c:v>
                </c:pt>
                <c:pt idx="8">
                  <c:v>119</c:v>
                </c:pt>
                <c:pt idx="9">
                  <c:v>0</c:v>
                </c:pt>
                <c:pt idx="10">
                  <c:v>49</c:v>
                </c:pt>
                <c:pt idx="11">
                  <c:v>4</c:v>
                </c:pt>
                <c:pt idx="12">
                  <c:v>47</c:v>
                </c:pt>
                <c:pt idx="13">
                  <c:v>31</c:v>
                </c:pt>
                <c:pt idx="14">
                  <c:v>5</c:v>
                </c:pt>
                <c:pt idx="15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F2DC-4066-95FE-F8C35008CE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8271144"/>
        <c:axId val="2138274088"/>
      </c:barChart>
      <c:catAx>
        <c:axId val="21382711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382740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38274088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38271144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06T10:31:37.016" idx="1">
    <p:pos x="10" y="10"/>
    <p:text>update from recent onsites</p:text>
    <p:extLst>
      <p:ext uri="{C676402C-5697-4E1C-873F-D02D1690AC5C}">
        <p15:threadingInfo xmlns:p15="http://schemas.microsoft.com/office/powerpoint/2012/main" timeZoneBias="360"/>
      </p:ext>
    </p:extLst>
  </p:cm>
  <p:cm authorId="1" dt="2018-02-06T10:31:46.911" idx="2">
    <p:pos x="106" y="106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0.05304</cdr:x>
      <cdr:y>0.83322</cdr:y>
    </cdr:from>
    <cdr:to>
      <cdr:x>0.87746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2376594-5058-6B43-A89D-BB7C160862F6}"/>
            </a:ext>
          </a:extLst>
        </cdr:cNvPr>
        <cdr:cNvSpPr txBox="1"/>
      </cdr:nvSpPr>
      <cdr:spPr>
        <a:xfrm xmlns:a="http://schemas.openxmlformats.org/drawingml/2006/main">
          <a:off x="611616" y="3946395"/>
          <a:ext cx="9507204" cy="7899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0.23278</cdr:x>
      <cdr:y>0.11538</cdr:y>
    </cdr:from>
    <cdr:to>
      <cdr:x>0.47001</cdr:x>
      <cdr:y>0.17232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91618" y="748455"/>
          <a:ext cx="2131522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/>
            <a:t>Initial Observations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0.13636</cdr:x>
      <cdr:y>0.05622</cdr:y>
    </cdr:from>
    <cdr:to>
      <cdr:x>0.39394</cdr:x>
      <cdr:y>0.12567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24492" y="385568"/>
          <a:ext cx="2312927" cy="4762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/>
            <a:t>Initial Observation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8DBD3-D318-CE47-92C6-7AA9E0BBB4F9}" type="datetimeFigureOut">
              <a:rPr lang="en-US" smtClean="0"/>
              <a:t>6/24/21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0D905-BB8D-E34B-A2CA-950DA3F1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32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Rachel does slides 8-15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96DCE-9CD5-2F42-A224-59928D103C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71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Rachel does slides 8-15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96DCE-9CD5-2F42-A224-59928D103C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27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Rachel does slides 8-15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96DCE-9CD5-2F42-A224-59928D103C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37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Initial range: 13-36%</a:t>
            </a:r>
          </a:p>
          <a:p>
            <a:r>
              <a:rPr lang="en-US" dirty="0">
                <a:cs typeface="Calibri"/>
              </a:rPr>
              <a:t>Post training range: 36 to 56%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Equal observations across settings (2 classroom/1 lunch at BOTH initial observation AND post-training)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36329-73BD-8F4F-8B32-EEF747C4E3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69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4" name="Shape 5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0158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E38C9-AE64-E942-9FCA-706246DC5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064C42-0292-B640-B5BA-357715621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BEFA5-6AA9-2B49-9BE0-CDFB57902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AF44-569F-7F42-AABF-852E452C10ED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D7344-64AF-0648-94E2-244CD5273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8AE9A-F826-2241-99A3-96794CEB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6586-777E-CC47-8B41-83F5EBA08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33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0FF6C-9632-9D45-8395-8C8CA1B4A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DF840-024D-5A44-A335-05DD428D7F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9A879-B8E5-864F-9693-4A156F6EC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AF44-569F-7F42-AABF-852E452C10ED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1BD06-CC92-444A-A296-FD981C67B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6265D-95F7-6B4C-B236-107F8D9D9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6586-777E-CC47-8B41-83F5EBA08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36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E91A73-D05B-E74C-A416-4953D49824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32133A-E37C-0F44-96CB-2230B44E9D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01C4E-B975-084D-A7DA-4732CC443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AF44-569F-7F42-AABF-852E452C10ED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C293E-EECC-D64D-BF8B-031B61B2A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42A6B-0038-7C4E-AC32-846A1DCB0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6586-777E-CC47-8B41-83F5EBA08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2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4222-ECB4-FA4A-BE03-F37105645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28DE2-C1EB-4840-AC97-9F682D050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FE1FC-62E7-C24F-BB53-1C5D8761C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AF44-569F-7F42-AABF-852E452C10ED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76462-1DAF-3948-9717-64B90A45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B6C74-94FE-2245-A83B-244CF30F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6586-777E-CC47-8B41-83F5EBA08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68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B0A84-1E1E-AC48-8994-3210B0F2D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A53B2-A866-2646-A67E-075310AA1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EAAB8-0A5A-354A-AAD0-533DA57AD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AF44-569F-7F42-AABF-852E452C10ED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9EF4-E5EB-A045-AC97-F5B448C3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5E1A8-7F02-2D46-AF67-1884954F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6586-777E-CC47-8B41-83F5EBA08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66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2BBF-5601-CE4E-8B5E-C26F94BF0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469E8-8D2A-C94E-80B6-E5E069181D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A977CC-20C9-5443-82AB-9A6AD6C78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1450F-C8B9-3E4E-8FD0-1EAE61EE0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AF44-569F-7F42-AABF-852E452C10ED}" type="datetimeFigureOut">
              <a:rPr lang="en-US" smtClean="0"/>
              <a:t>6/24/21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72381-D7F9-004F-9068-5B06AA66B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6F82F-2A0B-B348-8C35-8E75B4C3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6586-777E-CC47-8B41-83F5EBA08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77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DB38F-3CC2-F846-9D09-64E050E40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22D7A-6F57-8546-ACAB-D40F37CD7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41D98-661F-E24A-8213-526116504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3CA433-F1A2-2046-B969-443487C536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CE7DB1-8C03-C64C-BB9F-E0726B8C36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DE4225-84B5-4746-B005-4C3926C1B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AF44-569F-7F42-AABF-852E452C10ED}" type="datetimeFigureOut">
              <a:rPr lang="en-US" smtClean="0"/>
              <a:t>6/24/21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4AC343-2038-8342-99A6-BA18DBB13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6281FA-BBEB-4D4C-AAAA-577C4E8C8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6586-777E-CC47-8B41-83F5EBA08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55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10A6F-2C64-E04A-A12E-52E5AEFA3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9987DA-7735-514A-94E5-4E2859FC3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AF44-569F-7F42-AABF-852E452C10ED}" type="datetimeFigureOut">
              <a:rPr lang="en-US" smtClean="0"/>
              <a:t>6/24/21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FB4D8C-0A0F-0C45-A3E2-6A87B7D79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49750B-C9BE-8E45-BEF8-10599C3F9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6586-777E-CC47-8B41-83F5EBA08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5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FC318C-3D14-7E40-A73F-ACDF8C80C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AF44-569F-7F42-AABF-852E452C10ED}" type="datetimeFigureOut">
              <a:rPr lang="en-US" smtClean="0"/>
              <a:t>6/24/21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943C5C-E98E-A84C-9FE8-6025D1352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9CA79-D4C9-914F-9B47-ACB7CC460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6586-777E-CC47-8B41-83F5EBA08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99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5FC0D-1AE5-9D4C-80E9-A817CBF92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E6A66-EEAB-0E45-B599-651981AE9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BC5F57-9BF6-AF49-B403-7EB97C5C1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2ECF30-7203-4346-B199-BBC3B26B4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AF44-569F-7F42-AABF-852E452C10ED}" type="datetimeFigureOut">
              <a:rPr lang="en-US" smtClean="0"/>
              <a:t>6/24/21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AF293-9615-9047-B66D-2BBABD109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69BAA-209C-794C-9568-C934D12E8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6586-777E-CC47-8B41-83F5EBA08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86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B0D65-EBF7-C844-8F1C-36F66815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070079-0F06-0549-B35B-DAC344FAD7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46B82-2943-4246-ACAA-597D8905F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239B45-A3C8-9843-8E7D-D1C2714BB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AF44-569F-7F42-AABF-852E452C10ED}" type="datetimeFigureOut">
              <a:rPr lang="en-US" smtClean="0"/>
              <a:t>6/24/21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0F97C4-783A-9548-A28C-BEFB8610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60EFF-4383-954D-9269-F847CF4B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6586-777E-CC47-8B41-83F5EBA08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26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A6FAD-F84B-E44C-95D2-12818CB2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5D70F-21DD-1B47-9EB0-17C036250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30398-6FD0-BD47-AD8A-7A1DF2338C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2AF44-569F-7F42-AABF-852E452C10ED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3636C-80B2-B448-A3B8-ACDD48D8A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A7E4-485C-1640-8AEC-D7EFC42F3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36586-777E-CC47-8B41-83F5EBA08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4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(null)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7414" y="1365926"/>
            <a:ext cx="11118844" cy="1583751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Implementation Example: Provider Organization for People With Intellectual and Developmental Disabilities</a:t>
            </a:r>
            <a:br>
              <a:rPr lang="en-US" sz="4000" b="1" dirty="0">
                <a:latin typeface="+mn-lt"/>
              </a:rPr>
            </a:br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Moving Into Year 3</a:t>
            </a:r>
          </a:p>
        </p:txBody>
      </p:sp>
      <p:pic>
        <p:nvPicPr>
          <p:cNvPr id="5" name="Picture 4" descr="m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2184"/>
            <a:ext cx="12192000" cy="1227328"/>
          </a:xfrm>
          <a:prstGeom prst="rect">
            <a:avLst/>
          </a:prstGeom>
        </p:spPr>
      </p:pic>
      <p:pic>
        <p:nvPicPr>
          <p:cNvPr id="6" name="Picture 5" descr="UofM_Driven_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223" y="6075471"/>
            <a:ext cx="27432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3" y="4199225"/>
            <a:ext cx="3758326" cy="1230719"/>
          </a:xfrm>
          <a:prstGeom prst="rect">
            <a:avLst/>
          </a:prstGeom>
        </p:spPr>
      </p:pic>
      <p:pic>
        <p:nvPicPr>
          <p:cNvPr id="9" name="Picture 8" descr="ICI-big-U of M-D2D-Maroon-Gold (2).png">
            <a:extLst>
              <a:ext uri="{FF2B5EF4-FFF2-40B4-BE49-F238E27FC236}">
                <a16:creationId xmlns:a16="http://schemas.microsoft.com/office/drawing/2014/main" id="{2DE03107-FA03-0F46-B3B0-F57D2CA82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300" y="4277699"/>
            <a:ext cx="2120900" cy="116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08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24509-1D9E-DB4D-A178-7A5CA072F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Onsite Evaluation Scores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00000-0008-0000-0D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8852191"/>
              </p:ext>
            </p:extLst>
          </p:nvPr>
        </p:nvGraphicFramePr>
        <p:xfrm>
          <a:off x="739302" y="1507787"/>
          <a:ext cx="10614498" cy="5366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3044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0368C-9255-C646-8CDB-B09E2070B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20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Staff Retention Data</a:t>
            </a:r>
          </a:p>
        </p:txBody>
      </p:sp>
      <p:pic>
        <p:nvPicPr>
          <p:cNvPr id="4" name="Content Placeholder 3" descr="Bar chart graph showing staff retention by number of years working in an organization.">
            <a:extLst>
              <a:ext uri="{FF2B5EF4-FFF2-40B4-BE49-F238E27FC236}">
                <a16:creationId xmlns:a16="http://schemas.microsoft.com/office/drawing/2014/main" id="{ED93CBA2-0FB3-E54F-A8E7-BDA5F7EF5B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4772" y="897981"/>
            <a:ext cx="7712966" cy="596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16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7347" y="1161426"/>
            <a:ext cx="7229475" cy="1266825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+mn-lt"/>
              </a:rPr>
              <a:t>Outcome Data:</a:t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Incident Reports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50015" y="4053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m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0672"/>
            <a:ext cx="12192000" cy="1227328"/>
          </a:xfrm>
          <a:prstGeom prst="rect">
            <a:avLst/>
          </a:prstGeom>
        </p:spPr>
      </p:pic>
      <p:pic>
        <p:nvPicPr>
          <p:cNvPr id="7" name="Picture 7" descr="UofM_Driven_wh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844" y="5970367"/>
            <a:ext cx="3585585" cy="610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AB3EC3-8A30-9944-A3B5-3749CA193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235" y="3616632"/>
            <a:ext cx="29337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04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AE90C-7537-4325-A495-35B989E30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Incidents by Month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15E6750-FFD4-4E56-82C6-E2DC5BF9C4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DD72675-CC69-A841-BD90-4887216E2C15}"/>
              </a:ext>
            </a:extLst>
          </p:cNvPr>
          <p:cNvSpPr/>
          <p:nvPr/>
        </p:nvSpPr>
        <p:spPr>
          <a:xfrm>
            <a:off x="4280256" y="6311900"/>
            <a:ext cx="926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Months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64103-32D5-CE4C-B688-446B1E42C2FF}"/>
              </a:ext>
            </a:extLst>
          </p:cNvPr>
          <p:cNvSpPr txBox="1"/>
          <p:nvPr/>
        </p:nvSpPr>
        <p:spPr>
          <a:xfrm rot="16200000">
            <a:off x="-730555" y="3816628"/>
            <a:ext cx="213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Number of Incidents</a:t>
            </a:r>
          </a:p>
        </p:txBody>
      </p:sp>
    </p:spTree>
    <p:extLst>
      <p:ext uri="{BB962C8B-B14F-4D97-AF65-F5344CB8AC3E}">
        <p14:creationId xmlns:p14="http://schemas.microsoft.com/office/powerpoint/2010/main" val="2016725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A4998-A27A-469C-B460-7B2788CC1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Incidents by Day of the Week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8BBB857-774B-48CC-A905-AF13A403E61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9951" y="1885071"/>
          <a:ext cx="11306911" cy="4473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9DAC3E9-7E5B-484C-949F-5F9CA478FB5B}"/>
              </a:ext>
            </a:extLst>
          </p:cNvPr>
          <p:cNvSpPr txBox="1"/>
          <p:nvPr/>
        </p:nvSpPr>
        <p:spPr>
          <a:xfrm rot="16200000">
            <a:off x="-744624" y="3816628"/>
            <a:ext cx="213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Number of Incidents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B7E1FB-A73E-2B42-81F0-68636566441F}"/>
              </a:ext>
            </a:extLst>
          </p:cNvPr>
          <p:cNvSpPr/>
          <p:nvPr/>
        </p:nvSpPr>
        <p:spPr>
          <a:xfrm>
            <a:off x="4617880" y="6488668"/>
            <a:ext cx="1857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Days of the Week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992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4B24C-38B5-4AA9-AE4B-0A68DD52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24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Incidents by Location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42E9378-1026-46AE-870A-12C92E7437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5462" y="1163150"/>
          <a:ext cx="11166230" cy="5096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CDD1633-6B23-AA46-BA6E-A39B79FE7AAB}"/>
              </a:ext>
            </a:extLst>
          </p:cNvPr>
          <p:cNvSpPr txBox="1"/>
          <p:nvPr/>
        </p:nvSpPr>
        <p:spPr>
          <a:xfrm rot="16200000">
            <a:off x="-639114" y="3235569"/>
            <a:ext cx="213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Number of Incidents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C5D64E-16B4-D24F-AD37-D106A072F8C2}"/>
              </a:ext>
            </a:extLst>
          </p:cNvPr>
          <p:cNvSpPr/>
          <p:nvPr/>
        </p:nvSpPr>
        <p:spPr>
          <a:xfrm>
            <a:off x="5009099" y="6260123"/>
            <a:ext cx="1086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Locations</a:t>
            </a:r>
          </a:p>
        </p:txBody>
      </p:sp>
    </p:spTree>
    <p:extLst>
      <p:ext uri="{BB962C8B-B14F-4D97-AF65-F5344CB8AC3E}">
        <p14:creationId xmlns:p14="http://schemas.microsoft.com/office/powerpoint/2010/main" val="4128592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28A9B-CAED-4116-AFB1-BDB937C2D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Incidents by Time of Day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44A8235-4FB0-4ABE-808D-05658DED2A1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5461" y="1825624"/>
          <a:ext cx="11299874" cy="4659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E457BBC-238F-C446-9089-E5A060608226}"/>
              </a:ext>
            </a:extLst>
          </p:cNvPr>
          <p:cNvSpPr txBox="1"/>
          <p:nvPr/>
        </p:nvSpPr>
        <p:spPr>
          <a:xfrm rot="16200000">
            <a:off x="-639114" y="3235569"/>
            <a:ext cx="213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Number of Incidents</a:t>
            </a:r>
          </a:p>
        </p:txBody>
      </p:sp>
    </p:spTree>
    <p:extLst>
      <p:ext uri="{BB962C8B-B14F-4D97-AF65-F5344CB8AC3E}">
        <p14:creationId xmlns:p14="http://schemas.microsoft.com/office/powerpoint/2010/main" val="2728013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BB6C0-2E21-4590-B0CC-DA284C328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44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Incidents by Antecedents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58902DD-4EFE-4F58-BA2A-D6E6D60A3B4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9611" y="1184886"/>
          <a:ext cx="11500343" cy="4941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F03B474-7C7C-9146-8759-011C9EADE444}"/>
              </a:ext>
            </a:extLst>
          </p:cNvPr>
          <p:cNvSpPr txBox="1"/>
          <p:nvPr/>
        </p:nvSpPr>
        <p:spPr>
          <a:xfrm rot="16200000">
            <a:off x="-630297" y="3235570"/>
            <a:ext cx="213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Number of Incidents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119F4-DC60-8F43-89BA-30AA68AD42B4}"/>
              </a:ext>
            </a:extLst>
          </p:cNvPr>
          <p:cNvSpPr txBox="1"/>
          <p:nvPr/>
        </p:nvSpPr>
        <p:spPr>
          <a:xfrm>
            <a:off x="4928133" y="6260123"/>
            <a:ext cx="223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Types of Antecedents</a:t>
            </a:r>
          </a:p>
        </p:txBody>
      </p:sp>
    </p:spTree>
    <p:extLst>
      <p:ext uri="{BB962C8B-B14F-4D97-AF65-F5344CB8AC3E}">
        <p14:creationId xmlns:p14="http://schemas.microsoft.com/office/powerpoint/2010/main" val="4020420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6406C-828B-49FB-986C-A87102C02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36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Incidents by Behavior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DAD39ED-2E76-40C0-992A-7CC6F3F27BA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798" y="1325563"/>
          <a:ext cx="11289324" cy="4733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C0D280B-630D-A247-A77A-59DCB46F028C}"/>
              </a:ext>
            </a:extLst>
          </p:cNvPr>
          <p:cNvSpPr txBox="1"/>
          <p:nvPr/>
        </p:nvSpPr>
        <p:spPr>
          <a:xfrm rot="16200000">
            <a:off x="-744624" y="3816628"/>
            <a:ext cx="213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Number of Incidents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BE8E79-93DD-A041-919C-C978AC0C61A8}"/>
              </a:ext>
            </a:extLst>
          </p:cNvPr>
          <p:cNvSpPr/>
          <p:nvPr/>
        </p:nvSpPr>
        <p:spPr>
          <a:xfrm>
            <a:off x="5344709" y="6375468"/>
            <a:ext cx="1971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Types of Behaviors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225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ED779-CA2B-4D63-92E7-ED72A6B74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Incidents by Program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3E8F190-7E3C-46B3-AB8D-8222381BE95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4020" y="1575582"/>
          <a:ext cx="11406043" cy="4296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FFD6322-E0CC-DB4A-BC6F-00FEA71EA75B}"/>
              </a:ext>
            </a:extLst>
          </p:cNvPr>
          <p:cNvSpPr/>
          <p:nvPr/>
        </p:nvSpPr>
        <p:spPr>
          <a:xfrm>
            <a:off x="4697245" y="6311900"/>
            <a:ext cx="26355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Organizational Settings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ED4C9F-CF2E-0D4E-B19E-528B40FB611A}"/>
              </a:ext>
            </a:extLst>
          </p:cNvPr>
          <p:cNvSpPr txBox="1"/>
          <p:nvPr/>
        </p:nvSpPr>
        <p:spPr>
          <a:xfrm rot="16200000">
            <a:off x="-730555" y="3816628"/>
            <a:ext cx="213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Number of Incidents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B9AD8B-41F4-5E4A-BF83-B2F54814D64A}"/>
              </a:ext>
            </a:extLst>
          </p:cNvPr>
          <p:cNvSpPr/>
          <p:nvPr/>
        </p:nvSpPr>
        <p:spPr>
          <a:xfrm>
            <a:off x="1069180" y="5889902"/>
            <a:ext cx="100536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         B         C         D         E         F          G           H        I          J         K          L         M         N        O          P         </a:t>
            </a:r>
          </a:p>
        </p:txBody>
      </p:sp>
    </p:spTree>
    <p:extLst>
      <p:ext uri="{BB962C8B-B14F-4D97-AF65-F5344CB8AC3E}">
        <p14:creationId xmlns:p14="http://schemas.microsoft.com/office/powerpoint/2010/main" val="3400722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7" y="678273"/>
            <a:ext cx="5157787" cy="823912"/>
          </a:xfrm>
        </p:spPr>
        <p:txBody>
          <a:bodyPr/>
          <a:lstStyle/>
          <a:p>
            <a:pPr algn="ctr"/>
            <a:r>
              <a:rPr lang="en-US" dirty="0"/>
              <a:t>Now</a:t>
            </a:r>
          </a:p>
        </p:txBody>
      </p:sp>
      <p:pic>
        <p:nvPicPr>
          <p:cNvPr id="7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23" y="1696065"/>
            <a:ext cx="3990923" cy="449359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678273"/>
            <a:ext cx="5183188" cy="823912"/>
          </a:xfrm>
        </p:spPr>
        <p:txBody>
          <a:bodyPr/>
          <a:lstStyle/>
          <a:p>
            <a:pPr algn="ctr"/>
            <a:r>
              <a:rPr lang="en-US" dirty="0"/>
              <a:t>Future</a:t>
            </a:r>
          </a:p>
        </p:txBody>
      </p:sp>
      <p:pic>
        <p:nvPicPr>
          <p:cNvPr id="6" name="Picture 5" descr="IMG_209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61" y="1696065"/>
            <a:ext cx="3919066" cy="457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57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D3E0-FB05-4CC1-B929-C31FAA32D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Incidents by Motivation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9D9555E-ABE6-40C9-BE02-EE0A0E08C5F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9951" y="1592212"/>
          <a:ext cx="11447587" cy="4935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6707559-5AEF-0849-A185-7EB59FC49FB4}"/>
              </a:ext>
            </a:extLst>
          </p:cNvPr>
          <p:cNvSpPr txBox="1"/>
          <p:nvPr/>
        </p:nvSpPr>
        <p:spPr>
          <a:xfrm rot="16200000">
            <a:off x="-744624" y="3816628"/>
            <a:ext cx="213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Number of Incidents</a:t>
            </a:r>
          </a:p>
        </p:txBody>
      </p:sp>
    </p:spTree>
    <p:extLst>
      <p:ext uri="{BB962C8B-B14F-4D97-AF65-F5344CB8AC3E}">
        <p14:creationId xmlns:p14="http://schemas.microsoft.com/office/powerpoint/2010/main" val="2619710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9E5E4-3489-4398-9A9D-2F86E43EA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Incidents by Gender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CF9302B-3455-4751-B92C-80F8D57B520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37620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696FF-BA3B-2747-A52A-8998CCA90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98115"/>
            <a:ext cx="10515600" cy="2852737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Direct Observation Data for Matrix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9B150-D545-8240-ACE2-B044C9C01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4309" y="3825849"/>
            <a:ext cx="7020731" cy="174533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Observations Conducted in Two Settings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Lunch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Employment classes</a:t>
            </a:r>
          </a:p>
        </p:txBody>
      </p:sp>
    </p:spTree>
    <p:extLst>
      <p:ext uri="{BB962C8B-B14F-4D97-AF65-F5344CB8AC3E}">
        <p14:creationId xmlns:p14="http://schemas.microsoft.com/office/powerpoint/2010/main" val="3675133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Direct Observation Strategy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828800" y="1614056"/>
            <a:ext cx="4038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Part 1 </a:t>
            </a:r>
            <a:r>
              <a:rPr lang="mr-IN" b="1" dirty="0"/>
              <a:t>–</a:t>
            </a:r>
            <a:r>
              <a:rPr lang="en-US" b="1" dirty="0"/>
              <a:t> Staff Members Observed</a:t>
            </a:r>
          </a:p>
          <a:p>
            <a:pPr marL="0" indent="0">
              <a:buNone/>
            </a:pPr>
            <a:r>
              <a:rPr lang="en-US" b="1" dirty="0"/>
              <a:t>PC Practices</a:t>
            </a:r>
          </a:p>
          <a:p>
            <a:pPr lvl="0"/>
            <a:r>
              <a:rPr lang="en-US" dirty="0"/>
              <a:t>Person-First Language</a:t>
            </a:r>
          </a:p>
          <a:p>
            <a:pPr lvl="0"/>
            <a:r>
              <a:rPr lang="en-US" dirty="0"/>
              <a:t>Nonjudgmental Language</a:t>
            </a:r>
          </a:p>
          <a:p>
            <a:pPr lvl="0"/>
            <a:r>
              <a:rPr lang="en-US" dirty="0"/>
              <a:t>Working in Alliance </a:t>
            </a:r>
          </a:p>
          <a:p>
            <a:pPr lvl="0"/>
            <a:r>
              <a:rPr lang="en-US" dirty="0"/>
              <a:t>Reflective Listening Skills</a:t>
            </a:r>
          </a:p>
          <a:p>
            <a:pPr lvl="0"/>
            <a:r>
              <a:rPr lang="en-US" dirty="0"/>
              <a:t>Universal Person-Centered Strategies</a:t>
            </a:r>
          </a:p>
          <a:p>
            <a:pPr lvl="0"/>
            <a:r>
              <a:rPr lang="en-US" dirty="0"/>
              <a:t>Empathic </a:t>
            </a:r>
            <a:r>
              <a:rPr lang="en-US" dirty="0" err="1"/>
              <a:t>Behaviour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PBS Practices</a:t>
            </a:r>
          </a:p>
          <a:p>
            <a:pPr lvl="0"/>
            <a:r>
              <a:rPr lang="en-US" dirty="0"/>
              <a:t>Encouraging Social Interaction</a:t>
            </a:r>
          </a:p>
          <a:p>
            <a:pPr lvl="0"/>
            <a:r>
              <a:rPr lang="en-US" dirty="0"/>
              <a:t>Supporting Choices</a:t>
            </a:r>
          </a:p>
          <a:p>
            <a:pPr lvl="0"/>
            <a:r>
              <a:rPr lang="en-US" dirty="0"/>
              <a:t>Reinforcing Others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943601" y="1690256"/>
            <a:ext cx="4484255" cy="444976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b="1" dirty="0"/>
              <a:t>Part 2 </a:t>
            </a:r>
            <a:r>
              <a:rPr lang="mr-IN" b="1" dirty="0"/>
              <a:t>–</a:t>
            </a:r>
            <a:r>
              <a:rPr lang="en-US" b="1" dirty="0"/>
              <a:t> Person Supported</a:t>
            </a:r>
          </a:p>
          <a:p>
            <a:pPr lvl="0"/>
            <a:r>
              <a:rPr lang="en-US" dirty="0"/>
              <a:t>Active Involvement in Conversations/Meetings/Activities</a:t>
            </a:r>
          </a:p>
          <a:p>
            <a:pPr lvl="0"/>
            <a:r>
              <a:rPr lang="en-US" dirty="0"/>
              <a:t>Engaging in Identified Social behaviors</a:t>
            </a:r>
          </a:p>
          <a:p>
            <a:pPr lvl="0"/>
            <a:r>
              <a:rPr lang="en-US" dirty="0"/>
              <a:t>Operational Definitions for…</a:t>
            </a:r>
          </a:p>
          <a:p>
            <a:pPr lvl="1"/>
            <a:r>
              <a:rPr lang="en-US" sz="2000" dirty="0"/>
              <a:t>Respect</a:t>
            </a:r>
          </a:p>
          <a:p>
            <a:pPr lvl="1"/>
            <a:r>
              <a:rPr lang="en-US" sz="2000" dirty="0"/>
              <a:t>Inclusion</a:t>
            </a:r>
          </a:p>
          <a:p>
            <a:pPr lvl="1"/>
            <a:r>
              <a:rPr lang="en-US" sz="2000" dirty="0"/>
              <a:t>Support</a:t>
            </a:r>
          </a:p>
          <a:p>
            <a:pPr lvl="1"/>
            <a:r>
              <a:rPr lang="en-US" sz="2000" dirty="0"/>
              <a:t>Empathy</a:t>
            </a:r>
          </a:p>
          <a:p>
            <a:pPr marL="342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85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BF6ECB-37DB-3B4D-81DA-D2424658A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" y="70716"/>
            <a:ext cx="5937206" cy="1758084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First Steps for Matrix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121724-5DD6-E548-9481-2C9090A88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380" y="3017293"/>
            <a:ext cx="11124668" cy="3629692"/>
          </a:xfrm>
        </p:spPr>
        <p:txBody>
          <a:bodyPr/>
          <a:lstStyle/>
          <a:p>
            <a:r>
              <a:rPr lang="en-US" dirty="0"/>
              <a:t>Team of staff members, supervisor involved in observations, people supported met to identify positive social values</a:t>
            </a:r>
          </a:p>
          <a:p>
            <a:r>
              <a:rPr lang="en-US" dirty="0"/>
              <a:t>Following initial observations, the PBS team member and employment site supervisor initiated:</a:t>
            </a:r>
          </a:p>
          <a:p>
            <a:pPr lvl="1"/>
            <a:r>
              <a:rPr lang="en-US" dirty="0"/>
              <a:t>Large printed versions of the matrix displayed in hallways, employment classrooms, and the cafeteria</a:t>
            </a:r>
          </a:p>
          <a:p>
            <a:pPr lvl="1"/>
            <a:r>
              <a:rPr lang="en-US" dirty="0"/>
              <a:t>Larger scale employee training on the matrix</a:t>
            </a:r>
          </a:p>
          <a:p>
            <a:pPr lvl="1"/>
            <a:r>
              <a:rPr lang="en-US" dirty="0"/>
              <a:t>Training and education on the matrix to the employees and people being supported during employment classes.</a:t>
            </a:r>
          </a:p>
          <a:p>
            <a:pPr lvl="1"/>
            <a:endParaRPr lang="en-US" dirty="0"/>
          </a:p>
        </p:txBody>
      </p:sp>
      <p:pic>
        <p:nvPicPr>
          <p:cNvPr id="2" name="Picture 2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5B3599D2-12A7-4012-9842-53DBF1D4C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36279"/>
            <a:ext cx="4745448" cy="288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11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45675" y="961893"/>
          <a:ext cx="8687005" cy="50305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6854">
                  <a:extLst>
                    <a:ext uri="{9D8B030D-6E8A-4147-A177-3AD203B41FA5}">
                      <a16:colId xmlns:a16="http://schemas.microsoft.com/office/drawing/2014/main" val="1546612972"/>
                    </a:ext>
                  </a:extLst>
                </a:gridCol>
                <a:gridCol w="1291297">
                  <a:extLst>
                    <a:ext uri="{9D8B030D-6E8A-4147-A177-3AD203B41FA5}">
                      <a16:colId xmlns:a16="http://schemas.microsoft.com/office/drawing/2014/main" val="2623984260"/>
                    </a:ext>
                  </a:extLst>
                </a:gridCol>
                <a:gridCol w="1483139">
                  <a:extLst>
                    <a:ext uri="{9D8B030D-6E8A-4147-A177-3AD203B41FA5}">
                      <a16:colId xmlns:a16="http://schemas.microsoft.com/office/drawing/2014/main" val="1070072472"/>
                    </a:ext>
                  </a:extLst>
                </a:gridCol>
                <a:gridCol w="1557391">
                  <a:extLst>
                    <a:ext uri="{9D8B030D-6E8A-4147-A177-3AD203B41FA5}">
                      <a16:colId xmlns:a16="http://schemas.microsoft.com/office/drawing/2014/main" val="2329517811"/>
                    </a:ext>
                  </a:extLst>
                </a:gridCol>
                <a:gridCol w="1436428">
                  <a:extLst>
                    <a:ext uri="{9D8B030D-6E8A-4147-A177-3AD203B41FA5}">
                      <a16:colId xmlns:a16="http://schemas.microsoft.com/office/drawing/2014/main" val="1366480625"/>
                    </a:ext>
                  </a:extLst>
                </a:gridCol>
                <a:gridCol w="1771896">
                  <a:extLst>
                    <a:ext uri="{9D8B030D-6E8A-4147-A177-3AD203B41FA5}">
                      <a16:colId xmlns:a16="http://schemas.microsoft.com/office/drawing/2014/main" val="2406480460"/>
                    </a:ext>
                  </a:extLst>
                </a:gridCol>
              </a:tblGrid>
              <a:tr h="919163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500" b="1" i="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endParaRPr lang="en-US" sz="1500" b="1" i="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Before</a:t>
                      </a:r>
                      <a:r>
                        <a:rPr lang="en-US" sz="1500" b="1" i="0" u="none" strike="noStrik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Day Program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effectLst/>
                        </a:rPr>
                        <a:t>Arrival 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effectLst/>
                        </a:rPr>
                        <a:t>In Class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effectLst/>
                        </a:rPr>
                        <a:t>Break Times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effectLst/>
                        </a:rPr>
                        <a:t>Lunchtime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173193369"/>
                  </a:ext>
                </a:extLst>
              </a:tr>
              <a:tr h="9191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 dirty="0">
                          <a:effectLst/>
                        </a:rPr>
                        <a:t>Respect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Communicate thoroughly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Being Prepared &amp;  Communicate           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Be Prepared &amp; Be on time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Clean up, Be Timely,</a:t>
                      </a:r>
                      <a:r>
                        <a:rPr lang="en-US" sz="1500" u="none" strike="noStrike" baseline="0" dirty="0">
                          <a:effectLst/>
                        </a:rPr>
                        <a:t> &amp; </a:t>
                      </a:r>
                      <a:r>
                        <a:rPr lang="en-US" sz="1500" u="none" strike="noStrike" dirty="0">
                          <a:effectLst/>
                        </a:rPr>
                        <a:t> Communicate Respectfully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Clean up &amp; Be Timely  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652297805"/>
                  </a:ext>
                </a:extLst>
              </a:tr>
              <a:tr h="8368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>
                          <a:effectLst/>
                        </a:rPr>
                        <a:t>Inclusion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Motivate on an individual level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Communicate and work as a team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Participate and hear one another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Involve Everyone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Communicate your needs                                           Encourage Socialbility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358058699"/>
                  </a:ext>
                </a:extLst>
              </a:tr>
              <a:tr h="16049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>
                          <a:effectLst/>
                        </a:rPr>
                        <a:t>Support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Communicate with one another                                     Prep necessary items (Meals, </a:t>
                      </a:r>
                      <a:r>
                        <a:rPr lang="en-US" sz="1500" u="none" strike="noStrike" dirty="0" err="1">
                          <a:effectLst/>
                        </a:rPr>
                        <a:t>Meds,Phone</a:t>
                      </a:r>
                      <a:r>
                        <a:rPr lang="en-US" sz="1500" u="none" strike="noStrike" dirty="0">
                          <a:effectLst/>
                        </a:rPr>
                        <a:t>, </a:t>
                      </a:r>
                      <a:r>
                        <a:rPr lang="en-US" sz="1500" u="none" strike="noStrike" dirty="0" err="1">
                          <a:effectLst/>
                        </a:rPr>
                        <a:t>etc</a:t>
                      </a:r>
                      <a:r>
                        <a:rPr lang="en-US" sz="1500" u="none" strike="noStrike" dirty="0">
                          <a:effectLst/>
                        </a:rPr>
                        <a:t>)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Communicate and have a plan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Be Involved, Limit Interruptions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Help each other be timely        Communicate your breaks with others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Be Timely, Help each other                             Encourage Sociability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986692466"/>
                  </a:ext>
                </a:extLst>
              </a:tr>
              <a:tr h="7504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 dirty="0">
                          <a:effectLst/>
                        </a:rPr>
                        <a:t>Empathy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Be understanding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Be Flexible &amp; Offer Choices            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Make it fun,</a:t>
                      </a:r>
                      <a:r>
                        <a:rPr lang="en-US" sz="1500" u="none" strike="noStrike" baseline="0" dirty="0">
                          <a:effectLst/>
                        </a:rPr>
                        <a:t> </a:t>
                      </a:r>
                      <a:r>
                        <a:rPr lang="en-US" sz="1500" u="none" strike="noStrike" dirty="0">
                          <a:effectLst/>
                        </a:rPr>
                        <a:t>Know your audience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Involve Everyone,</a:t>
                      </a:r>
                      <a:r>
                        <a:rPr lang="en-US" sz="1500" u="none" strike="noStrike" baseline="0" dirty="0">
                          <a:effectLst/>
                        </a:rPr>
                        <a:t> </a:t>
                      </a:r>
                      <a:r>
                        <a:rPr lang="en-US" sz="1500" u="none" strike="noStrike" dirty="0">
                          <a:effectLst/>
                        </a:rPr>
                        <a:t>Communicate Respectfully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Help each other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04739502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5181601" y="1066800"/>
            <a:ext cx="2285999" cy="5257800"/>
          </a:xfrm>
          <a:prstGeom prst="ellipse">
            <a:avLst/>
          </a:prstGeom>
          <a:noFill/>
          <a:ln w="762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52058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643" y="507718"/>
            <a:ext cx="4654367" cy="1015752"/>
          </a:xfrm>
        </p:spPr>
        <p:txBody>
          <a:bodyPr>
            <a:noAutofit/>
          </a:bodyPr>
          <a:lstStyle/>
          <a:p>
            <a:r>
              <a:rPr lang="en-US" b="1" dirty="0"/>
              <a:t>Part 1</a:t>
            </a:r>
            <a:br>
              <a:rPr lang="en-US" b="1" dirty="0"/>
            </a:br>
            <a:r>
              <a:rPr lang="en-US" b="1" dirty="0"/>
              <a:t>Matrix Observation Process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6572" y="1625313"/>
            <a:ext cx="4991438" cy="5232687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Initially complete a goal of 3 matrix observations (20 to 40 min each).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Inter-observer agreement—initially have 2 observers (initially one observer can be PBS team member over </a:t>
            </a:r>
            <a:r>
              <a:rPr lang="en-US" sz="2000" dirty="0" err="1"/>
              <a:t>TelePBS</a:t>
            </a:r>
            <a:r>
              <a:rPr lang="en-US" sz="2000" dirty="0"/>
              <a:t>). Eventually, have 2 observers at your site.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Make sure that you “agree” on observations approximately 80% of the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If you don’t, talk through the codes, write down specific examples to help get in better agreement.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Following initial observations, your teams take over and collect regular data (e.g., monthly) </a:t>
            </a:r>
          </a:p>
        </p:txBody>
      </p:sp>
      <p:pic>
        <p:nvPicPr>
          <p:cNvPr id="7" name="Content Placeholder 6" descr="Person centered behaviors&#10;Behavior observed:&#10;Person first language&#10;nonjudmental descriptive language&#10;working in alliance with the person&#10;reflective listening skills&#10;person-centered behaviors&#10;demonstrates empathic behavior&#10;paraphrasing" title="Minnesota Direct Observation Form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286" t="19774" r="26660" b="17515"/>
          <a:stretch/>
        </p:blipFill>
        <p:spPr>
          <a:xfrm>
            <a:off x="5677238" y="0"/>
            <a:ext cx="6514762" cy="686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89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A picture containing photo&#10;&#10;Description generated with high confidence">
            <a:extLst>
              <a:ext uri="{FF2B5EF4-FFF2-40B4-BE49-F238E27FC236}">
                <a16:creationId xmlns:a16="http://schemas.microsoft.com/office/drawing/2014/main" id="{AB1CA772-1D9E-41BC-8054-20E795F30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13" y="249011"/>
            <a:ext cx="11277599" cy="60987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FFC248-C9BE-410C-90F7-66F2BDA10DBB}"/>
              </a:ext>
            </a:extLst>
          </p:cNvPr>
          <p:cNvSpPr txBox="1"/>
          <p:nvPr/>
        </p:nvSpPr>
        <p:spPr>
          <a:xfrm>
            <a:off x="2285998" y="1212011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Initial Observations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66900F-BD62-4888-8A3F-19E0E009373D}"/>
              </a:ext>
            </a:extLst>
          </p:cNvPr>
          <p:cNvSpPr txBox="1"/>
          <p:nvPr/>
        </p:nvSpPr>
        <p:spPr>
          <a:xfrm>
            <a:off x="7226881" y="1312241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Post-Training Observations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C6E55ED-EB96-425B-B5F8-27CE73EC6C0F}"/>
              </a:ext>
            </a:extLst>
          </p:cNvPr>
          <p:cNvCxnSpPr/>
          <p:nvPr/>
        </p:nvCxnSpPr>
        <p:spPr>
          <a:xfrm>
            <a:off x="6935227" y="1504898"/>
            <a:ext cx="1" cy="3532517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481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1682730" y="158763"/>
          <a:ext cx="8985270" cy="6486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6671397" y="1088661"/>
            <a:ext cx="0" cy="4263924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161761" y="907219"/>
            <a:ext cx="2131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Times New Roman"/>
                <a:cs typeface="Times New Roman"/>
              </a:rPr>
              <a:t>Post-Matrix-Specific Training</a:t>
            </a:r>
          </a:p>
        </p:txBody>
      </p:sp>
    </p:spTree>
    <p:extLst>
      <p:ext uri="{BB962C8B-B14F-4D97-AF65-F5344CB8AC3E}">
        <p14:creationId xmlns:p14="http://schemas.microsoft.com/office/powerpoint/2010/main" val="4040931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70B3F8C6-917E-445B-972C-9276EF1B2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2" y="346302"/>
            <a:ext cx="10472056" cy="581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57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Outcome Statements</a:t>
            </a:r>
            <a:endParaRPr lang="en-US" sz="4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US" b="1" dirty="0"/>
              <a:t>Outcomes for People Who Receive Support</a:t>
            </a:r>
          </a:p>
          <a:p>
            <a:pPr lvl="1"/>
            <a:r>
              <a:rPr lang="en-US" dirty="0"/>
              <a:t>People who receive support feel respect, acceptance, and value in the community.</a:t>
            </a:r>
          </a:p>
          <a:p>
            <a:pPr lvl="1"/>
            <a:r>
              <a:rPr lang="en-US" dirty="0"/>
              <a:t>People who receive support drive their plans and services.</a:t>
            </a:r>
          </a:p>
          <a:p>
            <a:pPr marL="0" lvl="0" indent="0">
              <a:buNone/>
            </a:pPr>
            <a:r>
              <a:rPr lang="en-US" b="1" dirty="0"/>
              <a:t>Outcomes for Employees/Staff</a:t>
            </a:r>
          </a:p>
          <a:p>
            <a:pPr lvl="1"/>
            <a:r>
              <a:rPr lang="en-US" dirty="0"/>
              <a:t>Staff understand person centered thinking are are working for/with the person receiving supports.</a:t>
            </a:r>
          </a:p>
          <a:p>
            <a:pPr lvl="1"/>
            <a:r>
              <a:rPr lang="en-US" dirty="0"/>
              <a:t>Staff feel valued and want to work at SSI.</a:t>
            </a:r>
          </a:p>
          <a:p>
            <a:pPr marL="0" lvl="0" indent="0">
              <a:buNone/>
            </a:pPr>
            <a:r>
              <a:rPr lang="en-US" b="1" dirty="0"/>
              <a:t>Outcomes for Organization</a:t>
            </a:r>
          </a:p>
          <a:p>
            <a:pPr lvl="1"/>
            <a:r>
              <a:rPr lang="en-US" dirty="0"/>
              <a:t>SSL will match staff with person receiving supports.</a:t>
            </a:r>
          </a:p>
          <a:p>
            <a:pPr lvl="1"/>
            <a:r>
              <a:rPr lang="en-US" dirty="0"/>
              <a:t>Organization will restructure the way services and supports are provided.</a:t>
            </a:r>
          </a:p>
          <a:p>
            <a:pPr marL="0" lvl="0" indent="0">
              <a:buNone/>
            </a:pPr>
            <a:r>
              <a:rPr lang="en-US" b="1" dirty="0"/>
              <a:t>Outcomes for Community</a:t>
            </a:r>
          </a:p>
          <a:p>
            <a:pPr lvl="1"/>
            <a:r>
              <a:rPr lang="en-US" dirty="0"/>
              <a:t>Community members will be excited to welcome, participate, engage, with SSL and person receiving support.</a:t>
            </a:r>
          </a:p>
          <a:p>
            <a:pPr lvl="1"/>
            <a:r>
              <a:rPr lang="en-US" dirty="0"/>
              <a:t>Community members expand awareness of mental health.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093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8FE-66D9-4C47-9786-B2D400B99C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1" y="273050"/>
            <a:ext cx="3008313" cy="1162050"/>
          </a:xfrm>
        </p:spPr>
        <p:txBody>
          <a:bodyPr/>
          <a:lstStyle/>
          <a:p>
            <a:r>
              <a:rPr lang="en-US" b="1" dirty="0"/>
              <a:t>Part 2</a:t>
            </a:r>
          </a:p>
        </p:txBody>
      </p:sp>
      <p:pic>
        <p:nvPicPr>
          <p:cNvPr id="6" name="Picture 5" descr="Opportunities to participate in positive social interaction" title="Minnesota Direct Observation Form">
            <a:extLst>
              <a:ext uri="{FF2B5EF4-FFF2-40B4-BE49-F238E27FC236}">
                <a16:creationId xmlns:a16="http://schemas.microsoft.com/office/drawing/2014/main" id="{B91A1878-85DF-D14A-85A8-034BD821F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314" y="9940"/>
            <a:ext cx="5299364" cy="6858000"/>
          </a:xfrm>
          <a:prstGeom prst="rect">
            <a:avLst/>
          </a:prstGeom>
        </p:spPr>
      </p:pic>
      <p:sp>
        <p:nvSpPr>
          <p:cNvPr id="7" name="Oval 6" title="red oval">
            <a:extLst>
              <a:ext uri="{FF2B5EF4-FFF2-40B4-BE49-F238E27FC236}">
                <a16:creationId xmlns:a16="http://schemas.microsoft.com/office/drawing/2014/main" id="{D20E6BD7-2238-C944-8838-8F34FAA2DE74}"/>
              </a:ext>
            </a:extLst>
          </p:cNvPr>
          <p:cNvSpPr/>
          <p:nvPr/>
        </p:nvSpPr>
        <p:spPr>
          <a:xfrm>
            <a:off x="3750365" y="3438940"/>
            <a:ext cx="6748670" cy="3339548"/>
          </a:xfrm>
          <a:prstGeom prst="ellipse">
            <a:avLst/>
          </a:prstGeom>
          <a:noFill/>
          <a:ln w="47625">
            <a:solidFill>
              <a:srgbClr val="A332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737A97-6903-2F4A-9932-05F887EB6B35}"/>
              </a:ext>
            </a:extLst>
          </p:cNvPr>
          <p:cNvSpPr txBox="1"/>
          <p:nvPr/>
        </p:nvSpPr>
        <p:spPr>
          <a:xfrm>
            <a:off x="1941444" y="1708150"/>
            <a:ext cx="27829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Are People Actively Using the Social Interactional Skills Considered Important?</a:t>
            </a:r>
          </a:p>
        </p:txBody>
      </p:sp>
      <p:cxnSp>
        <p:nvCxnSpPr>
          <p:cNvPr id="10" name="Straight Arrow Connector 9" title="straight arrow connector">
            <a:extLst>
              <a:ext uri="{FF2B5EF4-FFF2-40B4-BE49-F238E27FC236}">
                <a16:creationId xmlns:a16="http://schemas.microsoft.com/office/drawing/2014/main" id="{EA3F69D8-A123-0A4D-991A-36ED0F62D0B0}"/>
              </a:ext>
            </a:extLst>
          </p:cNvPr>
          <p:cNvCxnSpPr/>
          <p:nvPr/>
        </p:nvCxnSpPr>
        <p:spPr>
          <a:xfrm>
            <a:off x="2428462" y="3916017"/>
            <a:ext cx="1242391" cy="715618"/>
          </a:xfrm>
          <a:prstGeom prst="straightConnector1">
            <a:avLst/>
          </a:prstGeom>
          <a:ln w="60325">
            <a:solidFill>
              <a:srgbClr val="A3322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657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/>
        </p:nvGraphicFramePr>
        <p:xfrm>
          <a:off x="1600201" y="0"/>
          <a:ext cx="897960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/>
          <p:cNvCxnSpPr/>
          <p:nvPr/>
        </p:nvCxnSpPr>
        <p:spPr>
          <a:xfrm flipV="1">
            <a:off x="6195206" y="861858"/>
            <a:ext cx="0" cy="4740213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526840" y="385569"/>
            <a:ext cx="3659301" cy="4762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Post Matrix-Specific Training</a:t>
            </a:r>
          </a:p>
        </p:txBody>
      </p:sp>
    </p:spTree>
    <p:extLst>
      <p:ext uri="{BB962C8B-B14F-4D97-AF65-F5344CB8AC3E}">
        <p14:creationId xmlns:p14="http://schemas.microsoft.com/office/powerpoint/2010/main" val="204336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30" y="204165"/>
            <a:ext cx="11209181" cy="63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911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 txBox="1">
            <a:spLocks noGrp="1"/>
          </p:cNvSpPr>
          <p:nvPr>
            <p:ph type="title"/>
          </p:nvPr>
        </p:nvSpPr>
        <p:spPr>
          <a:xfrm>
            <a:off x="1906445" y="128588"/>
            <a:ext cx="7723330" cy="642938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Organizational Data In Development</a:t>
            </a:r>
          </a:p>
        </p:txBody>
      </p:sp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388866" y="1092731"/>
            <a:ext cx="11326884" cy="5393794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t" anchorCtr="0">
            <a:noAutofit/>
          </a:bodyPr>
          <a:lstStyle/>
          <a:p>
            <a:pPr marL="257175" indent="-257175">
              <a:spcBef>
                <a:spcPts val="360"/>
              </a:spcBef>
              <a:buClr>
                <a:schemeClr val="dk1"/>
              </a:buClr>
              <a:buSzPct val="100000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of Life Evaluation</a:t>
            </a:r>
          </a:p>
          <a:p>
            <a:pPr marL="257175" indent="-257175">
              <a:spcBef>
                <a:spcPts val="360"/>
              </a:spcBef>
              <a:buClr>
                <a:schemeClr val="dk1"/>
              </a:buClr>
              <a:buSzPct val="100000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Incident Reports</a:t>
            </a:r>
            <a:endParaRPr lang="en-US" sz="32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indent="-257175">
              <a:spcBef>
                <a:spcPts val="360"/>
              </a:spcBef>
              <a:buClr>
                <a:schemeClr val="dk1"/>
              </a:buClr>
              <a:buSzPct val="100000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Injuries, Sick Days</a:t>
            </a:r>
          </a:p>
          <a:p>
            <a:pPr marL="257175" indent="-257175">
              <a:spcBef>
                <a:spcPts val="360"/>
              </a:spcBef>
              <a:buClr>
                <a:schemeClr val="dk1"/>
              </a:buClr>
              <a:buSzPct val="100000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 Related to Retention, Workers Compensation, Staff Injury</a:t>
            </a:r>
          </a:p>
          <a:p>
            <a:pPr marL="257175" indent="-257175">
              <a:spcBef>
                <a:spcPts val="360"/>
              </a:spcBef>
              <a:buClr>
                <a:schemeClr val="dk1"/>
              </a:buClr>
              <a:buSzPct val="100000"/>
            </a:pP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Orientation Staff Development &amp; Performance Data</a:t>
            </a:r>
          </a:p>
          <a:p>
            <a:pPr marL="257175" indent="-257175">
              <a:spcBef>
                <a:spcPts val="360"/>
              </a:spcBef>
              <a:buClr>
                <a:schemeClr val="dk1"/>
              </a:buClr>
              <a:buSzPct val="100000"/>
            </a:pP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Surveys and Other Documentation Related to </a:t>
            </a:r>
          </a:p>
          <a:p>
            <a:pPr marL="557213" lvl="1" indent="-214313">
              <a:spcBef>
                <a:spcPts val="360"/>
              </a:spcBef>
              <a:buClr>
                <a:schemeClr val="dk1"/>
              </a:buClr>
              <a:buSzPct val="100000"/>
            </a:pP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Quality of Life</a:t>
            </a:r>
          </a:p>
          <a:p>
            <a:pPr marL="557213" lvl="1" indent="-214313">
              <a:spcBef>
                <a:spcPts val="360"/>
              </a:spcBef>
              <a:buClr>
                <a:schemeClr val="dk1"/>
              </a:buClr>
              <a:buSzPct val="100000"/>
            </a:pP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Climate</a:t>
            </a:r>
          </a:p>
          <a:p>
            <a:pPr marL="557213" lvl="1" indent="-214313">
              <a:spcBef>
                <a:spcPts val="360"/>
              </a:spcBef>
              <a:buClr>
                <a:schemeClr val="dk1"/>
              </a:buClr>
              <a:buSzPct val="100000"/>
            </a:pP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Stress</a:t>
            </a:r>
          </a:p>
          <a:p>
            <a:pPr marL="257175" indent="-257175">
              <a:spcBef>
                <a:spcPts val="360"/>
              </a:spcBef>
              <a:buClr>
                <a:schemeClr val="dk1"/>
              </a:buClr>
              <a:buSzPct val="100000"/>
            </a:pP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Information about Other Positive Supports Used in Organization</a:t>
            </a:r>
          </a:p>
          <a:p>
            <a:pPr marL="257175" indent="-257175">
              <a:spcBef>
                <a:spcPts val="360"/>
              </a:spcBef>
              <a:buClr>
                <a:schemeClr val="dk1"/>
              </a:buClr>
              <a:buSzPct val="100000"/>
            </a:pP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1228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43F8F5-6856-7144-9BBA-57ECB41FB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48" y="1669010"/>
            <a:ext cx="11832768" cy="43783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D8DE34-9DC6-334E-8FF1-8D7C63B2CD8F}"/>
              </a:ext>
            </a:extLst>
          </p:cNvPr>
          <p:cNvSpPr txBox="1"/>
          <p:nvPr/>
        </p:nvSpPr>
        <p:spPr>
          <a:xfrm>
            <a:off x="4841938" y="728378"/>
            <a:ext cx="2279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History Map</a:t>
            </a:r>
          </a:p>
        </p:txBody>
      </p:sp>
    </p:spTree>
    <p:extLst>
      <p:ext uri="{BB962C8B-B14F-4D97-AF65-F5344CB8AC3E}">
        <p14:creationId xmlns:p14="http://schemas.microsoft.com/office/powerpoint/2010/main" val="1248765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A7AC7-2C2D-5C4B-B112-79288C5DB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4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/>
              <a:t>Action Plan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64C6B-EC9A-F94A-9F1C-5E774D02D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Need Help Here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4821307-BACB-4412-9FE7-66390AC6C4CB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883079"/>
          <a:ext cx="10289345" cy="57607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72279">
                  <a:extLst>
                    <a:ext uri="{9D8B030D-6E8A-4147-A177-3AD203B41FA5}">
                      <a16:colId xmlns:a16="http://schemas.microsoft.com/office/drawing/2014/main" val="85070263"/>
                    </a:ext>
                  </a:extLst>
                </a:gridCol>
                <a:gridCol w="1775098">
                  <a:extLst>
                    <a:ext uri="{9D8B030D-6E8A-4147-A177-3AD203B41FA5}">
                      <a16:colId xmlns:a16="http://schemas.microsoft.com/office/drawing/2014/main" val="2702951973"/>
                    </a:ext>
                  </a:extLst>
                </a:gridCol>
                <a:gridCol w="1793364">
                  <a:extLst>
                    <a:ext uri="{9D8B030D-6E8A-4147-A177-3AD203B41FA5}">
                      <a16:colId xmlns:a16="http://schemas.microsoft.com/office/drawing/2014/main" val="3195179740"/>
                    </a:ext>
                  </a:extLst>
                </a:gridCol>
                <a:gridCol w="3348604">
                  <a:extLst>
                    <a:ext uri="{9D8B030D-6E8A-4147-A177-3AD203B41FA5}">
                      <a16:colId xmlns:a16="http://schemas.microsoft.com/office/drawing/2014/main" val="1891240004"/>
                    </a:ext>
                  </a:extLst>
                </a:gridCol>
              </a:tblGrid>
              <a:tr h="12510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</a:rPr>
                        <a:t>Overall Management Activities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Who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By When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Status Update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extLst>
                  <a:ext uri="{0D108BD9-81ED-4DB2-BD59-A6C34878D82A}">
                    <a16:rowId xmlns:a16="http://schemas.microsoft.com/office/drawing/2014/main" val="2130230469"/>
                  </a:ext>
                </a:extLst>
              </a:tr>
              <a:tr h="253901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Last 30 minutes of Wednesday Meeting used for PC/PS Grant Discussion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</a:rPr>
                        <a:t>ALL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Start 7/27/16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Achieved/In progress,   1/12/17 need to look at accomplishing one task at each meeting, setting  assignments to comment next meeting, look at different meeting locations, flip charts/post it notes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extLst>
                  <a:ext uri="{0D108BD9-81ED-4DB2-BD59-A6C34878D82A}">
                    <a16:rowId xmlns:a16="http://schemas.microsoft.com/office/drawing/2014/main" val="853802096"/>
                  </a:ext>
                </a:extLst>
              </a:tr>
              <a:tr h="135679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Exit Interviews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</a:rPr>
                        <a:t>Anyone with Employees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Start Friday 7/22/16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Completed- distributed to all supervisors/managers 7/26/16, 1/12/17 look at if these are being done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extLst>
                  <a:ext uri="{0D108BD9-81ED-4DB2-BD59-A6C34878D82A}">
                    <a16:rowId xmlns:a16="http://schemas.microsoft.com/office/drawing/2014/main" val="922184145"/>
                  </a:ext>
                </a:extLst>
              </a:tr>
              <a:tr h="253901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Pancake Breakfast, changed to staff role out pizza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endParaRPr lang="en-US" sz="1400" dirty="0">
                        <a:effectLst/>
                      </a:endParaRPr>
                    </a:p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</a:rPr>
                        <a:t>Team Member Assistance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10/31/16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Picked dates of 11/11 and 11/18, need to work on agenda and get marketing about it out by 10/30/16</a:t>
                      </a: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Completed both roll outs as of 1/12/17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extLst>
                  <a:ext uri="{0D108BD9-81ED-4DB2-BD59-A6C34878D82A}">
                    <a16:rowId xmlns:a16="http://schemas.microsoft.com/office/drawing/2014/main" val="2859744464"/>
                  </a:ext>
                </a:extLst>
              </a:tr>
              <a:tr h="135679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</a:rPr>
                        <a:t>Staff matching pilot- determine plan for pilot and start system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</a:rPr>
                        <a:t>Key Contacts,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10/31/16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Will meet on 8/1/16 at 10:30am to develop action plan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extLst>
                  <a:ext uri="{0D108BD9-81ED-4DB2-BD59-A6C34878D82A}">
                    <a16:rowId xmlns:a16="http://schemas.microsoft.com/office/drawing/2014/main" val="217782536"/>
                  </a:ext>
                </a:extLst>
              </a:tr>
              <a:tr h="135679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Leadership training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Team</a:t>
                      </a: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12/31/16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In progress, completed, DP in progress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extLst>
                  <a:ext uri="{0D108BD9-81ED-4DB2-BD59-A6C34878D82A}">
                    <a16:rowId xmlns:a16="http://schemas.microsoft.com/office/drawing/2014/main" val="3393962707"/>
                  </a:ext>
                </a:extLst>
              </a:tr>
              <a:tr h="135679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Meet &amp; Greet site visit with politician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</a:rPr>
                        <a:t>Steve, Anna, John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11/14/16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Nothing done as of 1/12/17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extLst>
                  <a:ext uri="{0D108BD9-81ED-4DB2-BD59-A6C34878D82A}">
                    <a16:rowId xmlns:a16="http://schemas.microsoft.com/office/drawing/2014/main" val="3444527474"/>
                  </a:ext>
                </a:extLst>
              </a:tr>
              <a:tr h="135679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</a:rPr>
                        <a:t>Police Department Outreach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</a:rPr>
                        <a:t>Lana, Steve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10/1/16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2 came to ice cream social First One completed 1/12/17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extLst>
                  <a:ext uri="{0D108BD9-81ED-4DB2-BD59-A6C34878D82A}">
                    <a16:rowId xmlns:a16="http://schemas.microsoft.com/office/drawing/2014/main" val="2638088324"/>
                  </a:ext>
                </a:extLst>
              </a:tr>
              <a:tr h="190426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Booth at SLC Health &amp; Human Services Conference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</a:rPr>
                        <a:t>Anna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7/1/17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Waiting for email response from Mary Bridget Lawson, missed out on 2016 conference,  will look at attending 2017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extLst>
                  <a:ext uri="{0D108BD9-81ED-4DB2-BD59-A6C34878D82A}">
                    <a16:rowId xmlns:a16="http://schemas.microsoft.com/office/drawing/2014/main" val="2361419176"/>
                  </a:ext>
                </a:extLst>
              </a:tr>
              <a:tr h="135679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Neighborhood gathering (Ice cream social Appreciation Event for police, fire department, etc)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</a:rPr>
                        <a:t>Lana, Bob, Rae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8/30/16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>
                          <a:effectLst/>
                        </a:rPr>
                        <a:t>Completed, 2 police came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extLst>
                  <a:ext uri="{0D108BD9-81ED-4DB2-BD59-A6C34878D82A}">
                    <a16:rowId xmlns:a16="http://schemas.microsoft.com/office/drawing/2014/main" val="929572059"/>
                  </a:ext>
                </a:extLst>
              </a:tr>
              <a:tr h="135679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</a:rPr>
                        <a:t>Policy language revision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</a:rPr>
                        <a:t>HR, Lana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</a:rPr>
                        <a:t>Monthly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 dirty="0">
                          <a:effectLst/>
                        </a:rPr>
                        <a:t>In progress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48" marR="24848" marT="0" marB="0" anchor="b"/>
                </a:tc>
                <a:extLst>
                  <a:ext uri="{0D108BD9-81ED-4DB2-BD59-A6C34878D82A}">
                    <a16:rowId xmlns:a16="http://schemas.microsoft.com/office/drawing/2014/main" val="937115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0043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Action Plan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884" y="1690688"/>
            <a:ext cx="11166231" cy="506436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9 Person-Centered Thinking Coaches trained</a:t>
            </a:r>
          </a:p>
          <a:p>
            <a:r>
              <a:rPr lang="en-US" dirty="0"/>
              <a:t>2 Key Contacts</a:t>
            </a:r>
          </a:p>
          <a:p>
            <a:r>
              <a:rPr lang="en-US" dirty="0"/>
              <a:t>2 people are trained in Picture of a Life Planning</a:t>
            </a:r>
          </a:p>
          <a:p>
            <a:r>
              <a:rPr lang="en-US" dirty="0"/>
              <a:t>2 people are in the process of becoming PBS Facilitators</a:t>
            </a:r>
          </a:p>
          <a:p>
            <a:r>
              <a:rPr lang="en-US" dirty="0"/>
              <a:t>2 PBS Trainers already within the agency</a:t>
            </a:r>
          </a:p>
          <a:p>
            <a:r>
              <a:rPr lang="en-US" dirty="0"/>
              <a:t>Training with new employees about Person-Centered Practices</a:t>
            </a:r>
          </a:p>
          <a:p>
            <a:r>
              <a:rPr lang="en-US" dirty="0"/>
              <a:t>Adding person-centered questionnaires into behavior plans</a:t>
            </a:r>
          </a:p>
          <a:p>
            <a:r>
              <a:rPr lang="en-US" dirty="0"/>
              <a:t>Implemented social skills instruction (matrix) in two settings</a:t>
            </a:r>
          </a:p>
          <a:p>
            <a:r>
              <a:rPr lang="en-US" dirty="0"/>
              <a:t>Staff training and direct observation started</a:t>
            </a:r>
          </a:p>
          <a:p>
            <a:r>
              <a:rPr lang="en-US" dirty="0"/>
              <a:t>Improved incident reporting data collection 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54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4B4DC-3DE6-8341-A297-99B2B01D2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Responding to:</a:t>
            </a:r>
            <a:br>
              <a:rPr lang="en-US" b="1" dirty="0">
                <a:latin typeface="+mn-lt"/>
              </a:rPr>
            </a:br>
            <a:r>
              <a:rPr lang="en-US" b="1" i="1" dirty="0">
                <a:latin typeface="+mn-lt"/>
              </a:rPr>
              <a:t>“Our Agency is Already Person-Centered”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FEBD3-54EC-7F44-B0D7-9DF9C7182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b="1" dirty="0"/>
              <a:t>Fidelity of Implementation</a:t>
            </a:r>
            <a:endParaRPr lang="en-US" sz="3600" dirty="0"/>
          </a:p>
          <a:p>
            <a:r>
              <a:rPr lang="en-US" dirty="0"/>
              <a:t>Strategy for Providing Evidence That an Organization is Implementing a Practice in the Manner Intended </a:t>
            </a:r>
          </a:p>
          <a:p>
            <a:r>
              <a:rPr lang="en-US" dirty="0"/>
              <a:t>A List of Key Elements of a Practice Teams Can Use for</a:t>
            </a:r>
          </a:p>
          <a:p>
            <a:pPr lvl="1"/>
            <a:r>
              <a:rPr lang="en-US" dirty="0"/>
              <a:t>Self-Assessment and Evaluation</a:t>
            </a:r>
          </a:p>
          <a:p>
            <a:pPr lvl="1"/>
            <a:r>
              <a:rPr lang="en-US" dirty="0"/>
              <a:t>Help Guide Implementation</a:t>
            </a:r>
          </a:p>
          <a:p>
            <a:r>
              <a:rPr lang="en-US" dirty="0"/>
              <a:t>External Evaluation</a:t>
            </a:r>
          </a:p>
          <a:p>
            <a:pPr lvl="1"/>
            <a:r>
              <a:rPr lang="en-US" dirty="0"/>
              <a:t>Unbiased Assessment of Practice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365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8722" y="1213411"/>
            <a:ext cx="7959776" cy="1596771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+mn-lt"/>
              </a:rPr>
              <a:t>Self-Assessment Data</a:t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650015" y="4053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m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0672"/>
            <a:ext cx="12192000" cy="1227328"/>
          </a:xfrm>
          <a:prstGeom prst="rect">
            <a:avLst/>
          </a:prstGeom>
        </p:spPr>
      </p:pic>
      <p:pic>
        <p:nvPicPr>
          <p:cNvPr id="7" name="Picture 7" descr="UofM_Driven_wh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844" y="5970367"/>
            <a:ext cx="3585585" cy="610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AB3EC3-8A30-9944-A3B5-3749CA193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235" y="3616632"/>
            <a:ext cx="29337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03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8124" y="336551"/>
            <a:ext cx="11189677" cy="116363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Minnesota Self-Assessment Checklist - Overall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71511BD-0C86-4F6B-B344-3C940673377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690688"/>
          <a:ext cx="12027877" cy="4956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0683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7F912-3AC9-A145-9F23-FA62B75EA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4300" y="675595"/>
            <a:ext cx="4940300" cy="402907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External Onsite Evaluation </a:t>
            </a:r>
          </a:p>
          <a:p>
            <a:r>
              <a:rPr lang="en-US" dirty="0"/>
              <a:t>2-4 Hours Visit to Organization</a:t>
            </a:r>
          </a:p>
          <a:p>
            <a:r>
              <a:rPr lang="en-US" dirty="0"/>
              <a:t>Review of Documentation</a:t>
            </a:r>
          </a:p>
          <a:p>
            <a:r>
              <a:rPr lang="en-US" dirty="0"/>
              <a:t>Interviews</a:t>
            </a:r>
          </a:p>
          <a:p>
            <a:r>
              <a:rPr lang="en-US" dirty="0"/>
              <a:t>Observations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50015" y="4053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m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0672"/>
            <a:ext cx="12192000" cy="1227328"/>
          </a:xfrm>
          <a:prstGeom prst="rect">
            <a:avLst/>
          </a:prstGeom>
        </p:spPr>
      </p:pic>
      <p:pic>
        <p:nvPicPr>
          <p:cNvPr id="7" name="Picture 7" descr="UofM_Driven_wh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844" y="5970367"/>
            <a:ext cx="3585585" cy="610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AB3EC3-8A30-9944-A3B5-3749CA193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235" y="3616632"/>
            <a:ext cx="29337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01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1229</Words>
  <Application>Microsoft Macintosh PowerPoint</Application>
  <PresentationFormat>Widescreen</PresentationFormat>
  <Paragraphs>235</Paragraphs>
  <Slides>34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Office Theme</vt:lpstr>
      <vt:lpstr> Implementation Example: Provider Organization for People With Intellectual and Developmental Disabilities  Moving Into Year 3</vt:lpstr>
      <vt:lpstr>PowerPoint Presentation</vt:lpstr>
      <vt:lpstr>Outcome Statements</vt:lpstr>
      <vt:lpstr>Action Plan Examples</vt:lpstr>
      <vt:lpstr>Action Plan Examples</vt:lpstr>
      <vt:lpstr>Responding to: “Our Agency is Already Person-Centered”</vt:lpstr>
      <vt:lpstr>Self-Assessment Data </vt:lpstr>
      <vt:lpstr>Minnesota Self-Assessment Checklist - Overall </vt:lpstr>
      <vt:lpstr>PowerPoint Presentation</vt:lpstr>
      <vt:lpstr>Onsite Evaluation Scores</vt:lpstr>
      <vt:lpstr>Staff Retention Data</vt:lpstr>
      <vt:lpstr>Outcome Data: Incident Reports</vt:lpstr>
      <vt:lpstr>Incidents by Month</vt:lpstr>
      <vt:lpstr>Incidents by Day of the Week</vt:lpstr>
      <vt:lpstr>Incidents by Location</vt:lpstr>
      <vt:lpstr>Incidents by Time of Day</vt:lpstr>
      <vt:lpstr>Incidents by Antecedents</vt:lpstr>
      <vt:lpstr>Incidents by Behavior</vt:lpstr>
      <vt:lpstr>Incidents by Program</vt:lpstr>
      <vt:lpstr>Incidents by Motivation</vt:lpstr>
      <vt:lpstr>Incidents by Gender</vt:lpstr>
      <vt:lpstr>Direct Observation Data for Matrix</vt:lpstr>
      <vt:lpstr>Direct Observation Strategy</vt:lpstr>
      <vt:lpstr>First Steps for Matrix</vt:lpstr>
      <vt:lpstr>PowerPoint Presentation</vt:lpstr>
      <vt:lpstr>Part 1 Matrix Observation Process</vt:lpstr>
      <vt:lpstr>PowerPoint Presentation</vt:lpstr>
      <vt:lpstr>PowerPoint Presentation</vt:lpstr>
      <vt:lpstr>PowerPoint Presentation</vt:lpstr>
      <vt:lpstr>Part 2</vt:lpstr>
      <vt:lpstr>PowerPoint Presentation</vt:lpstr>
      <vt:lpstr>PowerPoint Presentation</vt:lpstr>
      <vt:lpstr>Organizational Data In Development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Implementation Example: Provider Organization for People With Intellectual and Developmental Disabilities  Moving Into Year 3</dc:title>
  <dc:creator>Microsoft Office User</dc:creator>
  <cp:lastModifiedBy>Nicole K Duchelle</cp:lastModifiedBy>
  <cp:revision>6</cp:revision>
  <dcterms:created xsi:type="dcterms:W3CDTF">2021-06-03T15:16:55Z</dcterms:created>
  <dcterms:modified xsi:type="dcterms:W3CDTF">2021-06-24T15:25:09Z</dcterms:modified>
</cp:coreProperties>
</file>