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3"/>
  </p:notesMasterIdLst>
  <p:sldIdLst>
    <p:sldId id="287" r:id="rId2"/>
    <p:sldId id="859" r:id="rId3"/>
    <p:sldId id="297" r:id="rId4"/>
    <p:sldId id="861" r:id="rId5"/>
    <p:sldId id="810" r:id="rId6"/>
    <p:sldId id="862" r:id="rId7"/>
    <p:sldId id="807" r:id="rId8"/>
    <p:sldId id="808" r:id="rId9"/>
    <p:sldId id="863" r:id="rId10"/>
    <p:sldId id="813" r:id="rId11"/>
    <p:sldId id="815" r:id="rId12"/>
    <p:sldId id="816" r:id="rId13"/>
    <p:sldId id="817" r:id="rId14"/>
    <p:sldId id="818" r:id="rId15"/>
    <p:sldId id="819" r:id="rId16"/>
    <p:sldId id="820" r:id="rId17"/>
    <p:sldId id="864" r:id="rId18"/>
    <p:sldId id="858" r:id="rId19"/>
    <p:sldId id="865" r:id="rId20"/>
    <p:sldId id="821" r:id="rId21"/>
    <p:sldId id="141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33"/>
    <a:srgbClr val="800000"/>
    <a:srgbClr val="B3D029"/>
    <a:srgbClr val="E7501F"/>
    <a:srgbClr val="0F3F59"/>
    <a:srgbClr val="626368"/>
    <a:srgbClr val="A8DED8"/>
    <a:srgbClr val="F8E7BB"/>
    <a:srgbClr val="FFCCFF"/>
    <a:srgbClr val="3F8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81" autoAdjust="0"/>
    <p:restoredTop sz="86454" autoAdjust="0"/>
  </p:normalViewPr>
  <p:slideViewPr>
    <p:cSldViewPr snapToGrid="0" snapToObjects="1">
      <p:cViewPr varScale="1">
        <p:scale>
          <a:sx n="89" d="100"/>
          <a:sy n="89" d="100"/>
        </p:scale>
        <p:origin x="176" y="352"/>
      </p:cViewPr>
      <p:guideLst>
        <p:guide orient="horz" pos="2160"/>
        <p:guide pos="2880"/>
      </p:guideLst>
    </p:cSldViewPr>
  </p:slideViewPr>
  <p:outlineViewPr>
    <p:cViewPr>
      <p:scale>
        <a:sx n="33" d="100"/>
        <a:sy n="33" d="100"/>
      </p:scale>
      <p:origin x="0" y="-1864"/>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rachellfreeman/Downloads/Onsite%20Evaluation%20Tool%20EW%202.9.2018(1)-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a:solidFill>
                  <a:schemeClr val="tx1"/>
                </a:solidFill>
                <a:effectLst/>
              </a:rPr>
              <a:t>Person-Centered Practices Positive Onsite Evaluation Tool</a:t>
            </a:r>
            <a:endParaRPr lang="en-US" sz="2400" b="1" dirty="0">
              <a:solidFill>
                <a:schemeClr val="tx1"/>
              </a:solidFill>
              <a:effectLst/>
            </a:endParaRPr>
          </a:p>
          <a:p>
            <a:pPr>
              <a:defRPr/>
            </a:pPr>
            <a:r>
              <a:rPr lang="en-US" sz="2400" b="1" i="0" baseline="0" dirty="0">
                <a:solidFill>
                  <a:schemeClr val="tx1"/>
                </a:solidFill>
                <a:effectLst/>
              </a:rPr>
              <a:t>Mental Health Example</a:t>
            </a:r>
            <a:endParaRPr lang="en-US" sz="2400" b="1"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'C2- Range Mental Health'!$B$55</c:f>
              <c:strCache>
                <c:ptCount val="1"/>
                <c:pt idx="0">
                  <c:v>11/17/16</c:v>
                </c:pt>
              </c:strCache>
            </c:strRef>
          </c:tx>
          <c:spPr>
            <a:solidFill>
              <a:schemeClr val="bg1">
                <a:lumMod val="75000"/>
              </a:schemeClr>
            </a:solidFill>
            <a:ln>
              <a:noFill/>
            </a:ln>
            <a:effectLst/>
          </c:spPr>
          <c:invertIfNegative val="0"/>
          <c:cat>
            <c:strRef>
              <c:f>'C2- Range Mental Health'!$A$56:$A$63</c:f>
              <c:strCache>
                <c:ptCount val="8"/>
                <c:pt idx="0">
                  <c:v>Team Action Planning and Stakeholder Involvement</c:v>
                </c:pt>
                <c:pt idx="1">
                  <c:v>Universal Person-Centered Strategies</c:v>
                </c:pt>
                <c:pt idx="2">
                  <c:v>Universal Positive Behavior Support</c:v>
                </c:pt>
                <c:pt idx="3">
                  <c:v>Cultural Awareness and Competence Strategies</c:v>
                </c:pt>
                <c:pt idx="4">
                  <c:v>Monitoring Plans and Organization-wide Data for Decision Making</c:v>
                </c:pt>
                <c:pt idx="5">
                  <c:v>Support for Staff Learning New Skills</c:v>
                </c:pt>
                <c:pt idx="6">
                  <c:v>Visibility</c:v>
                </c:pt>
                <c:pt idx="7">
                  <c:v>Total</c:v>
                </c:pt>
              </c:strCache>
            </c:strRef>
          </c:cat>
          <c:val>
            <c:numRef>
              <c:f>'C2- Range Mental Health'!$B$56:$B$63</c:f>
              <c:numCache>
                <c:formatCode>0.0%</c:formatCode>
                <c:ptCount val="8"/>
                <c:pt idx="0">
                  <c:v>0.25</c:v>
                </c:pt>
                <c:pt idx="1">
                  <c:v>0.375</c:v>
                </c:pt>
                <c:pt idx="2">
                  <c:v>0</c:v>
                </c:pt>
                <c:pt idx="3">
                  <c:v>0.16666666666666666</c:v>
                </c:pt>
                <c:pt idx="4">
                  <c:v>0</c:v>
                </c:pt>
                <c:pt idx="5">
                  <c:v>8.3333333333333329E-2</c:v>
                </c:pt>
                <c:pt idx="6">
                  <c:v>0.25</c:v>
                </c:pt>
                <c:pt idx="7">
                  <c:v>0.13793103448275862</c:v>
                </c:pt>
              </c:numCache>
            </c:numRef>
          </c:val>
          <c:extLst>
            <c:ext xmlns:c16="http://schemas.microsoft.com/office/drawing/2014/chart" uri="{C3380CC4-5D6E-409C-BE32-E72D297353CC}">
              <c16:uniqueId val="{00000000-21AD-B941-A297-5C4508C4C956}"/>
            </c:ext>
          </c:extLst>
        </c:ser>
        <c:ser>
          <c:idx val="1"/>
          <c:order val="1"/>
          <c:tx>
            <c:strRef>
              <c:f>'C2- Range Mental Health'!$C$55</c:f>
              <c:strCache>
                <c:ptCount val="1"/>
                <c:pt idx="0">
                  <c:v>2/2/18</c:v>
                </c:pt>
              </c:strCache>
            </c:strRef>
          </c:tx>
          <c:spPr>
            <a:solidFill>
              <a:schemeClr val="accent6">
                <a:lumMod val="50000"/>
              </a:schemeClr>
            </a:solidFill>
            <a:ln>
              <a:noFill/>
            </a:ln>
            <a:effectLst/>
          </c:spPr>
          <c:invertIfNegative val="0"/>
          <c:cat>
            <c:strRef>
              <c:f>'C2- Range Mental Health'!$A$56:$A$63</c:f>
              <c:strCache>
                <c:ptCount val="8"/>
                <c:pt idx="0">
                  <c:v>Team Action Planning and Stakeholder Involvement</c:v>
                </c:pt>
                <c:pt idx="1">
                  <c:v>Universal Person-Centered Strategies</c:v>
                </c:pt>
                <c:pt idx="2">
                  <c:v>Universal Positive Behavior Support</c:v>
                </c:pt>
                <c:pt idx="3">
                  <c:v>Cultural Awareness and Competence Strategies</c:v>
                </c:pt>
                <c:pt idx="4">
                  <c:v>Monitoring Plans and Organization-wide Data for Decision Making</c:v>
                </c:pt>
                <c:pt idx="5">
                  <c:v>Support for Staff Learning New Skills</c:v>
                </c:pt>
                <c:pt idx="6">
                  <c:v>Visibility</c:v>
                </c:pt>
                <c:pt idx="7">
                  <c:v>Total</c:v>
                </c:pt>
              </c:strCache>
            </c:strRef>
          </c:cat>
          <c:val>
            <c:numRef>
              <c:f>'C2- Range Mental Health'!$C$56:$C$63</c:f>
              <c:numCache>
                <c:formatCode>0.0%</c:formatCode>
                <c:ptCount val="8"/>
                <c:pt idx="0">
                  <c:v>0.75</c:v>
                </c:pt>
                <c:pt idx="1">
                  <c:v>0.625</c:v>
                </c:pt>
                <c:pt idx="2">
                  <c:v>0.375</c:v>
                </c:pt>
                <c:pt idx="3">
                  <c:v>0.33333333333333331</c:v>
                </c:pt>
                <c:pt idx="4">
                  <c:v>0.25</c:v>
                </c:pt>
                <c:pt idx="5">
                  <c:v>0.33333333333333331</c:v>
                </c:pt>
                <c:pt idx="6">
                  <c:v>0.25</c:v>
                </c:pt>
                <c:pt idx="7">
                  <c:v>0.41379310344827586</c:v>
                </c:pt>
              </c:numCache>
            </c:numRef>
          </c:val>
          <c:extLst>
            <c:ext xmlns:c16="http://schemas.microsoft.com/office/drawing/2014/chart" uri="{C3380CC4-5D6E-409C-BE32-E72D297353CC}">
              <c16:uniqueId val="{00000001-21AD-B941-A297-5C4508C4C956}"/>
            </c:ext>
          </c:extLst>
        </c:ser>
        <c:dLbls>
          <c:showLegendKey val="0"/>
          <c:showVal val="0"/>
          <c:showCatName val="0"/>
          <c:showSerName val="0"/>
          <c:showPercent val="0"/>
          <c:showBubbleSize val="0"/>
        </c:dLbls>
        <c:gapWidth val="150"/>
        <c:axId val="97355040"/>
        <c:axId val="97358160"/>
      </c:barChart>
      <c:catAx>
        <c:axId val="9735504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Subscale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7358160"/>
        <c:crosses val="autoZero"/>
        <c:auto val="1"/>
        <c:lblAlgn val="ctr"/>
        <c:lblOffset val="100"/>
        <c:noMultiLvlLbl val="0"/>
      </c:catAx>
      <c:valAx>
        <c:axId val="9735816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Percent Complete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7355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B0124-2F64-5945-A12B-7B81DB5CC1EF}" type="datetimeFigureOut">
              <a:rPr lang="en-US" smtClean="0"/>
              <a:t>6/25/21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3B46A-D643-0A49-93D2-6742FCA04024}" type="slidenum">
              <a:rPr lang="en-US" smtClean="0"/>
              <a:t>‹#›</a:t>
            </a:fld>
            <a:endParaRPr lang="en-US"/>
          </a:p>
        </p:txBody>
      </p:sp>
    </p:spTree>
    <p:extLst>
      <p:ext uri="{BB962C8B-B14F-4D97-AF65-F5344CB8AC3E}">
        <p14:creationId xmlns:p14="http://schemas.microsoft.com/office/powerpoint/2010/main" val="99410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1</a:t>
            </a:fld>
            <a:endParaRPr lang="en-US"/>
          </a:p>
        </p:txBody>
      </p:sp>
    </p:spTree>
    <p:extLst>
      <p:ext uri="{BB962C8B-B14F-4D97-AF65-F5344CB8AC3E}">
        <p14:creationId xmlns:p14="http://schemas.microsoft.com/office/powerpoint/2010/main" val="144731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15</a:t>
            </a:fld>
            <a:endParaRPr lang="en-US"/>
          </a:p>
        </p:txBody>
      </p:sp>
    </p:spTree>
    <p:extLst>
      <p:ext uri="{BB962C8B-B14F-4D97-AF65-F5344CB8AC3E}">
        <p14:creationId xmlns:p14="http://schemas.microsoft.com/office/powerpoint/2010/main" val="1801405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16</a:t>
            </a:fld>
            <a:endParaRPr lang="en-US"/>
          </a:p>
        </p:txBody>
      </p:sp>
    </p:spTree>
    <p:extLst>
      <p:ext uri="{BB962C8B-B14F-4D97-AF65-F5344CB8AC3E}">
        <p14:creationId xmlns:p14="http://schemas.microsoft.com/office/powerpoint/2010/main" val="1448827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17</a:t>
            </a:fld>
            <a:endParaRPr lang="en-US"/>
          </a:p>
        </p:txBody>
      </p:sp>
    </p:spTree>
    <p:extLst>
      <p:ext uri="{BB962C8B-B14F-4D97-AF65-F5344CB8AC3E}">
        <p14:creationId xmlns:p14="http://schemas.microsoft.com/office/powerpoint/2010/main" val="2813055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18</a:t>
            </a:fld>
            <a:endParaRPr lang="en-US"/>
          </a:p>
        </p:txBody>
      </p:sp>
    </p:spTree>
    <p:extLst>
      <p:ext uri="{BB962C8B-B14F-4D97-AF65-F5344CB8AC3E}">
        <p14:creationId xmlns:p14="http://schemas.microsoft.com/office/powerpoint/2010/main" val="792004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20</a:t>
            </a:fld>
            <a:endParaRPr lang="en-US"/>
          </a:p>
        </p:txBody>
      </p:sp>
    </p:spTree>
    <p:extLst>
      <p:ext uri="{BB962C8B-B14F-4D97-AF65-F5344CB8AC3E}">
        <p14:creationId xmlns:p14="http://schemas.microsoft.com/office/powerpoint/2010/main" val="3306468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21</a:t>
            </a:fld>
            <a:endParaRPr lang="en-US"/>
          </a:p>
        </p:txBody>
      </p:sp>
    </p:spTree>
    <p:extLst>
      <p:ext uri="{BB962C8B-B14F-4D97-AF65-F5344CB8AC3E}">
        <p14:creationId xmlns:p14="http://schemas.microsoft.com/office/powerpoint/2010/main" val="335393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2</a:t>
            </a:fld>
            <a:endParaRPr lang="en-US"/>
          </a:p>
        </p:txBody>
      </p:sp>
    </p:spTree>
    <p:extLst>
      <p:ext uri="{BB962C8B-B14F-4D97-AF65-F5344CB8AC3E}">
        <p14:creationId xmlns:p14="http://schemas.microsoft.com/office/powerpoint/2010/main" val="198036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6" name="Shape 6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105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5</a:t>
            </a:fld>
            <a:endParaRPr lang="en-US"/>
          </a:p>
        </p:txBody>
      </p:sp>
    </p:spTree>
    <p:extLst>
      <p:ext uri="{BB962C8B-B14F-4D97-AF65-F5344CB8AC3E}">
        <p14:creationId xmlns:p14="http://schemas.microsoft.com/office/powerpoint/2010/main" val="37692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8</a:t>
            </a:fld>
            <a:endParaRPr lang="en-US"/>
          </a:p>
        </p:txBody>
      </p:sp>
    </p:spTree>
    <p:extLst>
      <p:ext uri="{BB962C8B-B14F-4D97-AF65-F5344CB8AC3E}">
        <p14:creationId xmlns:p14="http://schemas.microsoft.com/office/powerpoint/2010/main" val="133130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11</a:t>
            </a:fld>
            <a:endParaRPr lang="en-US"/>
          </a:p>
        </p:txBody>
      </p:sp>
    </p:spTree>
    <p:extLst>
      <p:ext uri="{BB962C8B-B14F-4D97-AF65-F5344CB8AC3E}">
        <p14:creationId xmlns:p14="http://schemas.microsoft.com/office/powerpoint/2010/main" val="244150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12</a:t>
            </a:fld>
            <a:endParaRPr lang="en-US"/>
          </a:p>
        </p:txBody>
      </p:sp>
    </p:spTree>
    <p:extLst>
      <p:ext uri="{BB962C8B-B14F-4D97-AF65-F5344CB8AC3E}">
        <p14:creationId xmlns:p14="http://schemas.microsoft.com/office/powerpoint/2010/main" val="173006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13</a:t>
            </a:fld>
            <a:endParaRPr lang="en-US"/>
          </a:p>
        </p:txBody>
      </p:sp>
    </p:spTree>
    <p:extLst>
      <p:ext uri="{BB962C8B-B14F-4D97-AF65-F5344CB8AC3E}">
        <p14:creationId xmlns:p14="http://schemas.microsoft.com/office/powerpoint/2010/main" val="217331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14</a:t>
            </a:fld>
            <a:endParaRPr lang="en-US"/>
          </a:p>
        </p:txBody>
      </p:sp>
    </p:spTree>
    <p:extLst>
      <p:ext uri="{BB962C8B-B14F-4D97-AF65-F5344CB8AC3E}">
        <p14:creationId xmlns:p14="http://schemas.microsoft.com/office/powerpoint/2010/main" val="161635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srcRect l="4026" r="3467"/>
          <a:stretch/>
        </p:blipFill>
        <p:spPr>
          <a:xfrm>
            <a:off x="0" y="-1"/>
            <a:ext cx="9144000" cy="4363851"/>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extLst>
      <p:ext uri="{BB962C8B-B14F-4D97-AF65-F5344CB8AC3E}">
        <p14:creationId xmlns:p14="http://schemas.microsoft.com/office/powerpoint/2010/main" val="419357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F690-6E8E-2E42-8B14-62431F736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BB987-35A6-F946-B170-D6ED6BD1B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50952-598A-C742-9D4A-784D6B47FBD4}"/>
              </a:ext>
            </a:extLst>
          </p:cNvPr>
          <p:cNvSpPr>
            <a:spLocks noGrp="1"/>
          </p:cNvSpPr>
          <p:nvPr>
            <p:ph type="dt" sz="half" idx="10"/>
          </p:nvPr>
        </p:nvSpPr>
        <p:spPr/>
        <p:txBody>
          <a:bodyPr/>
          <a:lstStyle/>
          <a:p>
            <a:fld id="{01DAAE89-AFB7-E44B-8B99-49782F2741E9}" type="datetimeFigureOut">
              <a:rPr lang="en-US" smtClean="0"/>
              <a:t>6/25/21</a:t>
            </a:fld>
            <a:endParaRPr lang="en-US"/>
          </a:p>
        </p:txBody>
      </p:sp>
      <p:sp>
        <p:nvSpPr>
          <p:cNvPr id="5" name="Footer Placeholder 4">
            <a:extLst>
              <a:ext uri="{FF2B5EF4-FFF2-40B4-BE49-F238E27FC236}">
                <a16:creationId xmlns:a16="http://schemas.microsoft.com/office/drawing/2014/main" id="{1C0DCE6B-BB87-404F-BB55-ED4A17FA7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6089B-13E2-B045-903A-1474E3F8F71D}"/>
              </a:ext>
            </a:extLst>
          </p:cNvPr>
          <p:cNvSpPr>
            <a:spLocks noGrp="1"/>
          </p:cNvSpPr>
          <p:nvPr>
            <p:ph type="sldNum" sz="quarter" idx="12"/>
          </p:nvPr>
        </p:nvSpPr>
        <p:spPr/>
        <p:txBody>
          <a:bodyPr/>
          <a:lstStyle/>
          <a:p>
            <a:fld id="{053F5A02-9545-834D-8D2C-E8A56C3E9E2F}" type="slidenum">
              <a:rPr lang="en-US" smtClean="0"/>
              <a:t>‹#›</a:t>
            </a:fld>
            <a:endParaRPr lang="en-US"/>
          </a:p>
        </p:txBody>
      </p:sp>
    </p:spTree>
    <p:extLst>
      <p:ext uri="{BB962C8B-B14F-4D97-AF65-F5344CB8AC3E}">
        <p14:creationId xmlns:p14="http://schemas.microsoft.com/office/powerpoint/2010/main" val="63800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6A17A-F3ED-FB47-A794-14550CFF07F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573152-2B96-2D46-8807-C83FA2B3C9D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5B9EF62-3FF9-4D4F-986C-7B8791A0A32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ECA49D-632E-3746-A857-75BC520D08F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68F1E91-7605-8D45-A4F1-4110F0ABB65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61E1BC-D8B1-E343-8909-F8948FF75798}"/>
              </a:ext>
            </a:extLst>
          </p:cNvPr>
          <p:cNvSpPr>
            <a:spLocks noGrp="1"/>
          </p:cNvSpPr>
          <p:nvPr>
            <p:ph type="dt" sz="half" idx="10"/>
          </p:nvPr>
        </p:nvSpPr>
        <p:spPr/>
        <p:txBody>
          <a:bodyPr/>
          <a:lstStyle/>
          <a:p>
            <a:fld id="{01DAAE89-AFB7-E44B-8B99-49782F2741E9}" type="datetimeFigureOut">
              <a:rPr lang="en-US" smtClean="0"/>
              <a:t>6/25/21</a:t>
            </a:fld>
            <a:endParaRPr lang="en-US"/>
          </a:p>
        </p:txBody>
      </p:sp>
      <p:sp>
        <p:nvSpPr>
          <p:cNvPr id="8" name="Footer Placeholder 7">
            <a:extLst>
              <a:ext uri="{FF2B5EF4-FFF2-40B4-BE49-F238E27FC236}">
                <a16:creationId xmlns:a16="http://schemas.microsoft.com/office/drawing/2014/main" id="{CEF88387-09A8-D348-BEF8-60780FC347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FAF4F1-66F3-9F49-BCBE-78DCB8902C18}"/>
              </a:ext>
            </a:extLst>
          </p:cNvPr>
          <p:cNvSpPr>
            <a:spLocks noGrp="1"/>
          </p:cNvSpPr>
          <p:nvPr>
            <p:ph type="sldNum" sz="quarter" idx="12"/>
          </p:nvPr>
        </p:nvSpPr>
        <p:spPr/>
        <p:txBody>
          <a:bodyPr/>
          <a:lstStyle/>
          <a:p>
            <a:fld id="{053F5A02-9545-834D-8D2C-E8A56C3E9E2F}" type="slidenum">
              <a:rPr lang="en-US" smtClean="0"/>
              <a:t>‹#›</a:t>
            </a:fld>
            <a:endParaRPr lang="en-US"/>
          </a:p>
        </p:txBody>
      </p:sp>
    </p:spTree>
    <p:extLst>
      <p:ext uri="{BB962C8B-B14F-4D97-AF65-F5344CB8AC3E}">
        <p14:creationId xmlns:p14="http://schemas.microsoft.com/office/powerpoint/2010/main" val="84196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E5EAE-6152-134D-A26A-69DEFD1B05A6}"/>
              </a:ext>
            </a:extLst>
          </p:cNvPr>
          <p:cNvSpPr>
            <a:spLocks noGrp="1"/>
          </p:cNvSpPr>
          <p:nvPr>
            <p:ph type="dt" sz="half" idx="10"/>
          </p:nvPr>
        </p:nvSpPr>
        <p:spPr/>
        <p:txBody>
          <a:bodyPr/>
          <a:lstStyle/>
          <a:p>
            <a:fld id="{01DAAE89-AFB7-E44B-8B99-49782F2741E9}" type="datetimeFigureOut">
              <a:rPr lang="en-US" smtClean="0"/>
              <a:t>6/25/21</a:t>
            </a:fld>
            <a:endParaRPr lang="en-US"/>
          </a:p>
        </p:txBody>
      </p:sp>
      <p:sp>
        <p:nvSpPr>
          <p:cNvPr id="3" name="Footer Placeholder 2">
            <a:extLst>
              <a:ext uri="{FF2B5EF4-FFF2-40B4-BE49-F238E27FC236}">
                <a16:creationId xmlns:a16="http://schemas.microsoft.com/office/drawing/2014/main" id="{EA368EE0-A0DF-184A-AE74-CF29DE2C6B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EBF53D-16CD-8A4D-B087-8E0981EBB24A}"/>
              </a:ext>
            </a:extLst>
          </p:cNvPr>
          <p:cNvSpPr>
            <a:spLocks noGrp="1"/>
          </p:cNvSpPr>
          <p:nvPr>
            <p:ph type="sldNum" sz="quarter" idx="12"/>
          </p:nvPr>
        </p:nvSpPr>
        <p:spPr/>
        <p:txBody>
          <a:bodyPr/>
          <a:lstStyle/>
          <a:p>
            <a:fld id="{053F5A02-9545-834D-8D2C-E8A56C3E9E2F}" type="slidenum">
              <a:rPr lang="en-US" smtClean="0"/>
              <a:t>‹#›</a:t>
            </a:fld>
            <a:endParaRPr lang="en-US"/>
          </a:p>
        </p:txBody>
      </p:sp>
    </p:spTree>
    <p:extLst>
      <p:ext uri="{BB962C8B-B14F-4D97-AF65-F5344CB8AC3E}">
        <p14:creationId xmlns:p14="http://schemas.microsoft.com/office/powerpoint/2010/main" val="236234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5" b="12266"/>
          <a:stretch/>
        </p:blipFill>
        <p:spPr>
          <a:xfrm>
            <a:off x="0" y="0"/>
            <a:ext cx="9144000" cy="4357744"/>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511" b="9756"/>
          <a:stretch/>
        </p:blipFill>
        <p:spPr>
          <a:xfrm>
            <a:off x="0" y="2823"/>
            <a:ext cx="9144000" cy="4358202"/>
          </a:xfrm>
          <a:prstGeom prst="rect">
            <a:avLst/>
          </a:prstGeom>
        </p:spPr>
      </p:pic>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457200" y="1743075"/>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93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04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Tree>
    <p:extLst>
      <p:ext uri="{BB962C8B-B14F-4D97-AF65-F5344CB8AC3E}">
        <p14:creationId xmlns:p14="http://schemas.microsoft.com/office/powerpoint/2010/main" val="179579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639361" y="664457"/>
            <a:ext cx="8090436"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64585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Rectangle 4"/>
          <p:cNvSpPr>
            <a:spLocks noGrp="1" noChangeArrowheads="1"/>
          </p:cNvSpPr>
          <p:nvPr>
            <p:ph type="ctrTitle"/>
          </p:nvPr>
        </p:nvSpPr>
        <p:spPr>
          <a:xfrm>
            <a:off x="1752600" y="2509391"/>
            <a:ext cx="5791200" cy="1077218"/>
          </a:xfrm>
          <a:prstGeom prst="rect">
            <a:avLst/>
          </a:prstGeom>
        </p:spPr>
        <p:txBody>
          <a:bodyPr/>
          <a:lstStyle>
            <a:lvl1pPr algn="ctr">
              <a:defRPr b="1" i="0">
                <a:solidFill>
                  <a:srgbClr val="800000"/>
                </a:solidFill>
                <a:latin typeface="Open Sans"/>
                <a:cs typeface="Open Sans"/>
              </a:defRPr>
            </a:lvl1pPr>
          </a:lstStyle>
          <a:p>
            <a:r>
              <a:rPr lang="en-US" dirty="0"/>
              <a:t>Click to edit Master title style</a:t>
            </a:r>
          </a:p>
        </p:txBody>
      </p:sp>
      <p:sp>
        <p:nvSpPr>
          <p:cNvPr id="14" name="Rectangle 5"/>
          <p:cNvSpPr>
            <a:spLocks noGrp="1" noChangeArrowheads="1"/>
          </p:cNvSpPr>
          <p:nvPr>
            <p:ph type="subTitle" idx="1"/>
          </p:nvPr>
        </p:nvSpPr>
        <p:spPr>
          <a:xfrm>
            <a:off x="1752600" y="3733800"/>
            <a:ext cx="5715000" cy="990600"/>
          </a:xfrm>
          <a:prstGeom prst="rect">
            <a:avLst/>
          </a:prstGeom>
        </p:spPr>
        <p:txBody>
          <a:bodyPr/>
          <a:lstStyle>
            <a:lvl1pPr marL="0" indent="0" algn="ctr">
              <a:buFont typeface="Webdings"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139228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92836" cy="926645"/>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89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4"/>
          <a:stretch>
            <a:fillRect/>
          </a:stretch>
        </p:blipFill>
        <p:spPr>
          <a:xfrm>
            <a:off x="1161765" y="6458155"/>
            <a:ext cx="1211132" cy="371839"/>
          </a:xfrm>
          <a:prstGeom prst="rect">
            <a:avLst/>
          </a:prstGeom>
        </p:spPr>
      </p:pic>
      <p:sp>
        <p:nvSpPr>
          <p:cNvPr id="5" name="Rectangle 4"/>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Title Placeholder 13"/>
          <p:cNvSpPr>
            <a:spLocks noGrp="1"/>
          </p:cNvSpPr>
          <p:nvPr>
            <p:ph type="title"/>
          </p:nvPr>
        </p:nvSpPr>
        <p:spPr>
          <a:xfrm>
            <a:off x="319315" y="9865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p:cNvSpPr/>
          <p:nvPr userDrawn="1"/>
        </p:nvSpPr>
        <p:spPr>
          <a:xfrm>
            <a:off x="601477" y="6492403"/>
            <a:ext cx="8542521" cy="365597"/>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7" name="Rectangle 6"/>
          <p:cNvSpPr/>
          <p:nvPr userDrawn="1"/>
        </p:nvSpPr>
        <p:spPr>
          <a:xfrm>
            <a:off x="12" y="6492403"/>
            <a:ext cx="546429" cy="365597"/>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9" name="Picture 8"/>
          <p:cNvPicPr>
            <a:picLocks noChangeAspect="1"/>
          </p:cNvPicPr>
          <p:nvPr userDrawn="1"/>
        </p:nvPicPr>
        <p:blipFill>
          <a:blip r:embed="rId15"/>
          <a:stretch>
            <a:fillRect/>
          </a:stretch>
        </p:blipFill>
        <p:spPr>
          <a:xfrm>
            <a:off x="99491" y="6569062"/>
            <a:ext cx="380122" cy="208896"/>
          </a:xfrm>
          <a:prstGeom prst="rect">
            <a:avLst/>
          </a:prstGeom>
        </p:spPr>
      </p:pic>
      <p:pic>
        <p:nvPicPr>
          <p:cNvPr id="10" name="Picture 9"/>
          <p:cNvPicPr>
            <a:picLocks noChangeAspect="1"/>
          </p:cNvPicPr>
          <p:nvPr userDrawn="1"/>
        </p:nvPicPr>
        <p:blipFill>
          <a:blip r:embed="rId14"/>
          <a:stretch>
            <a:fillRect/>
          </a:stretch>
        </p:blipFill>
        <p:spPr>
          <a:xfrm>
            <a:off x="683274" y="6562967"/>
            <a:ext cx="712297" cy="224783"/>
          </a:xfrm>
          <a:prstGeom prst="rect">
            <a:avLst/>
          </a:prstGeom>
        </p:spPr>
      </p:pic>
      <p:pic>
        <p:nvPicPr>
          <p:cNvPr id="3" name="Picture 2"/>
          <p:cNvPicPr>
            <a:picLocks noChangeAspect="1"/>
          </p:cNvPicPr>
          <p:nvPr userDrawn="1"/>
        </p:nvPicPr>
        <p:blipFill>
          <a:blip r:embed="rId16"/>
          <a:stretch>
            <a:fillRect/>
          </a:stretch>
        </p:blipFill>
        <p:spPr>
          <a:xfrm>
            <a:off x="6883933" y="6569062"/>
            <a:ext cx="2151125" cy="223410"/>
          </a:xfrm>
          <a:prstGeom prst="rect">
            <a:avLst/>
          </a:prstGeom>
        </p:spPr>
      </p:pic>
      <p:sp>
        <p:nvSpPr>
          <p:cNvPr id="4" name="Text Placeholder 3"/>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865657"/>
      </p:ext>
    </p:extLst>
  </p:cSld>
  <p:clrMap bg1="lt1" tx1="dk1" bg2="lt2" tx2="dk2" accent1="accent1" accent2="accent2" accent3="accent3" accent4="accent4" accent5="accent5" accent6="accent6" hlink="hlink" folHlink="folHlink"/>
  <p:sldLayoutIdLst>
    <p:sldLayoutId id="2147483662" r:id="rId1"/>
    <p:sldLayoutId id="2147483678" r:id="rId2"/>
    <p:sldLayoutId id="2147483679" r:id="rId3"/>
    <p:sldLayoutId id="2147483663" r:id="rId4"/>
    <p:sldLayoutId id="2147483664" r:id="rId5"/>
    <p:sldLayoutId id="2147483667" r:id="rId6"/>
    <p:sldLayoutId id="2147483668" r:id="rId7"/>
    <p:sldLayoutId id="2147483673" r:id="rId8"/>
    <p:sldLayoutId id="2147483674" r:id="rId9"/>
    <p:sldLayoutId id="2147483681" r:id="rId10"/>
    <p:sldLayoutId id="2147483682" r:id="rId11"/>
    <p:sldLayoutId id="2147483683" r:id="rId12"/>
  </p:sldLayoutIdLst>
  <p:txStyles>
    <p:titleStyle>
      <a:lvl1pPr algn="l" defTabSz="457200" rtl="0" eaLnBrk="1" latinLnBrk="0" hangingPunct="1">
        <a:spcBef>
          <a:spcPct val="0"/>
        </a:spcBef>
        <a:buNone/>
        <a:defRPr sz="2800" b="1" kern="1200">
          <a:solidFill>
            <a:srgbClr val="0F3F59"/>
          </a:solidFill>
          <a:latin typeface="Open Sans bold"/>
          <a:ea typeface="+mj-ea"/>
          <a:cs typeface="Open Sans bold"/>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7C37DE-2BFF-EB4B-B455-FF7218574965}"/>
              </a:ext>
            </a:extLst>
          </p:cNvPr>
          <p:cNvSpPr>
            <a:spLocks noGrp="1"/>
          </p:cNvSpPr>
          <p:nvPr>
            <p:ph type="title"/>
          </p:nvPr>
        </p:nvSpPr>
        <p:spPr/>
        <p:txBody>
          <a:bodyPr/>
          <a:lstStyle/>
          <a:p>
            <a:r>
              <a:rPr lang="en-US" dirty="0"/>
              <a:t>Mental</a:t>
            </a:r>
            <a:r>
              <a:rPr lang="en-US" baseline="0" dirty="0"/>
              <a:t> Health Provider Example </a:t>
            </a:r>
            <a:endParaRPr lang="en-US" dirty="0"/>
          </a:p>
        </p:txBody>
      </p:sp>
      <p:pic>
        <p:nvPicPr>
          <p:cNvPr id="4" name="Picture 3" descr="Man with one of the DSPs that helps support him. ">
            <a:extLst>
              <a:ext uri="{C183D7F6-B498-43B3-948B-1728B52AA6E4}">
                <adec:decorative xmlns:adec="http://schemas.microsoft.com/office/drawing/2017/decorative" val="0"/>
              </a:ext>
            </a:extLst>
          </p:cNvPr>
          <p:cNvPicPr>
            <a:picLocks noChangeAspect="1"/>
          </p:cNvPicPr>
          <p:nvPr/>
        </p:nvPicPr>
        <p:blipFill rotWithShape="1">
          <a:blip r:embed="rId3"/>
          <a:srcRect l="5909" r="6106"/>
          <a:stretch/>
        </p:blipFill>
        <p:spPr>
          <a:xfrm>
            <a:off x="0" y="0"/>
            <a:ext cx="9144000" cy="6407624"/>
          </a:xfrm>
          <a:prstGeom prst="rect">
            <a:avLst/>
          </a:prstGeom>
        </p:spPr>
      </p:pic>
      <p:sp>
        <p:nvSpPr>
          <p:cNvPr id="2" name="Title 3"/>
          <p:cNvSpPr txBox="1">
            <a:spLocks/>
          </p:cNvSpPr>
          <p:nvPr/>
        </p:nvSpPr>
        <p:spPr>
          <a:xfrm>
            <a:off x="0" y="5056484"/>
            <a:ext cx="9144000" cy="10615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rgbClr val="800000"/>
                </a:solidFill>
                <a:latin typeface="Open Sans bold"/>
                <a:ea typeface="+mj-ea"/>
                <a:cs typeface="Open Sans bold"/>
              </a:defRPr>
            </a:lvl1pPr>
          </a:lstStyle>
          <a:p>
            <a:pPr algn="ctr"/>
            <a:r>
              <a:rPr lang="en-US" sz="4400" dirty="0">
                <a:solidFill>
                  <a:schemeClr val="bg2"/>
                </a:solidFill>
              </a:rPr>
              <a:t>Mental Health Provider Example </a:t>
            </a:r>
            <a:endParaRPr lang="en-US" sz="4400" b="0" dirty="0">
              <a:solidFill>
                <a:schemeClr val="bg2"/>
              </a:solidFill>
            </a:endParaRPr>
          </a:p>
        </p:txBody>
      </p:sp>
    </p:spTree>
    <p:extLst>
      <p:ext uri="{BB962C8B-B14F-4D97-AF65-F5344CB8AC3E}">
        <p14:creationId xmlns:p14="http://schemas.microsoft.com/office/powerpoint/2010/main" val="172874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latin typeface="+mn-lt"/>
              </a:rPr>
              <a:t>Identify the Area the Team Will Start Building Positive Social Interactions </a:t>
            </a:r>
            <a:r>
              <a:rPr lang="mr-IN" sz="2400" dirty="0">
                <a:latin typeface="+mn-lt"/>
              </a:rPr>
              <a:t>–</a:t>
            </a:r>
            <a:r>
              <a:rPr lang="en-US" sz="2400" dirty="0">
                <a:latin typeface="+mn-lt"/>
              </a:rPr>
              <a:t> </a:t>
            </a:r>
            <a:r>
              <a:rPr lang="en-US" sz="2400" dirty="0">
                <a:solidFill>
                  <a:srgbClr val="7030A0"/>
                </a:solidFill>
                <a:latin typeface="+mn-lt"/>
              </a:rPr>
              <a:t>Mental Health Clubhouse Example</a:t>
            </a:r>
          </a:p>
        </p:txBody>
      </p:sp>
      <p:sp>
        <p:nvSpPr>
          <p:cNvPr id="3" name="Content Placeholder 2"/>
          <p:cNvSpPr>
            <a:spLocks noGrp="1"/>
          </p:cNvSpPr>
          <p:nvPr>
            <p:ph sz="quarter" idx="13"/>
          </p:nvPr>
        </p:nvSpPr>
        <p:spPr>
          <a:xfrm>
            <a:off x="457199" y="1346886"/>
            <a:ext cx="8377881" cy="5016843"/>
          </a:xfrm>
        </p:spPr>
        <p:txBody>
          <a:bodyPr>
            <a:normAutofit fontScale="62500" lnSpcReduction="20000"/>
          </a:bodyPr>
          <a:lstStyle/>
          <a:p>
            <a:pPr marL="0" indent="0">
              <a:buNone/>
            </a:pPr>
            <a:r>
              <a:rPr lang="en-US" sz="2900" b="1" dirty="0"/>
              <a:t>Two Mental Health Clubhouses</a:t>
            </a:r>
          </a:p>
          <a:p>
            <a:r>
              <a:rPr lang="en-US" dirty="0"/>
              <a:t>Created a Matrix as a Guide &amp; Shared With 2 Other Coaches</a:t>
            </a:r>
          </a:p>
          <a:p>
            <a:r>
              <a:rPr lang="en-US" dirty="0"/>
              <a:t>First Meeting Naturally Scheduled to Manage Clubhouse</a:t>
            </a:r>
          </a:p>
          <a:p>
            <a:pPr lvl="1"/>
            <a:r>
              <a:rPr lang="en-US" dirty="0"/>
              <a:t>28 People Use the Clubhouse</a:t>
            </a:r>
          </a:p>
          <a:p>
            <a:pPr lvl="1"/>
            <a:r>
              <a:rPr lang="en-US" dirty="0"/>
              <a:t>2 Staff Members</a:t>
            </a:r>
          </a:p>
          <a:p>
            <a:pPr lvl="1"/>
            <a:r>
              <a:rPr lang="en-US" dirty="0"/>
              <a:t>4 Coaches Attended</a:t>
            </a:r>
          </a:p>
          <a:p>
            <a:r>
              <a:rPr lang="en-US" dirty="0"/>
              <a:t>Coaches Used Flip Chart Paper and Organize Into 4 Groups With a Coach Facilitating Each Group</a:t>
            </a:r>
          </a:p>
          <a:p>
            <a:r>
              <a:rPr lang="en-US" dirty="0"/>
              <a:t>Coaches Start by Facilitating What Works and What Doesn’t Work at the Clubhouse</a:t>
            </a:r>
          </a:p>
          <a:p>
            <a:r>
              <a:rPr lang="en-US" dirty="0"/>
              <a:t>Group Identified Times of Day That Are Important and Completed </a:t>
            </a:r>
          </a:p>
          <a:p>
            <a:r>
              <a:rPr lang="en-US" dirty="0"/>
              <a:t>Group Shared Results and Then Identified What Person-Centered Values &amp; Social Behaviors Are in Place When Clubhouse Works Well</a:t>
            </a:r>
          </a:p>
          <a:p>
            <a:r>
              <a:rPr lang="en-US" dirty="0"/>
              <a:t>Next Meeting Plans to Discuss</a:t>
            </a:r>
          </a:p>
          <a:p>
            <a:pPr lvl="1"/>
            <a:r>
              <a:rPr lang="en-US" dirty="0"/>
              <a:t>How to Practice and Celebrate Success</a:t>
            </a:r>
          </a:p>
          <a:p>
            <a:pPr lvl="1"/>
            <a:r>
              <a:rPr lang="en-US" dirty="0"/>
              <a:t>Creating Visuals in the Clubhouse as Reminders</a:t>
            </a:r>
          </a:p>
          <a:p>
            <a:pPr lvl="1"/>
            <a:r>
              <a:rPr lang="en-US" dirty="0"/>
              <a:t>Establish a Monthly Value That Receives Attention, Practice etc.</a:t>
            </a:r>
          </a:p>
          <a:p>
            <a:pPr lvl="1"/>
            <a:endParaRPr lang="en-US" dirty="0"/>
          </a:p>
        </p:txBody>
      </p:sp>
    </p:spTree>
    <p:extLst>
      <p:ext uri="{BB962C8B-B14F-4D97-AF65-F5344CB8AC3E}">
        <p14:creationId xmlns:p14="http://schemas.microsoft.com/office/powerpoint/2010/main" val="187154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descr="Matrix - proivdes clear defention of agreed upon behaviors that reflect agreed upon vlaues in specific settings. "/>
          <p:cNvGraphicFramePr>
            <a:graphicFrameLocks noGrp="1"/>
          </p:cNvGraphicFramePr>
          <p:nvPr>
            <p:extLst>
              <p:ext uri="{D42A27DB-BD31-4B8C-83A1-F6EECF244321}">
                <p14:modId xmlns:p14="http://schemas.microsoft.com/office/powerpoint/2010/main" val="236285921"/>
              </p:ext>
            </p:extLst>
          </p:nvPr>
        </p:nvGraphicFramePr>
        <p:xfrm>
          <a:off x="200026" y="857251"/>
          <a:ext cx="8782050" cy="5606056"/>
        </p:xfrm>
        <a:graphic>
          <a:graphicData uri="http://schemas.openxmlformats.org/drawingml/2006/table">
            <a:tbl>
              <a:tblPr firstRow="1" firstCol="1">
                <a:tableStyleId>{5C22544A-7EE6-4342-B048-85BDC9FD1C3A}</a:tableStyleId>
              </a:tblPr>
              <a:tblGrid>
                <a:gridCol w="1084494">
                  <a:extLst>
                    <a:ext uri="{9D8B030D-6E8A-4147-A177-3AD203B41FA5}">
                      <a16:colId xmlns:a16="http://schemas.microsoft.com/office/drawing/2014/main" val="20000"/>
                    </a:ext>
                  </a:extLst>
                </a:gridCol>
                <a:gridCol w="1390982">
                  <a:extLst>
                    <a:ext uri="{9D8B030D-6E8A-4147-A177-3AD203B41FA5}">
                      <a16:colId xmlns:a16="http://schemas.microsoft.com/office/drawing/2014/main" val="20001"/>
                    </a:ext>
                  </a:extLst>
                </a:gridCol>
                <a:gridCol w="1218818">
                  <a:extLst>
                    <a:ext uri="{9D8B030D-6E8A-4147-A177-3AD203B41FA5}">
                      <a16:colId xmlns:a16="http://schemas.microsoft.com/office/drawing/2014/main" val="20002"/>
                    </a:ext>
                  </a:extLst>
                </a:gridCol>
                <a:gridCol w="1271939">
                  <a:extLst>
                    <a:ext uri="{9D8B030D-6E8A-4147-A177-3AD203B41FA5}">
                      <a16:colId xmlns:a16="http://schemas.microsoft.com/office/drawing/2014/main" val="20003"/>
                    </a:ext>
                  </a:extLst>
                </a:gridCol>
                <a:gridCol w="1271939">
                  <a:extLst>
                    <a:ext uri="{9D8B030D-6E8A-4147-A177-3AD203B41FA5}">
                      <a16:colId xmlns:a16="http://schemas.microsoft.com/office/drawing/2014/main" val="20004"/>
                    </a:ext>
                  </a:extLst>
                </a:gridCol>
                <a:gridCol w="1271939">
                  <a:extLst>
                    <a:ext uri="{9D8B030D-6E8A-4147-A177-3AD203B41FA5}">
                      <a16:colId xmlns:a16="http://schemas.microsoft.com/office/drawing/2014/main" val="20005"/>
                    </a:ext>
                  </a:extLst>
                </a:gridCol>
                <a:gridCol w="1271939">
                  <a:extLst>
                    <a:ext uri="{9D8B030D-6E8A-4147-A177-3AD203B41FA5}">
                      <a16:colId xmlns:a16="http://schemas.microsoft.com/office/drawing/2014/main" val="20006"/>
                    </a:ext>
                  </a:extLst>
                </a:gridCol>
              </a:tblGrid>
              <a:tr h="371968">
                <a:tc>
                  <a:txBody>
                    <a:bodyPr/>
                    <a:lstStyle/>
                    <a:p>
                      <a:pPr algn="l" fontAlgn="ctr"/>
                      <a:r>
                        <a:rPr lang="sk-SK" sz="700" u="none" strike="noStrike" dirty="0">
                          <a:effectLst/>
                        </a:rPr>
                        <a:t> </a:t>
                      </a:r>
                      <a:endParaRPr lang="sk-SK" sz="700" b="1" i="0" u="none" strike="noStrike" dirty="0">
                        <a:solidFill>
                          <a:srgbClr val="000000"/>
                        </a:solidFill>
                        <a:effectLst/>
                        <a:latin typeface="Tahoma" charset="0"/>
                      </a:endParaRPr>
                    </a:p>
                  </a:txBody>
                  <a:tcPr marL="6208" marR="6208" marT="6208" marB="0" vert="wordArtVert"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k-SK" sz="500" u="none" strike="noStrike" dirty="0">
                          <a:effectLst/>
                        </a:rPr>
                        <a:t> </a:t>
                      </a:r>
                      <a:r>
                        <a:rPr lang="sk-SK" sz="1400" b="1" u="none" strike="noStrike" dirty="0" err="1">
                          <a:effectLst/>
                        </a:rPr>
                        <a:t>Times</a:t>
                      </a:r>
                      <a:r>
                        <a:rPr lang="sk-SK" sz="1400" b="1" u="none" strike="noStrike" dirty="0">
                          <a:effectLst/>
                        </a:rPr>
                        <a:t> of </a:t>
                      </a:r>
                      <a:r>
                        <a:rPr lang="sk-SK" sz="1400" b="1" u="none" strike="noStrike" dirty="0" err="1">
                          <a:effectLst/>
                        </a:rPr>
                        <a:t>Day</a:t>
                      </a:r>
                      <a:endParaRPr lang="sk-SK" sz="1400" b="1" i="0" u="none" strike="noStrike" dirty="0">
                        <a:solidFill>
                          <a:srgbClr val="000000"/>
                        </a:solidFill>
                        <a:effectLst/>
                        <a:latin typeface="Tahoma" charset="0"/>
                      </a:endParaRPr>
                    </a:p>
                    <a:p>
                      <a:pPr algn="l" fontAlgn="b"/>
                      <a:endParaRPr lang="sk-SK" sz="500" b="0" i="0" u="none" strike="noStrike" dirty="0">
                        <a:solidFill>
                          <a:srgbClr val="000000"/>
                        </a:solidFill>
                        <a:effectLst/>
                        <a:latin typeface="Tahoma" charset="0"/>
                      </a:endParaRPr>
                    </a:p>
                  </a:txBody>
                  <a:tcPr marL="6208" marR="6208" marT="6208" marB="0" anchor="b"/>
                </a:tc>
                <a:tc>
                  <a:txBody>
                    <a:bodyPr/>
                    <a:lstStyle/>
                    <a:p>
                      <a:pPr algn="ctr" fontAlgn="ctr"/>
                      <a:r>
                        <a:rPr lang="en-US" sz="1200" b="1" u="none" strike="noStrike" dirty="0">
                          <a:effectLst/>
                        </a:rPr>
                        <a:t>Free Time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Cleaning Up</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Lunch Time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Fundraising</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200" b="1" u="none" strike="noStrike" dirty="0">
                          <a:effectLst/>
                        </a:rPr>
                        <a:t>During Outside Activities</a:t>
                      </a:r>
                      <a:endParaRPr lang="en-US" sz="1200" b="1"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0"/>
                  </a:ext>
                </a:extLst>
              </a:tr>
              <a:tr h="806308">
                <a:tc rowSpan="6">
                  <a:txBody>
                    <a:bodyPr/>
                    <a:lstStyle/>
                    <a:p>
                      <a:pPr algn="ctr" fontAlgn="ctr"/>
                      <a:r>
                        <a:rPr lang="en-US" sz="1200" b="1" u="none" strike="noStrike" dirty="0">
                          <a:effectLst/>
                        </a:rPr>
                        <a:t>Values</a:t>
                      </a:r>
                      <a:endParaRPr lang="en-US" sz="1200" b="1" i="0" u="none" strike="noStrike" dirty="0">
                        <a:solidFill>
                          <a:srgbClr val="000000"/>
                        </a:solidFill>
                        <a:effectLst/>
                        <a:latin typeface="Tahoma" charset="0"/>
                      </a:endParaRPr>
                    </a:p>
                  </a:txBody>
                  <a:tcPr marL="6208" marR="6208" marT="6208" marB="0" vert="wordArtVert" anchor="ctr"/>
                </a:tc>
                <a:tc>
                  <a:txBody>
                    <a:bodyPr/>
                    <a:lstStyle/>
                    <a:p>
                      <a:pPr algn="ctr" fontAlgn="ctr"/>
                      <a:r>
                        <a:rPr lang="en-US" sz="1200" b="1" u="none" strike="noStrike" dirty="0">
                          <a:effectLst/>
                        </a:rPr>
                        <a:t>Respecting Each Other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another's privacy,  Understanding differences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each other,  talk to each other kindly if something isn't working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Push in/pull out chairs for others, Ask if help is needed</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Everybody can do something, break  bigger jobs into smaller parts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each other's preferences, follow the rules, watch out for each other</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1"/>
                  </a:ext>
                </a:extLst>
              </a:tr>
              <a:tr h="730613">
                <a:tc vMerge="1">
                  <a:txBody>
                    <a:bodyPr/>
                    <a:lstStyle/>
                    <a:p>
                      <a:endParaRPr lang="en-US"/>
                    </a:p>
                  </a:txBody>
                  <a:tcPr/>
                </a:tc>
                <a:tc>
                  <a:txBody>
                    <a:bodyPr/>
                    <a:lstStyle/>
                    <a:p>
                      <a:pPr algn="ctr" fontAlgn="ctr"/>
                      <a:r>
                        <a:rPr lang="en-US" sz="1200" b="1" u="none" strike="noStrike" dirty="0">
                          <a:effectLst/>
                        </a:rPr>
                        <a:t>Having a Positive Attitude</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aware of your environment,  Be aware of how other's are feeling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people's differing abilities, Get involved</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Talk to people that you may not otherwise talk to</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Help out where you can, participate in Clubhouse meetings and offer suggestions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Appreciate the moment and activity, say thank you to those who plan activities</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2"/>
                  </a:ext>
                </a:extLst>
              </a:tr>
              <a:tr h="875611">
                <a:tc vMerge="1">
                  <a:txBody>
                    <a:bodyPr/>
                    <a:lstStyle/>
                    <a:p>
                      <a:endParaRPr lang="en-US"/>
                    </a:p>
                  </a:txBody>
                  <a:tcPr/>
                </a:tc>
                <a:tc>
                  <a:txBody>
                    <a:bodyPr/>
                    <a:lstStyle/>
                    <a:p>
                      <a:pPr algn="ctr" fontAlgn="ctr"/>
                      <a:r>
                        <a:rPr lang="en-US" sz="1200" b="1" u="none" strike="noStrike" dirty="0">
                          <a:effectLst/>
                        </a:rPr>
                        <a:t>Working Together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If there is nothing to do, get together and decide to do something, Clean up after yourself</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each other with the bigger tasks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Clean up after yourself,  allow people time to finish eating before cleaning up/try not to  rush people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Develop committees to break down the bigger jobs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friendly, clean up after yourself, be neat</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3"/>
                  </a:ext>
                </a:extLst>
              </a:tr>
              <a:tr h="730613">
                <a:tc vMerge="1">
                  <a:txBody>
                    <a:bodyPr/>
                    <a:lstStyle/>
                    <a:p>
                      <a:endParaRPr lang="en-US"/>
                    </a:p>
                  </a:txBody>
                  <a:tcPr/>
                </a:tc>
                <a:tc>
                  <a:txBody>
                    <a:bodyPr/>
                    <a:lstStyle/>
                    <a:p>
                      <a:pPr algn="ctr" fontAlgn="ctr"/>
                      <a:r>
                        <a:rPr lang="en-US" sz="1200" b="1" u="none" strike="noStrike" dirty="0">
                          <a:effectLst/>
                        </a:rPr>
                        <a:t>Positive Communication</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Respect boundaries,  have compassion, use humor respectfully</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Ask for help if you need it, offer help if you see someone needs it</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Use manners (please and thank you),  thank the people who cook and serve you</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Plan more fundraisers, talk about how to plan them at Clubhouse meetings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polite to the public and each other</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4"/>
                  </a:ext>
                </a:extLst>
              </a:tr>
              <a:tr h="806308">
                <a:tc vMerge="1">
                  <a:txBody>
                    <a:bodyPr/>
                    <a:lstStyle/>
                    <a:p>
                      <a:endParaRPr lang="en-US"/>
                    </a:p>
                  </a:txBody>
                  <a:tcPr/>
                </a:tc>
                <a:tc>
                  <a:txBody>
                    <a:bodyPr/>
                    <a:lstStyle/>
                    <a:p>
                      <a:pPr algn="ctr" fontAlgn="ctr"/>
                      <a:r>
                        <a:rPr lang="en-US" sz="1200" b="1" u="none" strike="noStrike" dirty="0">
                          <a:effectLst/>
                        </a:rPr>
                        <a:t>Volunteering</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Welcoming new members,  help others to </a:t>
                      </a:r>
                      <a:r>
                        <a:rPr lang="en-US" sz="1100" u="none" strike="noStrike" dirty="0" err="1">
                          <a:effectLst/>
                        </a:rPr>
                        <a:t>particiapte</a:t>
                      </a:r>
                      <a:r>
                        <a:rPr lang="en-US" sz="1100" u="none" strike="noStrike" dirty="0">
                          <a:effectLst/>
                        </a:rPr>
                        <a:t> more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Try out different tasks, try not to always do the same things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Pay attention to what chore/cleaning needs to be done </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Volunteer for  what you can, attend Clubhouse meetings to learn of and present opportunities</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Help other people stay on time and with the group</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5"/>
                  </a:ext>
                </a:extLst>
              </a:tr>
              <a:tr h="806308">
                <a:tc vMerge="1">
                  <a:txBody>
                    <a:bodyPr/>
                    <a:lstStyle/>
                    <a:p>
                      <a:endParaRPr lang="en-US"/>
                    </a:p>
                  </a:txBody>
                  <a:tcPr/>
                </a:tc>
                <a:tc>
                  <a:txBody>
                    <a:bodyPr/>
                    <a:lstStyle/>
                    <a:p>
                      <a:pPr algn="ctr" fontAlgn="ctr"/>
                      <a:r>
                        <a:rPr lang="en-US" sz="1200" b="1" u="none" strike="noStrike" dirty="0">
                          <a:effectLst/>
                        </a:rPr>
                        <a:t>Support for Each Other</a:t>
                      </a:r>
                      <a:endParaRPr lang="en-US" sz="1200" b="1"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Offer to help,  share computer time, only share things with others that you are comfortable sharing</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Take turns doing tasks,  develop teams for getting bigger cleaning projects done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Help out where you can - 2 people can do a job faster than 1</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If someone or a committee needs help, offer assistance</a:t>
                      </a:r>
                      <a:endParaRPr lang="en-US" sz="1100" b="0" i="0" u="none" strike="noStrike" dirty="0">
                        <a:solidFill>
                          <a:srgbClr val="000000"/>
                        </a:solidFill>
                        <a:effectLst/>
                        <a:latin typeface="Tahoma" charset="0"/>
                      </a:endParaRPr>
                    </a:p>
                  </a:txBody>
                  <a:tcPr marL="6208" marR="6208" marT="6208" marB="0" anchor="ctr"/>
                </a:tc>
                <a:tc>
                  <a:txBody>
                    <a:bodyPr/>
                    <a:lstStyle/>
                    <a:p>
                      <a:pPr algn="ctr" fontAlgn="ctr"/>
                      <a:r>
                        <a:rPr lang="en-US" sz="1100" u="none" strike="noStrike" dirty="0">
                          <a:effectLst/>
                        </a:rPr>
                        <a:t>Be friendly, get involved in planning activities</a:t>
                      </a:r>
                      <a:endParaRPr lang="en-US" sz="1100" b="0" i="0" u="none" strike="noStrike" dirty="0">
                        <a:solidFill>
                          <a:srgbClr val="000000"/>
                        </a:solidFill>
                        <a:effectLst/>
                        <a:latin typeface="Tahoma" charset="0"/>
                      </a:endParaRPr>
                    </a:p>
                  </a:txBody>
                  <a:tcPr marL="6208" marR="6208" marT="6208" marB="0" anchor="ct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42E529E0-1E3A-2D42-A7DF-0F54826ABFA5}"/>
              </a:ext>
            </a:extLst>
          </p:cNvPr>
          <p:cNvSpPr>
            <a:spLocks noGrp="1"/>
          </p:cNvSpPr>
          <p:nvPr>
            <p:ph type="title" idx="4294967295"/>
          </p:nvPr>
        </p:nvSpPr>
        <p:spPr/>
        <p:txBody>
          <a:bodyPr/>
          <a:lstStyle/>
          <a:p>
            <a:r>
              <a:rPr lang="en-US" dirty="0"/>
              <a:t>Matrix</a:t>
            </a:r>
            <a:r>
              <a:rPr lang="en-US" baseline="0" dirty="0"/>
              <a:t> for a Mental Health Organization </a:t>
            </a:r>
            <a:endParaRPr lang="en-US" dirty="0"/>
          </a:p>
        </p:txBody>
      </p:sp>
    </p:spTree>
    <p:extLst>
      <p:ext uri="{BB962C8B-B14F-4D97-AF65-F5344CB8AC3E}">
        <p14:creationId xmlns:p14="http://schemas.microsoft.com/office/powerpoint/2010/main" val="431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4E7705-517D-FA44-B160-66EF1F287A63}"/>
              </a:ext>
            </a:extLst>
          </p:cNvPr>
          <p:cNvSpPr>
            <a:spLocks noGrp="1"/>
          </p:cNvSpPr>
          <p:nvPr>
            <p:ph type="title" idx="4294967295"/>
          </p:nvPr>
        </p:nvSpPr>
        <p:spPr/>
        <p:txBody>
          <a:bodyPr/>
          <a:lstStyle/>
          <a:p>
            <a:r>
              <a:rPr lang="en-US" dirty="0">
                <a:solidFill>
                  <a:schemeClr val="bg1"/>
                </a:solidFill>
              </a:rPr>
              <a:t>Clubhouse  thank you notes </a:t>
            </a:r>
          </a:p>
        </p:txBody>
      </p:sp>
      <p:sp>
        <p:nvSpPr>
          <p:cNvPr id="3" name="TextBox 2"/>
          <p:cNvSpPr txBox="1"/>
          <p:nvPr/>
        </p:nvSpPr>
        <p:spPr>
          <a:xfrm>
            <a:off x="624646" y="663347"/>
            <a:ext cx="3314700" cy="2308324"/>
          </a:xfrm>
          <a:prstGeom prst="rect">
            <a:avLst/>
          </a:prstGeom>
          <a:noFill/>
        </p:spPr>
        <p:txBody>
          <a:bodyPr wrap="square" rtlCol="0">
            <a:spAutoFit/>
          </a:bodyPr>
          <a:lstStyle/>
          <a:p>
            <a:r>
              <a:rPr lang="en-US" sz="2400" b="1" dirty="0"/>
              <a:t>Clubhouse Participants Created Thank You Notes and Give Each Other Recognition and Thanks When They See Examples of Values</a:t>
            </a:r>
          </a:p>
        </p:txBody>
      </p:sp>
      <p:pic>
        <p:nvPicPr>
          <p:cNvPr id="2" name="Picture 1" descr="Examples of index cards that are thank you notes.  The notes say: Jen Thank you for being my friend. Thank you that was nice. Thnak's for your kindness. Thanks so much. Thanks for your help. Thanks for listen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0" y="857250"/>
            <a:ext cx="3857625" cy="5143500"/>
          </a:xfrm>
          <a:prstGeom prst="rect">
            <a:avLst/>
          </a:prstGeom>
        </p:spPr>
      </p:pic>
      <p:pic>
        <p:nvPicPr>
          <p:cNvPr id="4" name="Picture 3" descr="Image of a basket that is labeled Thank You 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6" y="3296530"/>
            <a:ext cx="3605627" cy="2704220"/>
          </a:xfrm>
          <a:prstGeom prst="rect">
            <a:avLst/>
          </a:prstGeom>
        </p:spPr>
      </p:pic>
    </p:spTree>
    <p:extLst>
      <p:ext uri="{BB962C8B-B14F-4D97-AF65-F5344CB8AC3E}">
        <p14:creationId xmlns:p14="http://schemas.microsoft.com/office/powerpoint/2010/main" val="363053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xamples of notes of encouragement on post-it notes. Notes say: This too shall pass. Keep smiling. turn upside down around. Thank you fro being you. oh happy day. Thank you. Awesome. Have a good day. Looking goo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9563" y="1500188"/>
            <a:ext cx="5143500" cy="3857625"/>
          </a:xfrm>
          <a:prstGeom prst="rect">
            <a:avLst/>
          </a:prstGeom>
        </p:spPr>
      </p:pic>
      <p:pic>
        <p:nvPicPr>
          <p:cNvPr id="3" name="Picture 2" descr="Examples of thank you notes continued.  Note cards say: Thanks fo passing on a smile. Thank you for being my friend. Thank you for your help. Thank you for your kindnes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81438" y="1500188"/>
            <a:ext cx="5143500" cy="3857625"/>
          </a:xfrm>
          <a:prstGeom prst="rect">
            <a:avLst/>
          </a:prstGeom>
        </p:spPr>
      </p:pic>
      <p:sp>
        <p:nvSpPr>
          <p:cNvPr id="4" name="Title 3">
            <a:extLst>
              <a:ext uri="{FF2B5EF4-FFF2-40B4-BE49-F238E27FC236}">
                <a16:creationId xmlns:a16="http://schemas.microsoft.com/office/drawing/2014/main" id="{5877C47A-5F60-E944-9AE0-1FD778490147}"/>
              </a:ext>
            </a:extLst>
          </p:cNvPr>
          <p:cNvSpPr>
            <a:spLocks noGrp="1"/>
          </p:cNvSpPr>
          <p:nvPr>
            <p:ph type="title" idx="4294967295"/>
          </p:nvPr>
        </p:nvSpPr>
        <p:spPr/>
        <p:txBody>
          <a:bodyPr/>
          <a:lstStyle/>
          <a:p>
            <a:r>
              <a:rPr lang="en-US" dirty="0">
                <a:solidFill>
                  <a:schemeClr val="bg1"/>
                </a:solidFill>
              </a:rPr>
              <a:t>Thank you note</a:t>
            </a:r>
            <a:r>
              <a:rPr lang="en-US" baseline="0" dirty="0">
                <a:solidFill>
                  <a:schemeClr val="bg1"/>
                </a:solidFill>
              </a:rPr>
              <a:t> examples </a:t>
            </a:r>
            <a:endParaRPr lang="en-US" dirty="0">
              <a:solidFill>
                <a:schemeClr val="bg1"/>
              </a:solidFill>
            </a:endParaRPr>
          </a:p>
        </p:txBody>
      </p:sp>
    </p:spTree>
    <p:extLst>
      <p:ext uri="{BB962C8B-B14F-4D97-AF65-F5344CB8AC3E}">
        <p14:creationId xmlns:p14="http://schemas.microsoft.com/office/powerpoint/2010/main" val="1542472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F26C7-6F9F-2E4B-974C-0D2E9A5AA227}"/>
              </a:ext>
            </a:extLst>
          </p:cNvPr>
          <p:cNvSpPr>
            <a:spLocks noGrp="1"/>
          </p:cNvSpPr>
          <p:nvPr>
            <p:ph type="title" idx="4294967295"/>
          </p:nvPr>
        </p:nvSpPr>
        <p:spPr/>
        <p:txBody>
          <a:bodyPr/>
          <a:lstStyle/>
          <a:p>
            <a:r>
              <a:rPr lang="en-US" dirty="0">
                <a:solidFill>
                  <a:schemeClr val="bg1"/>
                </a:solidFill>
              </a:rPr>
              <a:t>Poster</a:t>
            </a:r>
            <a:r>
              <a:rPr lang="en-US" baseline="0" dirty="0">
                <a:solidFill>
                  <a:schemeClr val="bg1"/>
                </a:solidFill>
              </a:rPr>
              <a:t> for respect </a:t>
            </a:r>
            <a:endParaRPr lang="en-US" dirty="0">
              <a:solidFill>
                <a:schemeClr val="bg1"/>
              </a:solidFill>
            </a:endParaRPr>
          </a:p>
        </p:txBody>
      </p:sp>
      <p:sp>
        <p:nvSpPr>
          <p:cNvPr id="3" name="TextBox 2"/>
          <p:cNvSpPr txBox="1"/>
          <p:nvPr/>
        </p:nvSpPr>
        <p:spPr>
          <a:xfrm>
            <a:off x="665922" y="1970432"/>
            <a:ext cx="3478696" cy="2169825"/>
          </a:xfrm>
          <a:prstGeom prst="rect">
            <a:avLst/>
          </a:prstGeom>
          <a:noFill/>
        </p:spPr>
        <p:txBody>
          <a:bodyPr wrap="square" rtlCol="0">
            <a:spAutoFit/>
          </a:bodyPr>
          <a:lstStyle/>
          <a:p>
            <a:pPr algn="ctr"/>
            <a:r>
              <a:rPr lang="en-US" sz="2700" b="1" dirty="0"/>
              <a:t>Clubhouse Artist Created Visual Reminders of Key Person-Centered Values</a:t>
            </a:r>
          </a:p>
        </p:txBody>
      </p:sp>
      <p:pic>
        <p:nvPicPr>
          <p:cNvPr id="2" name="Picture 1" descr="Image of an example of a hand drawn poster that was used to convey a behavior associated with one of the team values.  The poster says &quot;Respect, give it to get it&quot; and shows a cat and a dog standing on two legs shaking hand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24288" y="1500188"/>
            <a:ext cx="5143500" cy="3857625"/>
          </a:xfrm>
          <a:prstGeom prst="rect">
            <a:avLst/>
          </a:prstGeom>
        </p:spPr>
      </p:pic>
    </p:spTree>
    <p:extLst>
      <p:ext uri="{BB962C8B-B14F-4D97-AF65-F5344CB8AC3E}">
        <p14:creationId xmlns:p14="http://schemas.microsoft.com/office/powerpoint/2010/main" val="1964388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oster of an octopus holding a vacuum, broom, duster, and a mop.  The ocotpus has an owl on his head who is holding a dishtowel and a dirty dish.  Words suround them: Clean up, teamwork, Don't leave a mess. Then bottom of the [pster says &quot;Take Care of Our Space&quo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Title 2">
            <a:extLst>
              <a:ext uri="{FF2B5EF4-FFF2-40B4-BE49-F238E27FC236}">
                <a16:creationId xmlns:a16="http://schemas.microsoft.com/office/drawing/2014/main" id="{077458B9-2BFE-934D-B9A7-52523B33F80C}"/>
              </a:ext>
            </a:extLst>
          </p:cNvPr>
          <p:cNvSpPr>
            <a:spLocks noGrp="1"/>
          </p:cNvSpPr>
          <p:nvPr>
            <p:ph type="title" idx="4294967295"/>
          </p:nvPr>
        </p:nvSpPr>
        <p:spPr/>
        <p:txBody>
          <a:bodyPr/>
          <a:lstStyle/>
          <a:p>
            <a:r>
              <a:rPr lang="en-US" dirty="0">
                <a:solidFill>
                  <a:schemeClr val="bg1"/>
                </a:solidFill>
              </a:rPr>
              <a:t>Poster</a:t>
            </a:r>
            <a:r>
              <a:rPr lang="en-US" baseline="0" dirty="0">
                <a:solidFill>
                  <a:schemeClr val="bg1"/>
                </a:solidFill>
              </a:rPr>
              <a:t> for take care of your space</a:t>
            </a:r>
            <a:endParaRPr lang="en-US" dirty="0">
              <a:solidFill>
                <a:schemeClr val="bg1"/>
              </a:solidFill>
            </a:endParaRPr>
          </a:p>
        </p:txBody>
      </p:sp>
    </p:spTree>
    <p:extLst>
      <p:ext uri="{BB962C8B-B14F-4D97-AF65-F5344CB8AC3E}">
        <p14:creationId xmlns:p14="http://schemas.microsoft.com/office/powerpoint/2010/main" val="3183362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2909D-CF55-C94A-928B-0C84CE427AF4}"/>
              </a:ext>
            </a:extLst>
          </p:cNvPr>
          <p:cNvSpPr>
            <a:spLocks noGrp="1"/>
          </p:cNvSpPr>
          <p:nvPr>
            <p:ph type="title" idx="4294967295"/>
          </p:nvPr>
        </p:nvSpPr>
        <p:spPr/>
        <p:txBody>
          <a:bodyPr/>
          <a:lstStyle/>
          <a:p>
            <a:r>
              <a:rPr lang="en-US" dirty="0"/>
              <a:t>Clubhouse artwork</a:t>
            </a:r>
          </a:p>
        </p:txBody>
      </p:sp>
      <p:sp>
        <p:nvSpPr>
          <p:cNvPr id="3" name="TextBox 2"/>
          <p:cNvSpPr txBox="1"/>
          <p:nvPr/>
        </p:nvSpPr>
        <p:spPr>
          <a:xfrm>
            <a:off x="314325" y="2124075"/>
            <a:ext cx="2190750" cy="1384995"/>
          </a:xfrm>
          <a:prstGeom prst="rect">
            <a:avLst/>
          </a:prstGeom>
          <a:noFill/>
        </p:spPr>
        <p:txBody>
          <a:bodyPr wrap="square" rtlCol="0">
            <a:spAutoFit/>
          </a:bodyPr>
          <a:lstStyle/>
          <a:p>
            <a:r>
              <a:rPr lang="en-US" sz="2100" b="1" dirty="0"/>
              <a:t>More Artwork Under Construction at the Clubhouse </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0" y="1133475"/>
            <a:ext cx="6210300" cy="4657725"/>
          </a:xfrm>
          <a:prstGeom prst="rect">
            <a:avLst/>
          </a:prstGeom>
        </p:spPr>
      </p:pic>
    </p:spTree>
    <p:extLst>
      <p:ext uri="{BB962C8B-B14F-4D97-AF65-F5344CB8AC3E}">
        <p14:creationId xmlns:p14="http://schemas.microsoft.com/office/powerpoint/2010/main" val="4262688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82A7-CAEF-324C-B10D-0B55175F9341}"/>
              </a:ext>
            </a:extLst>
          </p:cNvPr>
          <p:cNvSpPr>
            <a:spLocks noGrp="1"/>
          </p:cNvSpPr>
          <p:nvPr>
            <p:ph type="title"/>
          </p:nvPr>
        </p:nvSpPr>
        <p:spPr/>
        <p:txBody>
          <a:bodyPr/>
          <a:lstStyle/>
          <a:p>
            <a:r>
              <a:rPr lang="en-US" dirty="0"/>
              <a:t>Data</a:t>
            </a:r>
          </a:p>
        </p:txBody>
      </p:sp>
      <p:sp>
        <p:nvSpPr>
          <p:cNvPr id="3" name="Text Placeholder 2">
            <a:extLst>
              <a:ext uri="{FF2B5EF4-FFF2-40B4-BE49-F238E27FC236}">
                <a16:creationId xmlns:a16="http://schemas.microsoft.com/office/drawing/2014/main" id="{285980D7-5CB0-764A-A282-CBE007A5D08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1746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476C-981E-FA49-B2B2-CBB3C20C8FD7}"/>
              </a:ext>
            </a:extLst>
          </p:cNvPr>
          <p:cNvSpPr>
            <a:spLocks noGrp="1"/>
          </p:cNvSpPr>
          <p:nvPr>
            <p:ph type="title"/>
          </p:nvPr>
        </p:nvSpPr>
        <p:spPr/>
        <p:txBody>
          <a:bodyPr>
            <a:normAutofit/>
          </a:bodyPr>
          <a:lstStyle/>
          <a:p>
            <a:pPr algn="ctr"/>
            <a:r>
              <a:rPr lang="en-US" b="1" dirty="0">
                <a:latin typeface="+mn-lt"/>
              </a:rPr>
              <a:t>Cohort 2 Team Baseline Data </a:t>
            </a:r>
            <a:br>
              <a:rPr lang="en-US" b="1" dirty="0">
                <a:latin typeface="+mn-lt"/>
              </a:rPr>
            </a:br>
            <a:r>
              <a:rPr lang="en-US" b="1" dirty="0">
                <a:latin typeface="+mn-lt"/>
              </a:rPr>
              <a:t>Person-Centered Positive Onsite Evaluation Tool</a:t>
            </a:r>
            <a:endParaRPr lang="en-US" dirty="0">
              <a:latin typeface="+mn-lt"/>
            </a:endParaRPr>
          </a:p>
        </p:txBody>
      </p:sp>
      <p:graphicFrame>
        <p:nvGraphicFramePr>
          <p:cNvPr id="4" name="Content Placeholder 3" descr="Graph for an Onsite Evaluation for 11/18 and 2/18.&#10;vertical:  percnet complete 0% - 100%&#10;&#10;Horizontal: Team Action Plan, Universal PC, Universal PBS, Culutral Awareness, Monitoring plans, Suport staff learning, Visibility, total.  &#10;&#10;The organization improved in all areas. ">
            <a:extLst>
              <a:ext uri="{FF2B5EF4-FFF2-40B4-BE49-F238E27FC236}">
                <a16:creationId xmlns:a16="http://schemas.microsoft.com/office/drawing/2014/main" id="{00000000-0008-0000-0B00-000002000000}"/>
              </a:ext>
            </a:extLst>
          </p:cNvPr>
          <p:cNvGraphicFramePr>
            <a:graphicFrameLocks noGrp="1"/>
          </p:cNvGraphicFramePr>
          <p:nvPr>
            <p:ph idx="1"/>
            <p:extLst>
              <p:ext uri="{D42A27DB-BD31-4B8C-83A1-F6EECF244321}">
                <p14:modId xmlns:p14="http://schemas.microsoft.com/office/powerpoint/2010/main" val="1367567740"/>
              </p:ext>
            </p:extLst>
          </p:nvPr>
        </p:nvGraphicFramePr>
        <p:xfrm>
          <a:off x="185196" y="1608881"/>
          <a:ext cx="8762034" cy="46182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4247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98C719-164F-F44D-B532-C4ED6B20D045}"/>
              </a:ext>
            </a:extLst>
          </p:cNvPr>
          <p:cNvSpPr>
            <a:spLocks noGrp="1"/>
          </p:cNvSpPr>
          <p:nvPr>
            <p:ph type="title"/>
          </p:nvPr>
        </p:nvSpPr>
        <p:spPr/>
        <p:txBody>
          <a:bodyPr/>
          <a:lstStyle/>
          <a:p>
            <a:r>
              <a:rPr lang="en-US"/>
              <a:t>History Map </a:t>
            </a:r>
          </a:p>
        </p:txBody>
      </p:sp>
      <p:sp>
        <p:nvSpPr>
          <p:cNvPr id="5" name="Text Placeholder 4">
            <a:extLst>
              <a:ext uri="{FF2B5EF4-FFF2-40B4-BE49-F238E27FC236}">
                <a16:creationId xmlns:a16="http://schemas.microsoft.com/office/drawing/2014/main" id="{268F2C0C-C7BA-C644-9394-EE783D8B6A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5190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E2E986-2704-9049-90A6-C21FAF1BFE49}"/>
              </a:ext>
            </a:extLst>
          </p:cNvPr>
          <p:cNvSpPr>
            <a:spLocks noGrp="1"/>
          </p:cNvSpPr>
          <p:nvPr>
            <p:ph type="title"/>
          </p:nvPr>
        </p:nvSpPr>
        <p:spPr/>
        <p:txBody>
          <a:bodyPr/>
          <a:lstStyle/>
          <a:p>
            <a:r>
              <a:rPr lang="en-US" dirty="0"/>
              <a:t>Team </a:t>
            </a:r>
          </a:p>
        </p:txBody>
      </p:sp>
      <p:sp>
        <p:nvSpPr>
          <p:cNvPr id="5" name="Text Placeholder 4">
            <a:extLst>
              <a:ext uri="{FF2B5EF4-FFF2-40B4-BE49-F238E27FC236}">
                <a16:creationId xmlns:a16="http://schemas.microsoft.com/office/drawing/2014/main" id="{FCC25CEF-C365-9B4B-822F-BEBDA10275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54010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04B68-445D-F744-88FC-5D6DE7A48AA7}"/>
              </a:ext>
            </a:extLst>
          </p:cNvPr>
          <p:cNvSpPr>
            <a:spLocks noGrp="1"/>
          </p:cNvSpPr>
          <p:nvPr>
            <p:ph type="title"/>
          </p:nvPr>
        </p:nvSpPr>
        <p:spPr/>
        <p:txBody>
          <a:bodyPr>
            <a:normAutofit fontScale="90000"/>
          </a:bodyPr>
          <a:lstStyle/>
          <a:p>
            <a:r>
              <a:rPr lang="en-US" sz="3600" dirty="0">
                <a:latin typeface="+mj-lt"/>
              </a:rPr>
              <a:t>Mental Health History Map </a:t>
            </a:r>
            <a:br>
              <a:rPr lang="en-US" dirty="0"/>
            </a:br>
            <a:endParaRPr lang="en-US" dirty="0"/>
          </a:p>
        </p:txBody>
      </p:sp>
      <p:pic>
        <p:nvPicPr>
          <p:cNvPr id="2" name="Picture 1" descr="Drawing of the team's hsotroy map.  The drawing reflects the progress the team made over the first year of implementat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3" y="2524401"/>
            <a:ext cx="9100007" cy="2428875"/>
          </a:xfrm>
          <a:prstGeom prst="rect">
            <a:avLst/>
          </a:prstGeom>
        </p:spPr>
      </p:pic>
    </p:spTree>
    <p:extLst>
      <p:ext uri="{BB962C8B-B14F-4D97-AF65-F5344CB8AC3E}">
        <p14:creationId xmlns:p14="http://schemas.microsoft.com/office/powerpoint/2010/main" val="510899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F666C0-BE78-354E-8E69-8B7F6B4155CB}"/>
              </a:ext>
            </a:extLst>
          </p:cNvPr>
          <p:cNvSpPr>
            <a:spLocks noGrp="1"/>
          </p:cNvSpPr>
          <p:nvPr>
            <p:ph type="title"/>
          </p:nvPr>
        </p:nvSpPr>
        <p:spPr>
          <a:xfrm>
            <a:off x="457200" y="387760"/>
            <a:ext cx="8229600" cy="838124"/>
          </a:xfrm>
        </p:spPr>
        <p:txBody>
          <a:bodyPr/>
          <a:lstStyle/>
          <a:p>
            <a:pPr algn="ctr"/>
            <a:r>
              <a:rPr lang="en-US" dirty="0">
                <a:solidFill>
                  <a:schemeClr val="tx1"/>
                </a:solidFill>
              </a:rPr>
              <a:t>Funding Used to Support This Story</a:t>
            </a:r>
          </a:p>
        </p:txBody>
      </p:sp>
      <p:sp>
        <p:nvSpPr>
          <p:cNvPr id="8" name="Content Placeholder 7">
            <a:extLst>
              <a:ext uri="{FF2B5EF4-FFF2-40B4-BE49-F238E27FC236}">
                <a16:creationId xmlns:a16="http://schemas.microsoft.com/office/drawing/2014/main" id="{1C54ADEB-F11F-4C46-A488-5A55F45D7E23}"/>
              </a:ext>
            </a:extLst>
          </p:cNvPr>
          <p:cNvSpPr>
            <a:spLocks noGrp="1"/>
          </p:cNvSpPr>
          <p:nvPr>
            <p:ph sz="quarter" idx="13"/>
          </p:nvPr>
        </p:nvSpPr>
        <p:spPr>
          <a:xfrm>
            <a:off x="457200" y="1584102"/>
            <a:ext cx="8229600" cy="4573560"/>
          </a:xfrm>
          <a:prstGeom prst="rect">
            <a:avLst/>
          </a:prstGeom>
        </p:spPr>
        <p:txBody>
          <a:bodyPr wrap="square">
            <a:spAutoFit/>
          </a:bodyPr>
          <a:lstStyle/>
          <a:p>
            <a:endParaRPr lang="en-US" dirty="0">
              <a:solidFill>
                <a:srgbClr val="000000"/>
              </a:solidFill>
              <a:latin typeface="Merriweather Sans"/>
            </a:endParaRPr>
          </a:p>
          <a:p>
            <a:pPr marL="0" indent="0">
              <a:buNone/>
            </a:pPr>
            <a:r>
              <a:rPr lang="en-US" sz="1600" dirty="0">
                <a:solidFill>
                  <a:srgbClr val="000000"/>
                </a:solidFill>
                <a:latin typeface="Merriweather Sans"/>
              </a:rPr>
              <a:t>Preparation of these modules was supported, in part, by cooperative agreement from the Minnesota Department of Human Services (MN DHS) with the Institute on Community Integration. The University of Minnesota undertaking projects under government sponsorship are encouraged to express freely their findings and conclusions.  Points of view or opinions do not, therefore necessarily represent official MN DHS policy.</a:t>
            </a:r>
          </a:p>
          <a:p>
            <a:pPr marL="0" indent="0">
              <a:buNone/>
            </a:pPr>
            <a:endParaRPr lang="en-US" sz="1600" dirty="0">
              <a:solidFill>
                <a:srgbClr val="000000"/>
              </a:solidFill>
              <a:latin typeface="Merriweather Sans"/>
            </a:endParaRPr>
          </a:p>
          <a:p>
            <a:pPr marL="0" indent="0">
              <a:buNone/>
            </a:pPr>
            <a:r>
              <a:rPr lang="en-US" sz="1600" dirty="0">
                <a:solidFill>
                  <a:srgbClr val="000000"/>
                </a:solidFill>
                <a:latin typeface="Merriweather Sans"/>
              </a:rPr>
              <a:t>The University of Minnesota's mission, carried out on multiple campuses and throughout the state, is threefold: research and discovery, teaching and learning, and outreach and public service.  The University of Minnesota shall provide equal access to and opportunity in its programs, facilities, and employment without regard to race, color, creed, religion, national origin, gender, age, marital status, disability, public assistance status, veteran status, sexual orientation, gender identity, or gender expression.</a:t>
            </a:r>
          </a:p>
          <a:p>
            <a:pPr marL="0" indent="0">
              <a:buNone/>
            </a:pPr>
            <a:br>
              <a:rPr lang="en-US" dirty="0"/>
            </a:br>
            <a:endParaRPr lang="en-US" dirty="0"/>
          </a:p>
        </p:txBody>
      </p:sp>
      <p:pic>
        <p:nvPicPr>
          <p:cNvPr id="9" name="Picture 8" descr="Logo for MN Department of Human Services ">
            <a:extLst>
              <a:ext uri="{FF2B5EF4-FFF2-40B4-BE49-F238E27FC236}">
                <a16:creationId xmlns:a16="http://schemas.microsoft.com/office/drawing/2014/main" id="{DA4E85AE-455C-9141-8CCC-12E6AC01C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23" y="5575319"/>
            <a:ext cx="2253481" cy="737936"/>
          </a:xfrm>
          <a:prstGeom prst="rect">
            <a:avLst/>
          </a:prstGeom>
        </p:spPr>
      </p:pic>
      <p:pic>
        <p:nvPicPr>
          <p:cNvPr id="10" name="Picture 9" descr="Logo for the Institute on Community Integration">
            <a:extLst>
              <a:ext uri="{FF2B5EF4-FFF2-40B4-BE49-F238E27FC236}">
                <a16:creationId xmlns:a16="http://schemas.microsoft.com/office/drawing/2014/main" id="{962ECB6A-A9FB-3E40-A9CB-5D3917CEF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5455" y="5327315"/>
            <a:ext cx="985940" cy="985940"/>
          </a:xfrm>
          <a:prstGeom prst="rect">
            <a:avLst/>
          </a:prstGeom>
        </p:spPr>
      </p:pic>
    </p:spTree>
    <p:extLst>
      <p:ext uri="{BB962C8B-B14F-4D97-AF65-F5344CB8AC3E}">
        <p14:creationId xmlns:p14="http://schemas.microsoft.com/office/powerpoint/2010/main" val="187714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en-US" sz="3200" dirty="0">
                <a:solidFill>
                  <a:schemeClr val="dk1"/>
                </a:solidFill>
                <a:latin typeface="Calibri"/>
                <a:ea typeface="Calibri"/>
                <a:cs typeface="Calibri"/>
                <a:sym typeface="Calibri"/>
              </a:rPr>
              <a:t>Person-Centered and PBS Self-Assessment and Action Planning—Mental Health Team</a:t>
            </a:r>
          </a:p>
        </p:txBody>
      </p:sp>
      <p:sp>
        <p:nvSpPr>
          <p:cNvPr id="629" name="Shape 629"/>
          <p:cNvSpPr txBox="1">
            <a:spLocks noGrp="1"/>
          </p:cNvSpPr>
          <p:nvPr>
            <p:ph sz="quarter" idx="13"/>
          </p:nvPr>
        </p:nvSpPr>
        <p:spPr>
          <a:prstGeom prst="rect">
            <a:avLst/>
          </a:prstGeom>
          <a:noFill/>
          <a:ln>
            <a:noFill/>
          </a:ln>
        </p:spPr>
        <p:txBody>
          <a:bodyPr vert="horz" lIns="68569" tIns="34275" rIns="68569" bIns="34275" rtlCol="0" anchor="t" anchorCtr="0">
            <a:noAutofit/>
          </a:bodyPr>
          <a:lstStyle/>
          <a:p>
            <a:pPr marL="0" indent="0">
              <a:lnSpc>
                <a:spcPct val="80000"/>
              </a:lnSpc>
              <a:spcBef>
                <a:spcPts val="0"/>
              </a:spcBef>
              <a:buClr>
                <a:schemeClr val="dk1"/>
              </a:buClr>
              <a:buSzPct val="25000"/>
              <a:buNone/>
            </a:pPr>
            <a:r>
              <a:rPr lang="en-US" sz="2400" b="1" dirty="0">
                <a:solidFill>
                  <a:schemeClr val="dk1"/>
                </a:solidFill>
                <a:latin typeface="Calibri"/>
                <a:ea typeface="Calibri"/>
                <a:cs typeface="Calibri"/>
                <a:sym typeface="Calibri"/>
              </a:rPr>
              <a:t>Team Roles</a:t>
            </a:r>
          </a:p>
          <a:p>
            <a:pPr marL="257175" indent="-257175">
              <a:lnSpc>
                <a:spcPct val="80000"/>
              </a:lnSpc>
              <a:spcBef>
                <a:spcPts val="444"/>
              </a:spcBef>
              <a:buClr>
                <a:schemeClr val="dk1"/>
              </a:buClr>
              <a:buSzPct val="98666"/>
            </a:pPr>
            <a:r>
              <a:rPr lang="en-US" sz="2400" dirty="0">
                <a:solidFill>
                  <a:schemeClr val="dk1"/>
                </a:solidFill>
                <a:latin typeface="Calibri"/>
                <a:ea typeface="Calibri"/>
                <a:cs typeface="Calibri"/>
                <a:sym typeface="Calibri"/>
              </a:rPr>
              <a:t>15Team Members</a:t>
            </a:r>
          </a:p>
          <a:p>
            <a:pPr marL="257175" indent="-257175">
              <a:lnSpc>
                <a:spcPct val="80000"/>
              </a:lnSpc>
              <a:spcBef>
                <a:spcPts val="444"/>
              </a:spcBef>
              <a:buClr>
                <a:schemeClr val="dk1"/>
              </a:buClr>
              <a:buSzPct val="98666"/>
            </a:pPr>
            <a:r>
              <a:rPr lang="en-US" sz="2400" dirty="0">
                <a:solidFill>
                  <a:schemeClr val="dk1"/>
                </a:solidFill>
                <a:latin typeface="Calibri"/>
                <a:ea typeface="Calibri"/>
                <a:cs typeface="Calibri"/>
                <a:sym typeface="Calibri"/>
              </a:rPr>
              <a:t>2 Key Contact</a:t>
            </a:r>
          </a:p>
          <a:p>
            <a:pPr marL="257175" indent="-257175">
              <a:lnSpc>
                <a:spcPct val="80000"/>
              </a:lnSpc>
              <a:spcBef>
                <a:spcPts val="444"/>
              </a:spcBef>
              <a:buClr>
                <a:schemeClr val="dk1"/>
              </a:buClr>
              <a:buSzPct val="98666"/>
            </a:pPr>
            <a:r>
              <a:rPr lang="en-US" sz="2400" dirty="0">
                <a:solidFill>
                  <a:schemeClr val="dk1"/>
                </a:solidFill>
                <a:latin typeface="Calibri"/>
                <a:ea typeface="Calibri"/>
                <a:cs typeface="Calibri"/>
                <a:sym typeface="Calibri"/>
              </a:rPr>
              <a:t>11 Coaches</a:t>
            </a:r>
          </a:p>
          <a:p>
            <a:pPr marL="257175" indent="-257175">
              <a:lnSpc>
                <a:spcPct val="80000"/>
              </a:lnSpc>
              <a:spcBef>
                <a:spcPts val="444"/>
              </a:spcBef>
              <a:buClr>
                <a:schemeClr val="dk1"/>
              </a:buClr>
              <a:buSzPct val="98666"/>
            </a:pPr>
            <a:r>
              <a:rPr lang="en-US" sz="2400" dirty="0">
                <a:solidFill>
                  <a:schemeClr val="dk1"/>
                </a:solidFill>
                <a:latin typeface="Calibri"/>
                <a:ea typeface="Calibri"/>
                <a:cs typeface="Calibri"/>
                <a:sym typeface="Calibri"/>
              </a:rPr>
              <a:t>1 PBS Facilitators (In Training)</a:t>
            </a:r>
          </a:p>
          <a:p>
            <a:pPr marL="0" indent="0">
              <a:lnSpc>
                <a:spcPct val="80000"/>
              </a:lnSpc>
              <a:spcBef>
                <a:spcPts val="444"/>
              </a:spcBef>
              <a:buClr>
                <a:schemeClr val="dk1"/>
              </a:buClr>
              <a:buSzPct val="98666"/>
              <a:buNone/>
            </a:pPr>
            <a:endParaRPr lang="en-US" sz="2400" b="1" dirty="0">
              <a:solidFill>
                <a:schemeClr val="dk1"/>
              </a:solidFill>
              <a:latin typeface="Calibri"/>
              <a:ea typeface="Calibri"/>
              <a:cs typeface="Calibri"/>
              <a:sym typeface="Calibri"/>
            </a:endParaRPr>
          </a:p>
          <a:p>
            <a:pPr marL="257175" indent="-257175">
              <a:lnSpc>
                <a:spcPct val="80000"/>
              </a:lnSpc>
              <a:spcBef>
                <a:spcPts val="444"/>
              </a:spcBef>
              <a:buClr>
                <a:schemeClr val="dk1"/>
              </a:buClr>
              <a:buSzPct val="98666"/>
              <a:buNone/>
            </a:pPr>
            <a:r>
              <a:rPr lang="en-US" sz="2400" b="1" dirty="0">
                <a:solidFill>
                  <a:schemeClr val="dk1"/>
                </a:solidFill>
                <a:latin typeface="Calibri"/>
                <a:ea typeface="Calibri"/>
                <a:cs typeface="Calibri"/>
                <a:sym typeface="Calibri"/>
              </a:rPr>
              <a:t>Monthly Team Meetings</a:t>
            </a:r>
          </a:p>
          <a:p>
            <a:pPr marL="257175" indent="-257175">
              <a:lnSpc>
                <a:spcPct val="80000"/>
              </a:lnSpc>
              <a:spcBef>
                <a:spcPts val="444"/>
              </a:spcBef>
              <a:buClr>
                <a:schemeClr val="dk1"/>
              </a:buClr>
              <a:buSzPct val="98666"/>
              <a:buNone/>
            </a:pPr>
            <a:endParaRPr lang="en-US" sz="2400" b="1" dirty="0">
              <a:solidFill>
                <a:schemeClr val="dk1"/>
              </a:solidFill>
              <a:latin typeface="Calibri"/>
              <a:ea typeface="Calibri"/>
              <a:cs typeface="Calibri"/>
              <a:sym typeface="Calibri"/>
            </a:endParaRPr>
          </a:p>
          <a:p>
            <a:pPr marL="0" indent="0">
              <a:lnSpc>
                <a:spcPct val="80000"/>
              </a:lnSpc>
              <a:spcBef>
                <a:spcPts val="444"/>
              </a:spcBef>
              <a:buClr>
                <a:schemeClr val="dk1"/>
              </a:buClr>
              <a:buSzPct val="25000"/>
              <a:buNone/>
            </a:pPr>
            <a:r>
              <a:rPr lang="en-US" sz="2400" b="1" dirty="0">
                <a:solidFill>
                  <a:schemeClr val="dk1"/>
                </a:solidFill>
                <a:latin typeface="Calibri"/>
                <a:ea typeface="Calibri"/>
                <a:cs typeface="Calibri"/>
                <a:sym typeface="Calibri"/>
              </a:rPr>
              <a:t>Implementation Areas Targeted</a:t>
            </a:r>
          </a:p>
          <a:p>
            <a:pPr marL="257175" indent="-257175">
              <a:lnSpc>
                <a:spcPct val="80000"/>
              </a:lnSpc>
              <a:spcBef>
                <a:spcPts val="444"/>
              </a:spcBef>
              <a:buClr>
                <a:schemeClr val="dk1"/>
              </a:buClr>
              <a:buSzPct val="98666"/>
            </a:pPr>
            <a:r>
              <a:rPr lang="en-US" sz="2400" dirty="0">
                <a:solidFill>
                  <a:schemeClr val="dk1"/>
                </a:solidFill>
                <a:latin typeface="Calibri"/>
                <a:ea typeface="Calibri"/>
                <a:cs typeface="Calibri"/>
                <a:sym typeface="Calibri"/>
              </a:rPr>
              <a:t>Mental Health Clubhouse </a:t>
            </a:r>
          </a:p>
        </p:txBody>
      </p:sp>
    </p:spTree>
    <p:extLst>
      <p:ext uri="{BB962C8B-B14F-4D97-AF65-F5344CB8AC3E}">
        <p14:creationId xmlns:p14="http://schemas.microsoft.com/office/powerpoint/2010/main" val="117198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5AEA9D-A244-954C-A791-B25291A2DCFD}"/>
              </a:ext>
            </a:extLst>
          </p:cNvPr>
          <p:cNvSpPr>
            <a:spLocks noGrp="1"/>
          </p:cNvSpPr>
          <p:nvPr>
            <p:ph type="title"/>
          </p:nvPr>
        </p:nvSpPr>
        <p:spPr/>
        <p:txBody>
          <a:bodyPr/>
          <a:lstStyle/>
          <a:p>
            <a:r>
              <a:rPr lang="en-US" dirty="0"/>
              <a:t>Vision Boards </a:t>
            </a:r>
          </a:p>
        </p:txBody>
      </p:sp>
      <p:sp>
        <p:nvSpPr>
          <p:cNvPr id="5" name="Text Placeholder 4">
            <a:extLst>
              <a:ext uri="{FF2B5EF4-FFF2-40B4-BE49-F238E27FC236}">
                <a16:creationId xmlns:a16="http://schemas.microsoft.com/office/drawing/2014/main" id="{3A5F4CC6-16C4-D24F-91D9-B64509F331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18001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C47CD0-9FD0-854C-963E-85FC7F9F02CE}"/>
              </a:ext>
            </a:extLst>
          </p:cNvPr>
          <p:cNvSpPr>
            <a:spLocks noGrp="1"/>
          </p:cNvSpPr>
          <p:nvPr>
            <p:ph type="title"/>
          </p:nvPr>
        </p:nvSpPr>
        <p:spPr>
          <a:xfrm>
            <a:off x="196770" y="274638"/>
            <a:ext cx="8490030" cy="838124"/>
          </a:xfrm>
        </p:spPr>
        <p:txBody>
          <a:bodyPr>
            <a:normAutofit fontScale="90000"/>
          </a:bodyPr>
          <a:lstStyle/>
          <a:p>
            <a:r>
              <a:rPr lang="en-US" sz="3100" dirty="0">
                <a:latin typeface="+mj-lt"/>
              </a:rPr>
              <a:t>Organization-Wide Implementation in Mental Health</a:t>
            </a:r>
            <a:br>
              <a:rPr lang="en-US" dirty="0"/>
            </a:br>
            <a:endParaRPr lang="en-US" dirty="0"/>
          </a:p>
        </p:txBody>
      </p:sp>
      <p:sp>
        <p:nvSpPr>
          <p:cNvPr id="3" name="Text Placeholder 2"/>
          <p:cNvSpPr>
            <a:spLocks noGrp="1"/>
          </p:cNvSpPr>
          <p:nvPr>
            <p:ph type="body" idx="4294967295"/>
          </p:nvPr>
        </p:nvSpPr>
        <p:spPr>
          <a:xfrm>
            <a:off x="972273" y="1545522"/>
            <a:ext cx="1655180" cy="433749"/>
          </a:xfrm>
        </p:spPr>
        <p:txBody>
          <a:bodyPr>
            <a:normAutofit lnSpcReduction="10000"/>
          </a:bodyPr>
          <a:lstStyle/>
          <a:p>
            <a:r>
              <a:rPr lang="en-US" sz="2400" dirty="0">
                <a:latin typeface="Calibri" charset="0"/>
                <a:ea typeface="Calibri" charset="0"/>
                <a:cs typeface="Calibri" charset="0"/>
              </a:rPr>
              <a:t>Now</a:t>
            </a:r>
          </a:p>
        </p:txBody>
      </p:sp>
      <p:pic>
        <p:nvPicPr>
          <p:cNvPr id="2" name="Content Placeholder 1" descr="The orgnization's now. System is underconstruction with many raod blocks for people to access the life they want. "/>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7050" y="2163060"/>
            <a:ext cx="3341688" cy="3781425"/>
          </a:xfrm>
        </p:spPr>
      </p:pic>
      <p:sp>
        <p:nvSpPr>
          <p:cNvPr id="5" name="Text Placeholder 4"/>
          <p:cNvSpPr>
            <a:spLocks noGrp="1"/>
          </p:cNvSpPr>
          <p:nvPr>
            <p:ph type="body" sz="quarter" idx="4294967295"/>
          </p:nvPr>
        </p:nvSpPr>
        <p:spPr>
          <a:xfrm>
            <a:off x="6151663" y="1545522"/>
            <a:ext cx="1765421" cy="433749"/>
          </a:xfrm>
        </p:spPr>
        <p:txBody>
          <a:bodyPr>
            <a:normAutofit lnSpcReduction="10000"/>
          </a:bodyPr>
          <a:lstStyle/>
          <a:p>
            <a:r>
              <a:rPr lang="en-US" sz="2400" dirty="0">
                <a:latin typeface="Calibri" charset="0"/>
                <a:ea typeface="Calibri" charset="0"/>
                <a:cs typeface="Calibri" charset="0"/>
              </a:rPr>
              <a:t>Future</a:t>
            </a:r>
          </a:p>
        </p:txBody>
      </p:sp>
      <p:pic>
        <p:nvPicPr>
          <p:cNvPr id="7" name="Content Placeholder 3" descr="Future roadblocks and construction are gone and people are living the life they want. "/>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5457082" y="2166234"/>
            <a:ext cx="2992437" cy="3775075"/>
          </a:xfrm>
        </p:spPr>
      </p:pic>
    </p:spTree>
    <p:extLst>
      <p:ext uri="{BB962C8B-B14F-4D97-AF65-F5344CB8AC3E}">
        <p14:creationId xmlns:p14="http://schemas.microsoft.com/office/powerpoint/2010/main" val="2318422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BC2722-5C6F-494E-8115-6B869B5CB816}"/>
              </a:ext>
            </a:extLst>
          </p:cNvPr>
          <p:cNvSpPr>
            <a:spLocks noGrp="1"/>
          </p:cNvSpPr>
          <p:nvPr>
            <p:ph type="title"/>
          </p:nvPr>
        </p:nvSpPr>
        <p:spPr/>
        <p:txBody>
          <a:bodyPr/>
          <a:lstStyle/>
          <a:p>
            <a:r>
              <a:rPr lang="en-US" dirty="0"/>
              <a:t>Outcome Statements </a:t>
            </a:r>
          </a:p>
        </p:txBody>
      </p:sp>
      <p:sp>
        <p:nvSpPr>
          <p:cNvPr id="8" name="Text Placeholder 7">
            <a:extLst>
              <a:ext uri="{FF2B5EF4-FFF2-40B4-BE49-F238E27FC236}">
                <a16:creationId xmlns:a16="http://schemas.microsoft.com/office/drawing/2014/main" id="{DBDAA488-ED91-5942-A5A7-9786D0F88A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51918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latin typeface="+mn-lt"/>
              </a:rPr>
              <a:t>Outcome Statements</a:t>
            </a:r>
          </a:p>
        </p:txBody>
      </p:sp>
      <p:sp>
        <p:nvSpPr>
          <p:cNvPr id="6" name="Content Placeholder 5"/>
          <p:cNvSpPr>
            <a:spLocks noGrp="1"/>
          </p:cNvSpPr>
          <p:nvPr>
            <p:ph sz="quarter" idx="13"/>
          </p:nvPr>
        </p:nvSpPr>
        <p:spPr>
          <a:xfrm>
            <a:off x="457200" y="1347659"/>
            <a:ext cx="8229600" cy="5016071"/>
          </a:xfrm>
        </p:spPr>
        <p:txBody>
          <a:bodyPr>
            <a:noAutofit/>
          </a:bodyPr>
          <a:lstStyle/>
          <a:p>
            <a:pPr marL="0" indent="0">
              <a:buNone/>
            </a:pPr>
            <a:r>
              <a:rPr lang="en-US" sz="2700" b="1" dirty="0"/>
              <a:t>People Supported</a:t>
            </a:r>
          </a:p>
          <a:p>
            <a:r>
              <a:rPr lang="en-US" sz="2400" dirty="0"/>
              <a:t>The people we support will direct their care, choice of treatment team members, and their goals to live a self-defined life of success and wellbeing</a:t>
            </a:r>
          </a:p>
          <a:p>
            <a:r>
              <a:rPr lang="en-US" sz="2400" dirty="0"/>
              <a:t>The people we support will invite their family, friends, community members, and other supports to join them on their life journey</a:t>
            </a:r>
          </a:p>
          <a:p>
            <a:pPr marL="0" indent="0">
              <a:buNone/>
            </a:pPr>
            <a:endParaRPr lang="en-US" sz="2700" b="1" dirty="0"/>
          </a:p>
          <a:p>
            <a:pPr marL="0" indent="0">
              <a:buNone/>
            </a:pPr>
            <a:r>
              <a:rPr lang="en-US" sz="2700" b="1" dirty="0"/>
              <a:t>Employees/Staff</a:t>
            </a:r>
          </a:p>
          <a:p>
            <a:r>
              <a:rPr lang="en-US" sz="2400" dirty="0"/>
              <a:t>As individuals, we feel confident with Person-Centered Thinking, are sufficiently supported, and trusted to take action</a:t>
            </a:r>
          </a:p>
        </p:txBody>
      </p:sp>
    </p:spTree>
    <p:extLst>
      <p:ext uri="{BB962C8B-B14F-4D97-AF65-F5344CB8AC3E}">
        <p14:creationId xmlns:p14="http://schemas.microsoft.com/office/powerpoint/2010/main" val="1055334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n-lt"/>
              </a:rPr>
              <a:t>Outcome Statements Continued </a:t>
            </a:r>
          </a:p>
        </p:txBody>
      </p:sp>
      <p:sp>
        <p:nvSpPr>
          <p:cNvPr id="3" name="Content Placeholder 2"/>
          <p:cNvSpPr>
            <a:spLocks noGrp="1"/>
          </p:cNvSpPr>
          <p:nvPr>
            <p:ph sz="quarter" idx="13"/>
          </p:nvPr>
        </p:nvSpPr>
        <p:spPr>
          <a:xfrm>
            <a:off x="457200" y="1533011"/>
            <a:ext cx="8229600" cy="4410589"/>
          </a:xfrm>
        </p:spPr>
        <p:txBody>
          <a:bodyPr>
            <a:noAutofit/>
          </a:bodyPr>
          <a:lstStyle/>
          <a:p>
            <a:pPr marL="0" indent="0">
              <a:buNone/>
            </a:pPr>
            <a:r>
              <a:rPr lang="en-US" sz="2400" b="1" dirty="0"/>
              <a:t>Organization</a:t>
            </a:r>
          </a:p>
          <a:p>
            <a:r>
              <a:rPr lang="en-US" sz="2400" dirty="0"/>
              <a:t>Our organization will embrace and promote a culture of Person-Centered Thinking</a:t>
            </a:r>
          </a:p>
          <a:p>
            <a:pPr marL="0" indent="0">
              <a:buNone/>
            </a:pPr>
            <a:endParaRPr lang="en-US" sz="2400" dirty="0"/>
          </a:p>
          <a:p>
            <a:pPr marL="0" indent="0">
              <a:buNone/>
            </a:pPr>
            <a:r>
              <a:rPr lang="en-US" sz="2400" b="1" dirty="0"/>
              <a:t>Community</a:t>
            </a:r>
          </a:p>
          <a:p>
            <a:r>
              <a:rPr lang="en-US" sz="2400" dirty="0"/>
              <a:t>Increase awareness of overall wellbeing by creating more equality between physical and behavioral health through education, integration, Person-Centered Thinking and Positive-Based Interactions</a:t>
            </a:r>
          </a:p>
        </p:txBody>
      </p:sp>
    </p:spTree>
    <p:extLst>
      <p:ext uri="{BB962C8B-B14F-4D97-AF65-F5344CB8AC3E}">
        <p14:creationId xmlns:p14="http://schemas.microsoft.com/office/powerpoint/2010/main" val="3413407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FEAFF-1BA9-D14B-92B2-437DBA7ECD92}"/>
              </a:ext>
            </a:extLst>
          </p:cNvPr>
          <p:cNvSpPr>
            <a:spLocks noGrp="1"/>
          </p:cNvSpPr>
          <p:nvPr>
            <p:ph type="title"/>
          </p:nvPr>
        </p:nvSpPr>
        <p:spPr/>
        <p:txBody>
          <a:bodyPr/>
          <a:lstStyle/>
          <a:p>
            <a:r>
              <a:rPr lang="en-US" dirty="0"/>
              <a:t>Matrix </a:t>
            </a:r>
          </a:p>
        </p:txBody>
      </p:sp>
      <p:sp>
        <p:nvSpPr>
          <p:cNvPr id="5" name="Text Placeholder 4">
            <a:extLst>
              <a:ext uri="{FF2B5EF4-FFF2-40B4-BE49-F238E27FC236}">
                <a16:creationId xmlns:a16="http://schemas.microsoft.com/office/drawing/2014/main" id="{CA158526-A65C-B34A-B86E-9C5E2491B2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64617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10163</TotalTime>
  <Words>982</Words>
  <Application>Microsoft Macintosh PowerPoint</Application>
  <PresentationFormat>On-screen Show (4:3)</PresentationFormat>
  <Paragraphs>129</Paragraphs>
  <Slides>21</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Merriweather Sans</vt:lpstr>
      <vt:lpstr>Open Sans</vt:lpstr>
      <vt:lpstr>Open Sans bold</vt:lpstr>
      <vt:lpstr>Tahoma</vt:lpstr>
      <vt:lpstr>Webdings</vt:lpstr>
      <vt:lpstr>1_Office Theme</vt:lpstr>
      <vt:lpstr>Mental Health Provider Example </vt:lpstr>
      <vt:lpstr>Team </vt:lpstr>
      <vt:lpstr>Person-Centered and PBS Self-Assessment and Action Planning—Mental Health Team</vt:lpstr>
      <vt:lpstr>Vision Boards </vt:lpstr>
      <vt:lpstr>Organization-Wide Implementation in Mental Health </vt:lpstr>
      <vt:lpstr>Outcome Statements </vt:lpstr>
      <vt:lpstr>Outcome Statements</vt:lpstr>
      <vt:lpstr>Outcome Statements Continued </vt:lpstr>
      <vt:lpstr>Matrix </vt:lpstr>
      <vt:lpstr>Identify the Area the Team Will Start Building Positive Social Interactions – Mental Health Clubhouse Example</vt:lpstr>
      <vt:lpstr>Matrix for a Mental Health Organization </vt:lpstr>
      <vt:lpstr>Clubhouse  thank you notes </vt:lpstr>
      <vt:lpstr>Thank you note examples </vt:lpstr>
      <vt:lpstr>Poster for respect </vt:lpstr>
      <vt:lpstr>Poster for take care of your space</vt:lpstr>
      <vt:lpstr>Clubhouse artwork</vt:lpstr>
      <vt:lpstr>Data</vt:lpstr>
      <vt:lpstr>Cohort 2 Team Baseline Data  Person-Centered Positive Onsite Evaluation Tool</vt:lpstr>
      <vt:lpstr>History Map </vt:lpstr>
      <vt:lpstr>Mental Health History Map  </vt:lpstr>
      <vt:lpstr>Funding Used to Support This 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Nicole K Duchelle</cp:lastModifiedBy>
  <cp:revision>198</cp:revision>
  <dcterms:created xsi:type="dcterms:W3CDTF">2016-04-07T18:13:15Z</dcterms:created>
  <dcterms:modified xsi:type="dcterms:W3CDTF">2021-06-25T13:30:32Z</dcterms:modified>
</cp:coreProperties>
</file>