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4"/>
  </p:notesMasterIdLst>
  <p:sldIdLst>
    <p:sldId id="281" r:id="rId2"/>
    <p:sldId id="833" r:id="rId3"/>
    <p:sldId id="859" r:id="rId4"/>
    <p:sldId id="825" r:id="rId5"/>
    <p:sldId id="860" r:id="rId6"/>
    <p:sldId id="852" r:id="rId7"/>
    <p:sldId id="856" r:id="rId8"/>
    <p:sldId id="823" r:id="rId9"/>
    <p:sldId id="865" r:id="rId10"/>
    <p:sldId id="824" r:id="rId11"/>
    <p:sldId id="866" r:id="rId12"/>
    <p:sldId id="827" r:id="rId13"/>
    <p:sldId id="861" r:id="rId14"/>
    <p:sldId id="344" r:id="rId15"/>
    <p:sldId id="862" r:id="rId16"/>
    <p:sldId id="826" r:id="rId17"/>
    <p:sldId id="863" r:id="rId18"/>
    <p:sldId id="854" r:id="rId19"/>
    <p:sldId id="864" r:id="rId20"/>
    <p:sldId id="832" r:id="rId21"/>
    <p:sldId id="1416"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33"/>
    <a:srgbClr val="800000"/>
    <a:srgbClr val="B3D029"/>
    <a:srgbClr val="E7501F"/>
    <a:srgbClr val="0F3F59"/>
    <a:srgbClr val="626368"/>
    <a:srgbClr val="A8DED8"/>
    <a:srgbClr val="F8E7BB"/>
    <a:srgbClr val="FFCCFF"/>
    <a:srgbClr val="3F8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2" autoAdjust="0"/>
    <p:restoredTop sz="95864" autoAdjust="0"/>
  </p:normalViewPr>
  <p:slideViewPr>
    <p:cSldViewPr snapToGrid="0" snapToObjects="1">
      <p:cViewPr varScale="1">
        <p:scale>
          <a:sx n="138" d="100"/>
          <a:sy n="138" d="100"/>
        </p:scale>
        <p:origin x="1552" y="184"/>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rachellfreeman/Downloads/MN%20TIC%20PBS%20Subscale%203.14.2018%20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Minnesota Team Implementation Checklist</a:t>
            </a:r>
            <a:endParaRPr lang="en-US" sz="1400" dirty="0">
              <a:effectLst/>
            </a:endParaRPr>
          </a:p>
          <a:p>
            <a:pPr>
              <a:defRPr/>
            </a:pPr>
            <a:r>
              <a:rPr lang="en-US" sz="1800" b="1" i="0" baseline="0" dirty="0">
                <a:effectLst/>
              </a:rPr>
              <a:t>Provider Organization</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'C2-Trillium'!$B$40</c:f>
              <c:strCache>
                <c:ptCount val="1"/>
                <c:pt idx="0">
                  <c:v>7/21/16</c:v>
                </c:pt>
              </c:strCache>
            </c:strRef>
          </c:tx>
          <c:spPr>
            <a:solidFill>
              <a:schemeClr val="accent1"/>
            </a:solidFill>
            <a:ln>
              <a:noFill/>
            </a:ln>
            <a:effectLst/>
          </c:spPr>
          <c:invertIfNegative val="0"/>
          <c:cat>
            <c:strRef>
              <c:f>'C2-Trillium'!$A$41:$A$47</c:f>
              <c:strCache>
                <c:ptCount val="7"/>
                <c:pt idx="0">
                  <c:v>Assess Readiness</c:v>
                </c:pt>
                <c:pt idx="1">
                  <c:v>Self-Assessment</c:v>
                </c:pt>
                <c:pt idx="2">
                  <c:v>Plan for increasing Positive Social Interactions</c:v>
                </c:pt>
                <c:pt idx="3">
                  <c:v>Staff Development and Performance</c:v>
                </c:pt>
                <c:pt idx="4">
                  <c:v>Action Planning</c:v>
                </c:pt>
                <c:pt idx="5">
                  <c:v>Data-Based Decision Making</c:v>
                </c:pt>
                <c:pt idx="6">
                  <c:v>Total</c:v>
                </c:pt>
              </c:strCache>
            </c:strRef>
          </c:cat>
          <c:val>
            <c:numRef>
              <c:f>'C2-Trillium'!$B$41:$B$47</c:f>
              <c:numCache>
                <c:formatCode>0%</c:formatCode>
                <c:ptCount val="7"/>
                <c:pt idx="0">
                  <c:v>0.25</c:v>
                </c:pt>
                <c:pt idx="1">
                  <c:v>0</c:v>
                </c:pt>
                <c:pt idx="2">
                  <c:v>0</c:v>
                </c:pt>
                <c:pt idx="3">
                  <c:v>0.875</c:v>
                </c:pt>
                <c:pt idx="4">
                  <c:v>0</c:v>
                </c:pt>
                <c:pt idx="5">
                  <c:v>0.16666666666666666</c:v>
                </c:pt>
                <c:pt idx="6">
                  <c:v>0.22</c:v>
                </c:pt>
              </c:numCache>
            </c:numRef>
          </c:val>
          <c:extLst>
            <c:ext xmlns:c16="http://schemas.microsoft.com/office/drawing/2014/chart" uri="{C3380CC4-5D6E-409C-BE32-E72D297353CC}">
              <c16:uniqueId val="{00000000-6E88-6048-816F-15A046D43718}"/>
            </c:ext>
          </c:extLst>
        </c:ser>
        <c:ser>
          <c:idx val="1"/>
          <c:order val="1"/>
          <c:tx>
            <c:strRef>
              <c:f>'C2-Trillium'!$C$40</c:f>
              <c:strCache>
                <c:ptCount val="1"/>
                <c:pt idx="0">
                  <c:v>1/12/17</c:v>
                </c:pt>
              </c:strCache>
            </c:strRef>
          </c:tx>
          <c:spPr>
            <a:solidFill>
              <a:schemeClr val="accent2"/>
            </a:solidFill>
            <a:ln>
              <a:noFill/>
            </a:ln>
            <a:effectLst/>
          </c:spPr>
          <c:invertIfNegative val="0"/>
          <c:cat>
            <c:strRef>
              <c:f>'C2-Trillium'!$A$41:$A$47</c:f>
              <c:strCache>
                <c:ptCount val="7"/>
                <c:pt idx="0">
                  <c:v>Assess Readiness</c:v>
                </c:pt>
                <c:pt idx="1">
                  <c:v>Self-Assessment</c:v>
                </c:pt>
                <c:pt idx="2">
                  <c:v>Plan for increasing Positive Social Interactions</c:v>
                </c:pt>
                <c:pt idx="3">
                  <c:v>Staff Development and Performance</c:v>
                </c:pt>
                <c:pt idx="4">
                  <c:v>Action Planning</c:v>
                </c:pt>
                <c:pt idx="5">
                  <c:v>Data-Based Decision Making</c:v>
                </c:pt>
                <c:pt idx="6">
                  <c:v>Total</c:v>
                </c:pt>
              </c:strCache>
            </c:strRef>
          </c:cat>
          <c:val>
            <c:numRef>
              <c:f>'C2-Trillium'!$C$41:$C$47</c:f>
              <c:numCache>
                <c:formatCode>0%</c:formatCode>
                <c:ptCount val="7"/>
                <c:pt idx="0">
                  <c:v>1</c:v>
                </c:pt>
                <c:pt idx="1">
                  <c:v>1</c:v>
                </c:pt>
                <c:pt idx="2">
                  <c:v>0.5</c:v>
                </c:pt>
                <c:pt idx="3">
                  <c:v>1</c:v>
                </c:pt>
                <c:pt idx="4">
                  <c:v>0.125</c:v>
                </c:pt>
                <c:pt idx="5">
                  <c:v>0.5</c:v>
                </c:pt>
                <c:pt idx="6">
                  <c:v>0.62</c:v>
                </c:pt>
              </c:numCache>
            </c:numRef>
          </c:val>
          <c:extLst>
            <c:ext xmlns:c16="http://schemas.microsoft.com/office/drawing/2014/chart" uri="{C3380CC4-5D6E-409C-BE32-E72D297353CC}">
              <c16:uniqueId val="{00000001-6E88-6048-816F-15A046D43718}"/>
            </c:ext>
          </c:extLst>
        </c:ser>
        <c:ser>
          <c:idx val="2"/>
          <c:order val="2"/>
          <c:tx>
            <c:strRef>
              <c:f>'C2-Trillium'!$D$40</c:f>
              <c:strCache>
                <c:ptCount val="1"/>
                <c:pt idx="0">
                  <c:v>9/13/17</c:v>
                </c:pt>
              </c:strCache>
            </c:strRef>
          </c:tx>
          <c:spPr>
            <a:solidFill>
              <a:schemeClr val="accent3"/>
            </a:solidFill>
            <a:ln>
              <a:noFill/>
            </a:ln>
            <a:effectLst/>
          </c:spPr>
          <c:invertIfNegative val="0"/>
          <c:cat>
            <c:strRef>
              <c:f>'C2-Trillium'!$A$41:$A$47</c:f>
              <c:strCache>
                <c:ptCount val="7"/>
                <c:pt idx="0">
                  <c:v>Assess Readiness</c:v>
                </c:pt>
                <c:pt idx="1">
                  <c:v>Self-Assessment</c:v>
                </c:pt>
                <c:pt idx="2">
                  <c:v>Plan for increasing Positive Social Interactions</c:v>
                </c:pt>
                <c:pt idx="3">
                  <c:v>Staff Development and Performance</c:v>
                </c:pt>
                <c:pt idx="4">
                  <c:v>Action Planning</c:v>
                </c:pt>
                <c:pt idx="5">
                  <c:v>Data-Based Decision Making</c:v>
                </c:pt>
                <c:pt idx="6">
                  <c:v>Total</c:v>
                </c:pt>
              </c:strCache>
            </c:strRef>
          </c:cat>
          <c:val>
            <c:numRef>
              <c:f>'C2-Trillium'!$D$41:$D$47</c:f>
              <c:numCache>
                <c:formatCode>0%</c:formatCode>
                <c:ptCount val="7"/>
                <c:pt idx="0">
                  <c:v>0.875</c:v>
                </c:pt>
                <c:pt idx="1">
                  <c:v>0.5</c:v>
                </c:pt>
                <c:pt idx="2">
                  <c:v>0.83333333333333337</c:v>
                </c:pt>
                <c:pt idx="3">
                  <c:v>1</c:v>
                </c:pt>
                <c:pt idx="4">
                  <c:v>0.125</c:v>
                </c:pt>
                <c:pt idx="5">
                  <c:v>0.41666666666666669</c:v>
                </c:pt>
                <c:pt idx="6">
                  <c:v>0.64</c:v>
                </c:pt>
              </c:numCache>
            </c:numRef>
          </c:val>
          <c:extLst>
            <c:ext xmlns:c16="http://schemas.microsoft.com/office/drawing/2014/chart" uri="{C3380CC4-5D6E-409C-BE32-E72D297353CC}">
              <c16:uniqueId val="{00000002-6E88-6048-816F-15A046D43718}"/>
            </c:ext>
          </c:extLst>
        </c:ser>
        <c:dLbls>
          <c:showLegendKey val="0"/>
          <c:showVal val="0"/>
          <c:showCatName val="0"/>
          <c:showSerName val="0"/>
          <c:showPercent val="0"/>
          <c:showBubbleSize val="0"/>
        </c:dLbls>
        <c:gapWidth val="219"/>
        <c:overlap val="-27"/>
        <c:axId val="-1033222800"/>
        <c:axId val="-1033279536"/>
      </c:barChart>
      <c:catAx>
        <c:axId val="-103322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033279536"/>
        <c:crosses val="autoZero"/>
        <c:auto val="1"/>
        <c:lblAlgn val="ctr"/>
        <c:lblOffset val="100"/>
        <c:noMultiLvlLbl val="0"/>
      </c:catAx>
      <c:valAx>
        <c:axId val="-103327953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Percent Completed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33222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B0124-2F64-5945-A12B-7B81DB5CC1EF}" type="datetimeFigureOut">
              <a:rPr lang="en-US" smtClean="0"/>
              <a:t>6/25/21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3B46A-D643-0A49-93D2-6742FCA04024}" type="slidenum">
              <a:rPr lang="en-US" smtClean="0"/>
              <a:t>‹#›</a:t>
            </a:fld>
            <a:endParaRPr lang="en-US"/>
          </a:p>
        </p:txBody>
      </p:sp>
    </p:spTree>
    <p:extLst>
      <p:ext uri="{BB962C8B-B14F-4D97-AF65-F5344CB8AC3E}">
        <p14:creationId xmlns:p14="http://schemas.microsoft.com/office/powerpoint/2010/main" val="99410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2</a:t>
            </a:fld>
            <a:endParaRPr lang="en-US"/>
          </a:p>
        </p:txBody>
      </p:sp>
    </p:spTree>
    <p:extLst>
      <p:ext uri="{BB962C8B-B14F-4D97-AF65-F5344CB8AC3E}">
        <p14:creationId xmlns:p14="http://schemas.microsoft.com/office/powerpoint/2010/main" val="209300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6" name="Shape 6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758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622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represents the where the </a:t>
            </a:r>
            <a:r>
              <a:rPr lang="en-US" dirty="0" err="1"/>
              <a:t>orgaizations</a:t>
            </a:r>
            <a:r>
              <a:rPr lang="en-US" dirty="0"/>
              <a:t> feels they are now, people living outside of the community, with only one way to get to the </a:t>
            </a:r>
            <a:r>
              <a:rPr lang="en-US" dirty="0" err="1"/>
              <a:t>coummnuty</a:t>
            </a:r>
            <a:endParaRPr lang="en-US" dirty="0"/>
          </a:p>
        </p:txBody>
      </p:sp>
      <p:sp>
        <p:nvSpPr>
          <p:cNvPr id="4" name="Slide Number Placeholder 3"/>
          <p:cNvSpPr>
            <a:spLocks noGrp="1"/>
          </p:cNvSpPr>
          <p:nvPr>
            <p:ph type="sldNum" sz="quarter" idx="5"/>
          </p:nvPr>
        </p:nvSpPr>
        <p:spPr/>
        <p:txBody>
          <a:bodyPr/>
          <a:lstStyle/>
          <a:p>
            <a:fld id="{12CDDF5E-6B56-3344-89DD-6C79230D0485}" type="slidenum">
              <a:rPr lang="en-US" smtClean="0"/>
              <a:t>8</a:t>
            </a:fld>
            <a:endParaRPr lang="en-US"/>
          </a:p>
        </p:txBody>
      </p:sp>
    </p:spTree>
    <p:extLst>
      <p:ext uri="{BB962C8B-B14F-4D97-AF65-F5344CB8AC3E}">
        <p14:creationId xmlns:p14="http://schemas.microsoft.com/office/powerpoint/2010/main" val="75416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CDDF5E-6B56-3344-89DD-6C79230D0485}" type="slidenum">
              <a:rPr lang="en-US" smtClean="0"/>
              <a:t>10</a:t>
            </a:fld>
            <a:endParaRPr lang="en-US"/>
          </a:p>
        </p:txBody>
      </p:sp>
    </p:spTree>
    <p:extLst>
      <p:ext uri="{BB962C8B-B14F-4D97-AF65-F5344CB8AC3E}">
        <p14:creationId xmlns:p14="http://schemas.microsoft.com/office/powerpoint/2010/main" val="2055029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CDDF5E-6B56-3344-89DD-6C79230D0485}" type="slidenum">
              <a:rPr lang="en-US" smtClean="0"/>
              <a:t>16</a:t>
            </a:fld>
            <a:endParaRPr lang="en-US"/>
          </a:p>
        </p:txBody>
      </p:sp>
    </p:spTree>
    <p:extLst>
      <p:ext uri="{BB962C8B-B14F-4D97-AF65-F5344CB8AC3E}">
        <p14:creationId xmlns:p14="http://schemas.microsoft.com/office/powerpoint/2010/main" val="10294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CDDF5E-6B56-3344-89DD-6C79230D0485}" type="slidenum">
              <a:rPr lang="en-US" smtClean="0"/>
              <a:t>20</a:t>
            </a:fld>
            <a:endParaRPr lang="en-US"/>
          </a:p>
        </p:txBody>
      </p:sp>
    </p:spTree>
    <p:extLst>
      <p:ext uri="{BB962C8B-B14F-4D97-AF65-F5344CB8AC3E}">
        <p14:creationId xmlns:p14="http://schemas.microsoft.com/office/powerpoint/2010/main" val="345903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21</a:t>
            </a:fld>
            <a:endParaRPr lang="en-US"/>
          </a:p>
        </p:txBody>
      </p:sp>
    </p:spTree>
    <p:extLst>
      <p:ext uri="{BB962C8B-B14F-4D97-AF65-F5344CB8AC3E}">
        <p14:creationId xmlns:p14="http://schemas.microsoft.com/office/powerpoint/2010/main" val="4037191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srcRect l="4026" r="3467"/>
          <a:stretch/>
        </p:blipFill>
        <p:spPr>
          <a:xfrm>
            <a:off x="0" y="-1"/>
            <a:ext cx="9144000" cy="4363851"/>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extLst>
      <p:ext uri="{BB962C8B-B14F-4D97-AF65-F5344CB8AC3E}">
        <p14:creationId xmlns:p14="http://schemas.microsoft.com/office/powerpoint/2010/main" val="419357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00CFE-2D2D-6940-897B-D992F32B3C18}"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01BA3-B3B3-A341-A117-545924BDBA48}" type="slidenum">
              <a:rPr lang="en-US" smtClean="0"/>
              <a:t>‹#›</a:t>
            </a:fld>
            <a:endParaRPr lang="en-US"/>
          </a:p>
        </p:txBody>
      </p:sp>
    </p:spTree>
    <p:extLst>
      <p:ext uri="{BB962C8B-B14F-4D97-AF65-F5344CB8AC3E}">
        <p14:creationId xmlns:p14="http://schemas.microsoft.com/office/powerpoint/2010/main" val="34038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00CFE-2D2D-6940-897B-D992F32B3C18}"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01BA3-B3B3-A341-A117-545924BDBA48}" type="slidenum">
              <a:rPr lang="en-US" smtClean="0"/>
              <a:t>‹#›</a:t>
            </a:fld>
            <a:endParaRPr lang="en-US"/>
          </a:p>
        </p:txBody>
      </p:sp>
    </p:spTree>
    <p:extLst>
      <p:ext uri="{BB962C8B-B14F-4D97-AF65-F5344CB8AC3E}">
        <p14:creationId xmlns:p14="http://schemas.microsoft.com/office/powerpoint/2010/main" val="3970709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00CFE-2D2D-6940-897B-D992F32B3C18}" type="datetimeFigureOut">
              <a:rPr lang="en-US" smtClean="0"/>
              <a:t>6/25/21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001BA3-B3B3-A341-A117-545924BDBA48}" type="slidenum">
              <a:rPr lang="en-US" smtClean="0"/>
              <a:t>‹#›</a:t>
            </a:fld>
            <a:endParaRPr lang="en-US"/>
          </a:p>
        </p:txBody>
      </p:sp>
    </p:spTree>
    <p:extLst>
      <p:ext uri="{BB962C8B-B14F-4D97-AF65-F5344CB8AC3E}">
        <p14:creationId xmlns:p14="http://schemas.microsoft.com/office/powerpoint/2010/main" val="247873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00CFE-2D2D-6940-897B-D992F32B3C18}" type="datetimeFigureOut">
              <a:rPr lang="en-US" smtClean="0"/>
              <a:t>6/25/21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001BA3-B3B3-A341-A117-545924BDBA48}" type="slidenum">
              <a:rPr lang="en-US" smtClean="0"/>
              <a:t>‹#›</a:t>
            </a:fld>
            <a:endParaRPr lang="en-US"/>
          </a:p>
        </p:txBody>
      </p:sp>
    </p:spTree>
    <p:extLst>
      <p:ext uri="{BB962C8B-B14F-4D97-AF65-F5344CB8AC3E}">
        <p14:creationId xmlns:p14="http://schemas.microsoft.com/office/powerpoint/2010/main" val="55316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5" b="12266"/>
          <a:stretch/>
        </p:blipFill>
        <p:spPr>
          <a:xfrm>
            <a:off x="0" y="0"/>
            <a:ext cx="9144000" cy="4357744"/>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511" b="9756"/>
          <a:stretch/>
        </p:blipFill>
        <p:spPr>
          <a:xfrm>
            <a:off x="0" y="2823"/>
            <a:ext cx="9144000" cy="4358202"/>
          </a:xfrm>
          <a:prstGeom prst="rect">
            <a:avLst/>
          </a:prstGeom>
        </p:spPr>
      </p:pic>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457200" y="1743075"/>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93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04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Tree>
    <p:extLst>
      <p:ext uri="{BB962C8B-B14F-4D97-AF65-F5344CB8AC3E}">
        <p14:creationId xmlns:p14="http://schemas.microsoft.com/office/powerpoint/2010/main" val="179579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639361" y="664457"/>
            <a:ext cx="8090436"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64585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Rectangle 4"/>
          <p:cNvSpPr>
            <a:spLocks noGrp="1" noChangeArrowheads="1"/>
          </p:cNvSpPr>
          <p:nvPr>
            <p:ph type="ctrTitle"/>
          </p:nvPr>
        </p:nvSpPr>
        <p:spPr>
          <a:xfrm>
            <a:off x="1752600" y="2509391"/>
            <a:ext cx="5791200" cy="1077218"/>
          </a:xfrm>
          <a:prstGeom prst="rect">
            <a:avLst/>
          </a:prstGeom>
        </p:spPr>
        <p:txBody>
          <a:bodyPr/>
          <a:lstStyle>
            <a:lvl1pPr algn="ctr">
              <a:defRPr b="1" i="0">
                <a:solidFill>
                  <a:srgbClr val="800000"/>
                </a:solidFill>
                <a:latin typeface="Open Sans"/>
                <a:cs typeface="Open Sans"/>
              </a:defRPr>
            </a:lvl1pPr>
          </a:lstStyle>
          <a:p>
            <a:r>
              <a:rPr lang="en-US" dirty="0"/>
              <a:t>Click to edit Master title style</a:t>
            </a:r>
          </a:p>
        </p:txBody>
      </p:sp>
      <p:sp>
        <p:nvSpPr>
          <p:cNvPr id="14" name="Rectangle 5"/>
          <p:cNvSpPr>
            <a:spLocks noGrp="1" noChangeArrowheads="1"/>
          </p:cNvSpPr>
          <p:nvPr>
            <p:ph type="subTitle" idx="1"/>
          </p:nvPr>
        </p:nvSpPr>
        <p:spPr>
          <a:xfrm>
            <a:off x="1752600" y="3733800"/>
            <a:ext cx="5715000" cy="990600"/>
          </a:xfrm>
          <a:prstGeom prst="rect">
            <a:avLst/>
          </a:prstGeom>
        </p:spPr>
        <p:txBody>
          <a:bodyPr/>
          <a:lstStyle>
            <a:lvl1pPr marL="0" indent="0" algn="ctr">
              <a:buFont typeface="Webdings"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139228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92836" cy="926645"/>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89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5"/>
          <a:stretch>
            <a:fillRect/>
          </a:stretch>
        </p:blipFill>
        <p:spPr>
          <a:xfrm>
            <a:off x="1161765" y="6458155"/>
            <a:ext cx="1211132" cy="371839"/>
          </a:xfrm>
          <a:prstGeom prst="rect">
            <a:avLst/>
          </a:prstGeom>
        </p:spPr>
      </p:pic>
      <p:sp>
        <p:nvSpPr>
          <p:cNvPr id="5" name="Rectangle 4"/>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Title Placeholder 13"/>
          <p:cNvSpPr>
            <a:spLocks noGrp="1"/>
          </p:cNvSpPr>
          <p:nvPr>
            <p:ph type="title"/>
          </p:nvPr>
        </p:nvSpPr>
        <p:spPr>
          <a:xfrm>
            <a:off x="319315" y="9865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p:cNvSpPr/>
          <p:nvPr userDrawn="1"/>
        </p:nvSpPr>
        <p:spPr>
          <a:xfrm>
            <a:off x="601477" y="6492403"/>
            <a:ext cx="8542521" cy="365597"/>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7" name="Rectangle 6"/>
          <p:cNvSpPr/>
          <p:nvPr userDrawn="1"/>
        </p:nvSpPr>
        <p:spPr>
          <a:xfrm>
            <a:off x="12" y="6492403"/>
            <a:ext cx="546429" cy="365597"/>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9" name="Picture 8"/>
          <p:cNvPicPr>
            <a:picLocks noChangeAspect="1"/>
          </p:cNvPicPr>
          <p:nvPr userDrawn="1"/>
        </p:nvPicPr>
        <p:blipFill>
          <a:blip r:embed="rId16"/>
          <a:stretch>
            <a:fillRect/>
          </a:stretch>
        </p:blipFill>
        <p:spPr>
          <a:xfrm>
            <a:off x="99491" y="6569062"/>
            <a:ext cx="380122" cy="208896"/>
          </a:xfrm>
          <a:prstGeom prst="rect">
            <a:avLst/>
          </a:prstGeom>
        </p:spPr>
      </p:pic>
      <p:pic>
        <p:nvPicPr>
          <p:cNvPr id="10" name="Picture 9"/>
          <p:cNvPicPr>
            <a:picLocks noChangeAspect="1"/>
          </p:cNvPicPr>
          <p:nvPr userDrawn="1"/>
        </p:nvPicPr>
        <p:blipFill>
          <a:blip r:embed="rId15"/>
          <a:stretch>
            <a:fillRect/>
          </a:stretch>
        </p:blipFill>
        <p:spPr>
          <a:xfrm>
            <a:off x="683274" y="6562967"/>
            <a:ext cx="712297" cy="224783"/>
          </a:xfrm>
          <a:prstGeom prst="rect">
            <a:avLst/>
          </a:prstGeom>
        </p:spPr>
      </p:pic>
      <p:pic>
        <p:nvPicPr>
          <p:cNvPr id="3" name="Picture 2"/>
          <p:cNvPicPr>
            <a:picLocks noChangeAspect="1"/>
          </p:cNvPicPr>
          <p:nvPr userDrawn="1"/>
        </p:nvPicPr>
        <p:blipFill>
          <a:blip r:embed="rId17"/>
          <a:stretch>
            <a:fillRect/>
          </a:stretch>
        </p:blipFill>
        <p:spPr>
          <a:xfrm>
            <a:off x="6883933" y="6569062"/>
            <a:ext cx="2151125" cy="223410"/>
          </a:xfrm>
          <a:prstGeom prst="rect">
            <a:avLst/>
          </a:prstGeom>
        </p:spPr>
      </p:pic>
      <p:sp>
        <p:nvSpPr>
          <p:cNvPr id="4" name="Text Placeholder 3"/>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865657"/>
      </p:ext>
    </p:extLst>
  </p:cSld>
  <p:clrMap bg1="lt1" tx1="dk1" bg2="lt2" tx2="dk2" accent1="accent1" accent2="accent2" accent3="accent3" accent4="accent4" accent5="accent5" accent6="accent6" hlink="hlink" folHlink="folHlink"/>
  <p:sldLayoutIdLst>
    <p:sldLayoutId id="2147483662" r:id="rId1"/>
    <p:sldLayoutId id="2147483678" r:id="rId2"/>
    <p:sldLayoutId id="2147483679" r:id="rId3"/>
    <p:sldLayoutId id="2147483663" r:id="rId4"/>
    <p:sldLayoutId id="2147483664" r:id="rId5"/>
    <p:sldLayoutId id="2147483667" r:id="rId6"/>
    <p:sldLayoutId id="2147483668" r:id="rId7"/>
    <p:sldLayoutId id="2147483673" r:id="rId8"/>
    <p:sldLayoutId id="2147483674" r:id="rId9"/>
    <p:sldLayoutId id="2147483680" r:id="rId10"/>
    <p:sldLayoutId id="2147483681" r:id="rId11"/>
    <p:sldLayoutId id="2147483682" r:id="rId12"/>
    <p:sldLayoutId id="2147483683" r:id="rId13"/>
  </p:sldLayoutIdLst>
  <p:txStyles>
    <p:titleStyle>
      <a:lvl1pPr algn="l" defTabSz="457200" rtl="0" eaLnBrk="1" latinLnBrk="0" hangingPunct="1">
        <a:spcBef>
          <a:spcPct val="0"/>
        </a:spcBef>
        <a:buNone/>
        <a:defRPr sz="2800" b="1" kern="1200">
          <a:solidFill>
            <a:srgbClr val="0F3F59"/>
          </a:solidFill>
          <a:latin typeface="Open Sans bold"/>
          <a:ea typeface="+mj-ea"/>
          <a:cs typeface="Open Sans bold"/>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nul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41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latin typeface="+mn-lt"/>
              </a:rPr>
              <a:t>Outcome Statements for Organization</a:t>
            </a:r>
          </a:p>
        </p:txBody>
      </p:sp>
      <p:sp>
        <p:nvSpPr>
          <p:cNvPr id="5" name="Content Placeholder 4"/>
          <p:cNvSpPr>
            <a:spLocks noGrp="1"/>
          </p:cNvSpPr>
          <p:nvPr>
            <p:ph sz="quarter" idx="13"/>
          </p:nvPr>
        </p:nvSpPr>
        <p:spPr>
          <a:xfrm>
            <a:off x="457200" y="1386815"/>
            <a:ext cx="8229600" cy="4990234"/>
          </a:xfrm>
        </p:spPr>
        <p:txBody>
          <a:bodyPr>
            <a:noAutofit/>
          </a:bodyPr>
          <a:lstStyle/>
          <a:p>
            <a:pPr lvl="0"/>
            <a:r>
              <a:rPr lang="en-US" sz="1800" b="1" dirty="0"/>
              <a:t>Outcomes for People Who Receive Support:</a:t>
            </a:r>
          </a:p>
          <a:p>
            <a:pPr lvl="1"/>
            <a:r>
              <a:rPr lang="en-US" sz="1800" dirty="0"/>
              <a:t>All people will lead a meaningful life.</a:t>
            </a:r>
          </a:p>
          <a:p>
            <a:pPr lvl="0"/>
            <a:r>
              <a:rPr lang="en-US" sz="1800" b="1" dirty="0"/>
              <a:t>Outcomes for Employees/Staff: </a:t>
            </a:r>
          </a:p>
          <a:p>
            <a:pPr lvl="1"/>
            <a:r>
              <a:rPr lang="en-US" sz="1800" dirty="0"/>
              <a:t>Employees will use person-centered thinking as their first language.</a:t>
            </a:r>
          </a:p>
          <a:p>
            <a:pPr lvl="1"/>
            <a:r>
              <a:rPr lang="en-US" sz="1800" dirty="0"/>
              <a:t>Employees will demonstrate the core values in all areas of service delivery and in their interactions with each other.</a:t>
            </a:r>
          </a:p>
          <a:p>
            <a:pPr lvl="0"/>
            <a:r>
              <a:rPr lang="en-US" sz="1800" b="1" dirty="0"/>
              <a:t>Outcomes for Organization: </a:t>
            </a:r>
          </a:p>
          <a:p>
            <a:pPr lvl="1"/>
            <a:r>
              <a:rPr lang="en-US" sz="1800" dirty="0"/>
              <a:t>Trillium Services will invest the time and resources to make sure it has the adequate numbers of staff trained in positive support.</a:t>
            </a:r>
          </a:p>
          <a:p>
            <a:pPr lvl="1"/>
            <a:r>
              <a:rPr lang="en-US" sz="1800" dirty="0"/>
              <a:t>Trillium Services will invest in their employees though coaching, mentoring, training, and facilitating person-centered thinking skills.</a:t>
            </a:r>
          </a:p>
          <a:p>
            <a:pPr lvl="0"/>
            <a:r>
              <a:rPr lang="en-US" sz="1800" b="1" dirty="0"/>
              <a:t>Outcomes for Community:</a:t>
            </a:r>
          </a:p>
          <a:p>
            <a:pPr lvl="1"/>
            <a:r>
              <a:rPr lang="en-US" sz="1800" dirty="0"/>
              <a:t>The community embraces its role as a natural support. </a:t>
            </a:r>
          </a:p>
          <a:p>
            <a:pPr lvl="1"/>
            <a:r>
              <a:rPr lang="en-US" sz="1800" dirty="0"/>
              <a:t>Trillium will offer opportunities for community members to be educated in person centered practices.</a:t>
            </a:r>
          </a:p>
          <a:p>
            <a:pPr lvl="0"/>
            <a:endParaRPr lang="en-US" sz="1800" dirty="0"/>
          </a:p>
        </p:txBody>
      </p:sp>
    </p:spTree>
    <p:extLst>
      <p:ext uri="{BB962C8B-B14F-4D97-AF65-F5344CB8AC3E}">
        <p14:creationId xmlns:p14="http://schemas.microsoft.com/office/powerpoint/2010/main" val="3164314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5D74BB-05A2-E141-8683-AAF6232EDEB4}"/>
              </a:ext>
            </a:extLst>
          </p:cNvPr>
          <p:cNvSpPr>
            <a:spLocks noGrp="1"/>
          </p:cNvSpPr>
          <p:nvPr>
            <p:ph type="title"/>
          </p:nvPr>
        </p:nvSpPr>
        <p:spPr/>
        <p:txBody>
          <a:bodyPr/>
          <a:lstStyle/>
          <a:p>
            <a:r>
              <a:rPr lang="en-US" dirty="0"/>
              <a:t>Action Plan </a:t>
            </a:r>
          </a:p>
        </p:txBody>
      </p:sp>
      <p:sp>
        <p:nvSpPr>
          <p:cNvPr id="5" name="Text Placeholder 4">
            <a:extLst>
              <a:ext uri="{FF2B5EF4-FFF2-40B4-BE49-F238E27FC236}">
                <a16:creationId xmlns:a16="http://schemas.microsoft.com/office/drawing/2014/main" id="{C9D6FA98-0088-EB4E-B6F4-5F76D49CEF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189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31044"/>
            <a:ext cx="7886700" cy="994172"/>
          </a:xfrm>
        </p:spPr>
        <p:txBody>
          <a:bodyPr>
            <a:normAutofit/>
          </a:bodyPr>
          <a:lstStyle/>
          <a:p>
            <a:pPr algn="ctr"/>
            <a:r>
              <a:rPr lang="en-US" sz="2700" dirty="0">
                <a:latin typeface="+mn-lt"/>
              </a:rPr>
              <a:t>Provider Example - Action Plan Examples</a:t>
            </a:r>
          </a:p>
        </p:txBody>
      </p:sp>
      <p:sp>
        <p:nvSpPr>
          <p:cNvPr id="5" name="Content Placeholder 4"/>
          <p:cNvSpPr>
            <a:spLocks noGrp="1"/>
          </p:cNvSpPr>
          <p:nvPr>
            <p:ph idx="1"/>
          </p:nvPr>
        </p:nvSpPr>
        <p:spPr>
          <a:xfrm>
            <a:off x="523875" y="1725216"/>
            <a:ext cx="7734300" cy="4438650"/>
          </a:xfrm>
        </p:spPr>
        <p:txBody>
          <a:bodyPr>
            <a:normAutofit fontScale="70000" lnSpcReduction="20000"/>
          </a:bodyPr>
          <a:lstStyle/>
          <a:p>
            <a:r>
              <a:rPr lang="en-US" dirty="0"/>
              <a:t>PATH Completed With All Stakeholders</a:t>
            </a:r>
          </a:p>
          <a:p>
            <a:r>
              <a:rPr lang="en-US" dirty="0"/>
              <a:t>Used Newsletter to Share Information</a:t>
            </a:r>
          </a:p>
          <a:p>
            <a:r>
              <a:rPr lang="en-US" dirty="0"/>
              <a:t>Coaches are Mentoring Staff</a:t>
            </a:r>
          </a:p>
          <a:p>
            <a:r>
              <a:rPr lang="en-US" dirty="0"/>
              <a:t>4 Total PBS Facilitators </a:t>
            </a:r>
            <a:r>
              <a:rPr lang="en-US"/>
              <a:t>in Training</a:t>
            </a:r>
            <a:endParaRPr lang="en-US" dirty="0"/>
          </a:p>
          <a:p>
            <a:r>
              <a:rPr lang="en-US" dirty="0"/>
              <a:t>25 Person-Centered Plans</a:t>
            </a:r>
          </a:p>
          <a:p>
            <a:r>
              <a:rPr lang="en-US" dirty="0"/>
              <a:t>1 PCT Trainer</a:t>
            </a:r>
          </a:p>
          <a:p>
            <a:r>
              <a:rPr lang="en-US" dirty="0"/>
              <a:t>PATH/MAPS Facilitator Training</a:t>
            </a:r>
          </a:p>
          <a:p>
            <a:r>
              <a:rPr lang="en-US" dirty="0"/>
              <a:t>Working on Piloting Matrix in Residential Setting</a:t>
            </a:r>
          </a:p>
          <a:p>
            <a:r>
              <a:rPr lang="en-US" dirty="0"/>
              <a:t>Revamp Staff Incentive Program</a:t>
            </a:r>
          </a:p>
          <a:p>
            <a:r>
              <a:rPr lang="en-US" dirty="0"/>
              <a:t>Implement Matrix in Pilot Areas</a:t>
            </a:r>
          </a:p>
          <a:p>
            <a:r>
              <a:rPr lang="en-US" dirty="0"/>
              <a:t>Annual Celebration </a:t>
            </a:r>
          </a:p>
          <a:p>
            <a:r>
              <a:rPr lang="en-US" dirty="0"/>
              <a:t>Policy Reviews to:</a:t>
            </a:r>
          </a:p>
          <a:p>
            <a:pPr lvl="1"/>
            <a:r>
              <a:rPr lang="en-US" dirty="0"/>
              <a:t>Insert Person-Centered Language</a:t>
            </a:r>
          </a:p>
          <a:p>
            <a:pPr lvl="1"/>
            <a:r>
              <a:rPr lang="en-US" dirty="0"/>
              <a:t>Remove Jargon</a:t>
            </a:r>
          </a:p>
          <a:p>
            <a:endParaRPr lang="en-US" dirty="0"/>
          </a:p>
        </p:txBody>
      </p:sp>
    </p:spTree>
    <p:extLst>
      <p:ext uri="{BB962C8B-B14F-4D97-AF65-F5344CB8AC3E}">
        <p14:creationId xmlns:p14="http://schemas.microsoft.com/office/powerpoint/2010/main" val="114931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6B1719-32B2-5741-BE56-15C59574C221}"/>
              </a:ext>
            </a:extLst>
          </p:cNvPr>
          <p:cNvSpPr>
            <a:spLocks noGrp="1"/>
          </p:cNvSpPr>
          <p:nvPr>
            <p:ph type="title"/>
          </p:nvPr>
        </p:nvSpPr>
        <p:spPr/>
        <p:txBody>
          <a:bodyPr/>
          <a:lstStyle/>
          <a:p>
            <a:r>
              <a:rPr lang="en-US" dirty="0"/>
              <a:t>Matrix</a:t>
            </a:r>
          </a:p>
        </p:txBody>
      </p:sp>
      <p:sp>
        <p:nvSpPr>
          <p:cNvPr id="5" name="Text Placeholder 4">
            <a:extLst>
              <a:ext uri="{FF2B5EF4-FFF2-40B4-BE49-F238E27FC236}">
                <a16:creationId xmlns:a16="http://schemas.microsoft.com/office/drawing/2014/main" id="{6F870855-7F06-BD4F-9B32-F0B5CE3880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54666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990"/>
            <a:ext cx="9144000" cy="994172"/>
          </a:xfrm>
        </p:spPr>
        <p:txBody>
          <a:bodyPr>
            <a:normAutofit/>
          </a:bodyPr>
          <a:lstStyle/>
          <a:p>
            <a:r>
              <a:rPr lang="en-US" dirty="0"/>
              <a:t>Matrix Completed in </a:t>
            </a:r>
            <a:br>
              <a:rPr lang="en-US" dirty="0"/>
            </a:br>
            <a:r>
              <a:rPr lang="en-US" dirty="0"/>
              <a:t>A Residential Setting with Two Women</a:t>
            </a:r>
          </a:p>
        </p:txBody>
      </p:sp>
      <p:pic>
        <p:nvPicPr>
          <p:cNvPr id="3" name="Picture 2" descr="Matrix giving clear examples of behaviors that reflect the agreed upon values in a particular setting. Example: Kindness when dishes are being done is asking if help is needed. ">
            <a:extLst>
              <a:ext uri="{FF2B5EF4-FFF2-40B4-BE49-F238E27FC236}">
                <a16:creationId xmlns:a16="http://schemas.microsoft.com/office/drawing/2014/main" id="{EABC6580-10D4-0B45-96AC-0A7422BC7A38}"/>
              </a:ext>
            </a:extLst>
          </p:cNvPr>
          <p:cNvPicPr>
            <a:picLocks noChangeAspect="1"/>
          </p:cNvPicPr>
          <p:nvPr/>
        </p:nvPicPr>
        <p:blipFill>
          <a:blip r:embed="rId2"/>
          <a:stretch>
            <a:fillRect/>
          </a:stretch>
        </p:blipFill>
        <p:spPr>
          <a:xfrm>
            <a:off x="1069187" y="1202573"/>
            <a:ext cx="7005625" cy="5413437"/>
          </a:xfrm>
          <a:prstGeom prst="rect">
            <a:avLst/>
          </a:prstGeom>
        </p:spPr>
      </p:pic>
    </p:spTree>
    <p:extLst>
      <p:ext uri="{BB962C8B-B14F-4D97-AF65-F5344CB8AC3E}">
        <p14:creationId xmlns:p14="http://schemas.microsoft.com/office/powerpoint/2010/main" val="411461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6F4F6-9C6D-8847-84C7-49EFCFD5ED12}"/>
              </a:ext>
            </a:extLst>
          </p:cNvPr>
          <p:cNvSpPr>
            <a:spLocks noGrp="1"/>
          </p:cNvSpPr>
          <p:nvPr>
            <p:ph type="title"/>
          </p:nvPr>
        </p:nvSpPr>
        <p:spPr/>
        <p:txBody>
          <a:bodyPr/>
          <a:lstStyle/>
          <a:p>
            <a:r>
              <a:rPr lang="en-US" dirty="0"/>
              <a:t>PATH</a:t>
            </a:r>
          </a:p>
        </p:txBody>
      </p:sp>
      <p:sp>
        <p:nvSpPr>
          <p:cNvPr id="4" name="Text Placeholder 3">
            <a:extLst>
              <a:ext uri="{FF2B5EF4-FFF2-40B4-BE49-F238E27FC236}">
                <a16:creationId xmlns:a16="http://schemas.microsoft.com/office/drawing/2014/main" id="{61A6272F-612B-B646-80B6-6347B82E61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858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9844-D24D-D34F-8AC5-41D2433FE03E}"/>
              </a:ext>
            </a:extLst>
          </p:cNvPr>
          <p:cNvSpPr>
            <a:spLocks noGrp="1"/>
          </p:cNvSpPr>
          <p:nvPr>
            <p:ph type="title"/>
          </p:nvPr>
        </p:nvSpPr>
        <p:spPr/>
        <p:txBody>
          <a:bodyPr/>
          <a:lstStyle/>
          <a:p>
            <a:r>
              <a:rPr lang="en-US" dirty="0">
                <a:solidFill>
                  <a:schemeClr val="bg1"/>
                </a:solidFill>
              </a:rPr>
              <a:t>Stakeholder</a:t>
            </a:r>
            <a:r>
              <a:rPr lang="en-US" baseline="0" dirty="0">
                <a:solidFill>
                  <a:schemeClr val="bg1"/>
                </a:solidFill>
              </a:rPr>
              <a:t> PATH </a:t>
            </a:r>
            <a:endParaRPr lang="en-US" dirty="0">
              <a:solidFill>
                <a:schemeClr val="bg1"/>
              </a:solidFill>
            </a:endParaRPr>
          </a:p>
        </p:txBody>
      </p:sp>
      <p:pic>
        <p:nvPicPr>
          <p:cNvPr id="5" name="Content Placeholder 4" descr="A PATH for a residental provider - A PATH is a Person-centered planning method that can be a way to get many people involved in planning.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3707" y="600619"/>
            <a:ext cx="8345657" cy="5400131"/>
          </a:xfrm>
        </p:spPr>
      </p:pic>
    </p:spTree>
    <p:extLst>
      <p:ext uri="{BB962C8B-B14F-4D97-AF65-F5344CB8AC3E}">
        <p14:creationId xmlns:p14="http://schemas.microsoft.com/office/powerpoint/2010/main" val="2911256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23240-2C4D-2E4B-BFED-D3284385EDBC}"/>
              </a:ext>
            </a:extLst>
          </p:cNvPr>
          <p:cNvSpPr>
            <a:spLocks noGrp="1"/>
          </p:cNvSpPr>
          <p:nvPr>
            <p:ph type="title"/>
          </p:nvPr>
        </p:nvSpPr>
        <p:spPr/>
        <p:txBody>
          <a:bodyPr/>
          <a:lstStyle/>
          <a:p>
            <a:r>
              <a:rPr lang="en-US" dirty="0"/>
              <a:t>Data </a:t>
            </a:r>
          </a:p>
        </p:txBody>
      </p:sp>
      <p:sp>
        <p:nvSpPr>
          <p:cNvPr id="5" name="Text Placeholder 4">
            <a:extLst>
              <a:ext uri="{FF2B5EF4-FFF2-40B4-BE49-F238E27FC236}">
                <a16:creationId xmlns:a16="http://schemas.microsoft.com/office/drawing/2014/main" id="{D2389BBA-AA61-3B43-B7FC-930D47752A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54743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9FC9-46CA-4048-9222-1E0CF24B0043}"/>
              </a:ext>
            </a:extLst>
          </p:cNvPr>
          <p:cNvSpPr>
            <a:spLocks noGrp="1"/>
          </p:cNvSpPr>
          <p:nvPr>
            <p:ph type="title"/>
          </p:nvPr>
        </p:nvSpPr>
        <p:spPr>
          <a:xfrm>
            <a:off x="628650" y="152658"/>
            <a:ext cx="7886700" cy="994172"/>
          </a:xfrm>
        </p:spPr>
        <p:txBody>
          <a:bodyPr>
            <a:normAutofit/>
          </a:bodyPr>
          <a:lstStyle/>
          <a:p>
            <a:pPr algn="ctr"/>
            <a:r>
              <a:rPr lang="en-US" sz="2700" dirty="0">
                <a:latin typeface="+mn-lt"/>
              </a:rPr>
              <a:t>Minnesota Team Implementation </a:t>
            </a:r>
            <a:br>
              <a:rPr lang="en-US" sz="2700" dirty="0">
                <a:latin typeface="+mn-lt"/>
              </a:rPr>
            </a:br>
            <a:r>
              <a:rPr lang="en-US" sz="2700" dirty="0">
                <a:latin typeface="+mn-lt"/>
              </a:rPr>
              <a:t>Checklist -Overall</a:t>
            </a:r>
          </a:p>
        </p:txBody>
      </p:sp>
      <p:graphicFrame>
        <p:nvGraphicFramePr>
          <p:cNvPr id="4" name="Content Placeholder 3" descr="Graph - &#10;&#10;Verticle axis - percent complete &#10;&#10;Horizontal axis - subscale areas &#10;&#10;The graph shows growth in all areas from July 2016 to Septmeber 2017 ">
            <a:extLst>
              <a:ext uri="{FF2B5EF4-FFF2-40B4-BE49-F238E27FC236}">
                <a16:creationId xmlns:a16="http://schemas.microsoft.com/office/drawing/2014/main" id="{2A5E64F5-642A-42E0-95A4-E26DD0FDABA1}"/>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DF632781-7B8F-6846-84E4-F409A8F12EAE}"/>
              </a:ext>
            </a:extLst>
          </p:cNvPr>
          <p:cNvSpPr/>
          <p:nvPr/>
        </p:nvSpPr>
        <p:spPr>
          <a:xfrm>
            <a:off x="4064796" y="5489972"/>
            <a:ext cx="1248483" cy="300082"/>
          </a:xfrm>
          <a:prstGeom prst="rect">
            <a:avLst/>
          </a:prstGeom>
        </p:spPr>
        <p:txBody>
          <a:bodyPr wrap="none">
            <a:spAutoFit/>
          </a:bodyPr>
          <a:lstStyle/>
          <a:p>
            <a:r>
              <a:rPr lang="en-US" sz="1350" b="1" dirty="0"/>
              <a:t>Subscale Areas</a:t>
            </a:r>
          </a:p>
        </p:txBody>
      </p:sp>
    </p:spTree>
    <p:extLst>
      <p:ext uri="{BB962C8B-B14F-4D97-AF65-F5344CB8AC3E}">
        <p14:creationId xmlns:p14="http://schemas.microsoft.com/office/powerpoint/2010/main" val="1773182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AB2EF-A9BA-0841-BB54-99112424A6F8}"/>
              </a:ext>
            </a:extLst>
          </p:cNvPr>
          <p:cNvSpPr>
            <a:spLocks noGrp="1"/>
          </p:cNvSpPr>
          <p:nvPr>
            <p:ph type="title"/>
          </p:nvPr>
        </p:nvSpPr>
        <p:spPr/>
        <p:txBody>
          <a:bodyPr/>
          <a:lstStyle/>
          <a:p>
            <a:r>
              <a:rPr lang="en-US" dirty="0"/>
              <a:t>History Map </a:t>
            </a:r>
          </a:p>
        </p:txBody>
      </p:sp>
      <p:sp>
        <p:nvSpPr>
          <p:cNvPr id="5" name="Text Placeholder 4">
            <a:extLst>
              <a:ext uri="{FF2B5EF4-FFF2-40B4-BE49-F238E27FC236}">
                <a16:creationId xmlns:a16="http://schemas.microsoft.com/office/drawing/2014/main" id="{F4E02DFA-1643-114A-B47B-8D0205B181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0458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95054" y="1845883"/>
            <a:ext cx="8315546" cy="1611584"/>
          </a:xfrm>
        </p:spPr>
        <p:txBody>
          <a:bodyPr>
            <a:normAutofit/>
          </a:bodyPr>
          <a:lstStyle/>
          <a:p>
            <a:r>
              <a:rPr lang="en-US" sz="3000" dirty="0">
                <a:latin typeface="+mn-lt"/>
              </a:rPr>
              <a:t>Examples of Implementation:</a:t>
            </a:r>
            <a:br>
              <a:rPr lang="en-US" sz="3000" dirty="0">
                <a:latin typeface="+mn-lt"/>
              </a:rPr>
            </a:br>
            <a:r>
              <a:rPr lang="en-US" sz="3000" dirty="0">
                <a:latin typeface="+mn-lt"/>
              </a:rPr>
              <a:t>Residential Support for People With Disabilities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054" y="4101970"/>
            <a:ext cx="2818745" cy="923039"/>
          </a:xfrm>
          <a:prstGeom prst="rect">
            <a:avLst/>
          </a:prstGeom>
        </p:spPr>
      </p:pic>
      <p:pic>
        <p:nvPicPr>
          <p:cNvPr id="3" name="Picture 2" descr="University of Minnesota and Institute on Community Integartion Logo: Large M over the letters ICI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8808" y="3710454"/>
            <a:ext cx="1219254" cy="1219254"/>
          </a:xfrm>
          <a:prstGeom prst="rect">
            <a:avLst/>
          </a:prstGeom>
        </p:spPr>
      </p:pic>
    </p:spTree>
    <p:extLst>
      <p:ext uri="{BB962C8B-B14F-4D97-AF65-F5344CB8AC3E}">
        <p14:creationId xmlns:p14="http://schemas.microsoft.com/office/powerpoint/2010/main" val="911044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Visual representation of the progress the team has made over the yea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3042066"/>
          </a:xfrm>
          <a:prstGeom prst="rect">
            <a:avLst/>
          </a:prstGeom>
        </p:spPr>
      </p:pic>
      <p:sp>
        <p:nvSpPr>
          <p:cNvPr id="2" name="Title 1">
            <a:extLst>
              <a:ext uri="{FF2B5EF4-FFF2-40B4-BE49-F238E27FC236}">
                <a16:creationId xmlns:a16="http://schemas.microsoft.com/office/drawing/2014/main" id="{6F1BE114-26FB-2D40-9D21-A8590E67D844}"/>
              </a:ext>
            </a:extLst>
          </p:cNvPr>
          <p:cNvSpPr>
            <a:spLocks noGrp="1"/>
          </p:cNvSpPr>
          <p:nvPr>
            <p:ph type="title" idx="4294967295"/>
          </p:nvPr>
        </p:nvSpPr>
        <p:spPr/>
        <p:txBody>
          <a:bodyPr/>
          <a:lstStyle/>
          <a:p>
            <a:r>
              <a:rPr lang="en-US" dirty="0">
                <a:solidFill>
                  <a:schemeClr val="bg1"/>
                </a:solidFill>
              </a:rPr>
              <a:t>History Map for Organization</a:t>
            </a:r>
          </a:p>
        </p:txBody>
      </p:sp>
    </p:spTree>
    <p:extLst>
      <p:ext uri="{BB962C8B-B14F-4D97-AF65-F5344CB8AC3E}">
        <p14:creationId xmlns:p14="http://schemas.microsoft.com/office/powerpoint/2010/main" val="2289716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F666C0-BE78-354E-8E69-8B7F6B4155CB}"/>
              </a:ext>
            </a:extLst>
          </p:cNvPr>
          <p:cNvSpPr>
            <a:spLocks noGrp="1"/>
          </p:cNvSpPr>
          <p:nvPr>
            <p:ph type="title"/>
          </p:nvPr>
        </p:nvSpPr>
        <p:spPr>
          <a:xfrm>
            <a:off x="457200" y="387760"/>
            <a:ext cx="8229600" cy="838124"/>
          </a:xfrm>
        </p:spPr>
        <p:txBody>
          <a:bodyPr/>
          <a:lstStyle/>
          <a:p>
            <a:pPr algn="ctr"/>
            <a:r>
              <a:rPr lang="en-US" dirty="0">
                <a:solidFill>
                  <a:schemeClr val="tx1"/>
                </a:solidFill>
              </a:rPr>
              <a:t>Funding Used to Support This Story</a:t>
            </a:r>
          </a:p>
        </p:txBody>
      </p:sp>
      <p:sp>
        <p:nvSpPr>
          <p:cNvPr id="8" name="Content Placeholder 7">
            <a:extLst>
              <a:ext uri="{FF2B5EF4-FFF2-40B4-BE49-F238E27FC236}">
                <a16:creationId xmlns:a16="http://schemas.microsoft.com/office/drawing/2014/main" id="{1C54ADEB-F11F-4C46-A488-5A55F45D7E23}"/>
              </a:ext>
            </a:extLst>
          </p:cNvPr>
          <p:cNvSpPr>
            <a:spLocks noGrp="1"/>
          </p:cNvSpPr>
          <p:nvPr>
            <p:ph sz="quarter" idx="13"/>
          </p:nvPr>
        </p:nvSpPr>
        <p:spPr>
          <a:xfrm>
            <a:off x="457200" y="1584102"/>
            <a:ext cx="8229600" cy="4573560"/>
          </a:xfrm>
          <a:prstGeom prst="rect">
            <a:avLst/>
          </a:prstGeom>
        </p:spPr>
        <p:txBody>
          <a:bodyPr wrap="square">
            <a:spAutoFit/>
          </a:bodyPr>
          <a:lstStyle/>
          <a:p>
            <a:endParaRPr lang="en-US" dirty="0">
              <a:solidFill>
                <a:srgbClr val="000000"/>
              </a:solidFill>
              <a:latin typeface="Merriweather Sans"/>
            </a:endParaRPr>
          </a:p>
          <a:p>
            <a:pPr marL="0" indent="0">
              <a:buNone/>
            </a:pPr>
            <a:r>
              <a:rPr lang="en-US" sz="1600" dirty="0">
                <a:solidFill>
                  <a:srgbClr val="000000"/>
                </a:solidFill>
                <a:latin typeface="Merriweather Sans"/>
              </a:rPr>
              <a:t>Preparation of these modules was supported, in part, by cooperative agreement from the Minnesota Department of Human Services (MN DHS) with the Institute on Community Integration. The University of Minnesota undertaking projects under government sponsorship are encouraged to express freely their findings and conclusions.  Points of view or opinions do not, therefore necessarily represent official MN DHS policy.</a:t>
            </a:r>
          </a:p>
          <a:p>
            <a:pPr marL="0" indent="0">
              <a:buNone/>
            </a:pPr>
            <a:endParaRPr lang="en-US" sz="1600" dirty="0">
              <a:solidFill>
                <a:srgbClr val="000000"/>
              </a:solidFill>
              <a:latin typeface="Merriweather Sans"/>
            </a:endParaRPr>
          </a:p>
          <a:p>
            <a:pPr marL="0" indent="0">
              <a:buNone/>
            </a:pPr>
            <a:r>
              <a:rPr lang="en-US" sz="1600" dirty="0">
                <a:solidFill>
                  <a:srgbClr val="000000"/>
                </a:solidFill>
                <a:latin typeface="Merriweather Sans"/>
              </a:rPr>
              <a:t>The University of Minnesota's mission, carried out on multiple campuses and throughout the state, is threefold: research and discovery, teaching and learning, and outreach and public service.  The University of Minnesota shall provide equal access to and opportunity in its programs, facilities, and employment without regard to race, color, creed, religion, national origin, gender, age, marital status, disability, public assistance status, veteran status, sexual orientation, gender identity, or gender expression.</a:t>
            </a:r>
          </a:p>
          <a:p>
            <a:pPr marL="0" indent="0">
              <a:buNone/>
            </a:pPr>
            <a:br>
              <a:rPr lang="en-US" dirty="0"/>
            </a:br>
            <a:endParaRPr lang="en-US" dirty="0"/>
          </a:p>
        </p:txBody>
      </p:sp>
      <p:pic>
        <p:nvPicPr>
          <p:cNvPr id="9" name="Picture 8" descr="Logo for MN Department of Human Services ">
            <a:extLst>
              <a:ext uri="{FF2B5EF4-FFF2-40B4-BE49-F238E27FC236}">
                <a16:creationId xmlns:a16="http://schemas.microsoft.com/office/drawing/2014/main" id="{DA4E85AE-455C-9141-8CCC-12E6AC01C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23" y="5575319"/>
            <a:ext cx="2253481" cy="737936"/>
          </a:xfrm>
          <a:prstGeom prst="rect">
            <a:avLst/>
          </a:prstGeom>
        </p:spPr>
      </p:pic>
      <p:pic>
        <p:nvPicPr>
          <p:cNvPr id="10" name="Picture 9" descr="Logo for the Institute on Community Integration">
            <a:extLst>
              <a:ext uri="{FF2B5EF4-FFF2-40B4-BE49-F238E27FC236}">
                <a16:creationId xmlns:a16="http://schemas.microsoft.com/office/drawing/2014/main" id="{962ECB6A-A9FB-3E40-A9CB-5D3917CEF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5455" y="5327315"/>
            <a:ext cx="985940" cy="985940"/>
          </a:xfrm>
          <a:prstGeom prst="rect">
            <a:avLst/>
          </a:prstGeom>
        </p:spPr>
      </p:pic>
    </p:spTree>
    <p:extLst>
      <p:ext uri="{BB962C8B-B14F-4D97-AF65-F5344CB8AC3E}">
        <p14:creationId xmlns:p14="http://schemas.microsoft.com/office/powerpoint/2010/main" val="47492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6796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B1E8B0-5324-F04D-A258-3F18731B55B7}"/>
              </a:ext>
            </a:extLst>
          </p:cNvPr>
          <p:cNvSpPr>
            <a:spLocks noGrp="1"/>
          </p:cNvSpPr>
          <p:nvPr>
            <p:ph type="title"/>
          </p:nvPr>
        </p:nvSpPr>
        <p:spPr/>
        <p:txBody>
          <a:bodyPr/>
          <a:lstStyle/>
          <a:p>
            <a:r>
              <a:rPr lang="en-US" dirty="0"/>
              <a:t>Team</a:t>
            </a:r>
          </a:p>
        </p:txBody>
      </p:sp>
      <p:sp>
        <p:nvSpPr>
          <p:cNvPr id="5" name="Text Placeholder 4">
            <a:extLst>
              <a:ext uri="{FF2B5EF4-FFF2-40B4-BE49-F238E27FC236}">
                <a16:creationId xmlns:a16="http://schemas.microsoft.com/office/drawing/2014/main" id="{E9D0B6D7-C825-274E-9ED8-95E85351CF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93380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en-US" sz="2400" dirty="0">
                <a:solidFill>
                  <a:schemeClr val="dk1"/>
                </a:solidFill>
                <a:latin typeface="Calibri"/>
                <a:ea typeface="Calibri"/>
                <a:cs typeface="Calibri"/>
                <a:sym typeface="Calibri"/>
              </a:rPr>
              <a:t>Person-Centered and PBS Self-Assessment and Action Planning—Provider Organization</a:t>
            </a:r>
          </a:p>
        </p:txBody>
      </p:sp>
      <p:sp>
        <p:nvSpPr>
          <p:cNvPr id="629" name="Shape 629"/>
          <p:cNvSpPr txBox="1">
            <a:spLocks noGrp="1"/>
          </p:cNvSpPr>
          <p:nvPr>
            <p:ph sz="quarter" idx="13"/>
          </p:nvPr>
        </p:nvSpPr>
        <p:spPr>
          <a:prstGeom prst="rect">
            <a:avLst/>
          </a:prstGeom>
          <a:noFill/>
          <a:ln>
            <a:noFill/>
          </a:ln>
        </p:spPr>
        <p:txBody>
          <a:bodyPr vert="horz" lIns="68569" tIns="34275" rIns="68569" bIns="34275" rtlCol="0" anchor="t" anchorCtr="0">
            <a:noAutofit/>
          </a:bodyPr>
          <a:lstStyle/>
          <a:p>
            <a:pPr marL="0" indent="0">
              <a:lnSpc>
                <a:spcPct val="80000"/>
              </a:lnSpc>
              <a:spcBef>
                <a:spcPts val="0"/>
              </a:spcBef>
              <a:buClr>
                <a:schemeClr val="dk1"/>
              </a:buClr>
              <a:buSzPct val="25000"/>
              <a:buNone/>
            </a:pPr>
            <a:r>
              <a:rPr lang="en-US" sz="1800" b="1" dirty="0">
                <a:solidFill>
                  <a:schemeClr val="dk1"/>
                </a:solidFill>
                <a:latin typeface="+mj-lt"/>
                <a:ea typeface="Calibri"/>
                <a:cs typeface="Calibri"/>
                <a:sym typeface="Calibri"/>
              </a:rPr>
              <a:t>Team Roles</a:t>
            </a:r>
          </a:p>
          <a:p>
            <a:r>
              <a:rPr lang="en-US" sz="1800" dirty="0">
                <a:latin typeface="+mj-lt"/>
              </a:rPr>
              <a:t>17 Organization-wide Team Members</a:t>
            </a:r>
          </a:p>
          <a:p>
            <a:r>
              <a:rPr lang="en-US" sz="1800" dirty="0">
                <a:latin typeface="+mj-lt"/>
              </a:rPr>
              <a:t>2 Key Contacts</a:t>
            </a:r>
          </a:p>
          <a:p>
            <a:r>
              <a:rPr lang="en-US" sz="1800" dirty="0">
                <a:latin typeface="+mj-lt"/>
              </a:rPr>
              <a:t>12 Coaches</a:t>
            </a:r>
          </a:p>
          <a:p>
            <a:r>
              <a:rPr lang="en-US" sz="1800" dirty="0">
                <a:latin typeface="+mj-lt"/>
              </a:rPr>
              <a:t>4 PBS Facilitators (in training)</a:t>
            </a:r>
          </a:p>
          <a:p>
            <a:r>
              <a:rPr lang="en-US" sz="1800" dirty="0">
                <a:latin typeface="+mj-lt"/>
              </a:rPr>
              <a:t>1 Person Centered Thinking Trainer (in training)</a:t>
            </a:r>
          </a:p>
          <a:p>
            <a:pPr marL="257175" indent="-257175">
              <a:lnSpc>
                <a:spcPct val="80000"/>
              </a:lnSpc>
              <a:spcBef>
                <a:spcPts val="444"/>
              </a:spcBef>
              <a:buClr>
                <a:schemeClr val="dk1"/>
              </a:buClr>
              <a:buSzPct val="98666"/>
              <a:buNone/>
            </a:pPr>
            <a:endParaRPr lang="en-US" sz="1800" b="1" dirty="0">
              <a:solidFill>
                <a:schemeClr val="dk1"/>
              </a:solidFill>
              <a:latin typeface="+mj-lt"/>
              <a:ea typeface="Calibri"/>
              <a:cs typeface="Calibri"/>
              <a:sym typeface="Calibri"/>
            </a:endParaRPr>
          </a:p>
          <a:p>
            <a:pPr marL="257175" indent="-257175">
              <a:lnSpc>
                <a:spcPct val="80000"/>
              </a:lnSpc>
              <a:spcBef>
                <a:spcPts val="444"/>
              </a:spcBef>
              <a:buClr>
                <a:schemeClr val="dk1"/>
              </a:buClr>
              <a:buSzPct val="98666"/>
              <a:buNone/>
            </a:pPr>
            <a:r>
              <a:rPr lang="en-US" sz="1800" b="1" dirty="0">
                <a:solidFill>
                  <a:schemeClr val="dk1"/>
                </a:solidFill>
                <a:latin typeface="+mj-lt"/>
                <a:ea typeface="Calibri"/>
                <a:cs typeface="Calibri"/>
                <a:sym typeface="Calibri"/>
              </a:rPr>
              <a:t>Monthly Team Meetings </a:t>
            </a:r>
            <a:endParaRPr sz="1800" b="1" dirty="0">
              <a:solidFill>
                <a:schemeClr val="dk1"/>
              </a:solidFill>
              <a:latin typeface="+mj-lt"/>
              <a:ea typeface="Calibri"/>
              <a:cs typeface="Calibri"/>
              <a:sym typeface="Calibri"/>
            </a:endParaRPr>
          </a:p>
          <a:p>
            <a:pPr marL="0" indent="0">
              <a:lnSpc>
                <a:spcPct val="80000"/>
              </a:lnSpc>
              <a:spcBef>
                <a:spcPts val="444"/>
              </a:spcBef>
              <a:buClr>
                <a:schemeClr val="dk1"/>
              </a:buClr>
              <a:buSzPct val="25000"/>
              <a:buNone/>
            </a:pPr>
            <a:endParaRPr lang="en-US" sz="1800" b="1" dirty="0">
              <a:solidFill>
                <a:schemeClr val="dk1"/>
              </a:solidFill>
              <a:latin typeface="+mj-lt"/>
              <a:ea typeface="Calibri"/>
              <a:cs typeface="Calibri"/>
              <a:sym typeface="Calibri"/>
            </a:endParaRPr>
          </a:p>
          <a:p>
            <a:pPr marL="0" indent="0">
              <a:lnSpc>
                <a:spcPct val="80000"/>
              </a:lnSpc>
              <a:spcBef>
                <a:spcPts val="444"/>
              </a:spcBef>
              <a:buClr>
                <a:schemeClr val="dk1"/>
              </a:buClr>
              <a:buSzPct val="25000"/>
              <a:buNone/>
            </a:pPr>
            <a:r>
              <a:rPr lang="en-US" sz="1800" b="1" dirty="0">
                <a:solidFill>
                  <a:schemeClr val="dk1"/>
                </a:solidFill>
                <a:latin typeface="+mj-lt"/>
                <a:ea typeface="Calibri"/>
                <a:cs typeface="Calibri"/>
                <a:sym typeface="Calibri"/>
              </a:rPr>
              <a:t>Implementation Areas Targeted</a:t>
            </a:r>
          </a:p>
          <a:p>
            <a:pPr marL="257175" indent="-257175">
              <a:lnSpc>
                <a:spcPct val="80000"/>
              </a:lnSpc>
              <a:spcBef>
                <a:spcPts val="444"/>
              </a:spcBef>
              <a:buClr>
                <a:schemeClr val="dk1"/>
              </a:buClr>
              <a:buSzPct val="98666"/>
            </a:pPr>
            <a:r>
              <a:rPr lang="en-US" sz="1800" dirty="0">
                <a:solidFill>
                  <a:schemeClr val="dk1"/>
                </a:solidFill>
                <a:latin typeface="+mj-lt"/>
                <a:ea typeface="Calibri"/>
                <a:cs typeface="Calibri"/>
                <a:sym typeface="Calibri"/>
              </a:rPr>
              <a:t>Integrate Michael </a:t>
            </a:r>
            <a:r>
              <a:rPr lang="en-US" sz="1800" dirty="0" err="1">
                <a:solidFill>
                  <a:schemeClr val="dk1"/>
                </a:solidFill>
                <a:latin typeface="+mj-lt"/>
                <a:ea typeface="Calibri"/>
                <a:cs typeface="Calibri"/>
                <a:sym typeface="Calibri"/>
              </a:rPr>
              <a:t>Smull</a:t>
            </a:r>
            <a:r>
              <a:rPr lang="en-US" sz="1800" dirty="0">
                <a:solidFill>
                  <a:schemeClr val="dk1"/>
                </a:solidFill>
                <a:latin typeface="+mj-lt"/>
                <a:ea typeface="Calibri"/>
                <a:cs typeface="Calibri"/>
                <a:sym typeface="Calibri"/>
              </a:rPr>
              <a:t> Method With Existing Person-Centered Practices</a:t>
            </a:r>
          </a:p>
          <a:p>
            <a:pPr marL="257175" indent="-257175">
              <a:lnSpc>
                <a:spcPct val="80000"/>
              </a:lnSpc>
              <a:spcBef>
                <a:spcPts val="444"/>
              </a:spcBef>
              <a:buClr>
                <a:schemeClr val="dk1"/>
              </a:buClr>
              <a:buSzPct val="98666"/>
            </a:pPr>
            <a:r>
              <a:rPr lang="en-US" sz="1800" dirty="0">
                <a:solidFill>
                  <a:schemeClr val="dk1"/>
                </a:solidFill>
                <a:latin typeface="+mj-lt"/>
                <a:ea typeface="Calibri"/>
                <a:cs typeface="Calibri"/>
                <a:sym typeface="Calibri"/>
              </a:rPr>
              <a:t>Integrate PBS Tiered Model </a:t>
            </a:r>
          </a:p>
        </p:txBody>
      </p:sp>
    </p:spTree>
    <p:extLst>
      <p:ext uri="{BB962C8B-B14F-4D97-AF65-F5344CB8AC3E}">
        <p14:creationId xmlns:p14="http://schemas.microsoft.com/office/powerpoint/2010/main" val="1058498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EAF5-2CAF-3544-AC3C-5E091994FC67}"/>
              </a:ext>
            </a:extLst>
          </p:cNvPr>
          <p:cNvSpPr>
            <a:spLocks noGrp="1"/>
          </p:cNvSpPr>
          <p:nvPr>
            <p:ph type="title"/>
          </p:nvPr>
        </p:nvSpPr>
        <p:spPr/>
        <p:txBody>
          <a:bodyPr/>
          <a:lstStyle/>
          <a:p>
            <a:r>
              <a:rPr lang="en-US" dirty="0"/>
              <a:t>Assessing </a:t>
            </a:r>
          </a:p>
        </p:txBody>
      </p:sp>
      <p:sp>
        <p:nvSpPr>
          <p:cNvPr id="4" name="Text Placeholder 3">
            <a:extLst>
              <a:ext uri="{FF2B5EF4-FFF2-40B4-BE49-F238E27FC236}">
                <a16:creationId xmlns:a16="http://schemas.microsoft.com/office/drawing/2014/main" id="{DE81417D-5BA7-3A4E-8BC0-9DDAE20618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23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prstGeom prst="rect">
            <a:avLst/>
          </a:prstGeom>
          <a:noFill/>
          <a:ln>
            <a:noFill/>
          </a:ln>
        </p:spPr>
        <p:txBody>
          <a:bodyPr vert="horz" lIns="51427" tIns="25706" rIns="51427" bIns="25706" rtlCol="0" anchor="ctr" anchorCtr="0">
            <a:noAutofit/>
          </a:bodyPr>
          <a:lstStyle/>
          <a:p>
            <a:pPr>
              <a:spcBef>
                <a:spcPts val="0"/>
              </a:spcBef>
              <a:buClr>
                <a:schemeClr val="dk1"/>
              </a:buClr>
              <a:buSzPct val="25000"/>
            </a:pPr>
            <a:r>
              <a:rPr lang="en-US" sz="3200" dirty="0">
                <a:solidFill>
                  <a:schemeClr val="dk1"/>
                </a:solidFill>
                <a:latin typeface="Calibri"/>
                <a:ea typeface="Calibri"/>
                <a:cs typeface="Calibri"/>
                <a:sym typeface="Calibri"/>
              </a:rPr>
              <a:t>Assessing Organizational Data</a:t>
            </a:r>
          </a:p>
        </p:txBody>
      </p:sp>
      <p:sp>
        <p:nvSpPr>
          <p:cNvPr id="587" name="Shape 587"/>
          <p:cNvSpPr txBox="1">
            <a:spLocks noGrp="1"/>
          </p:cNvSpPr>
          <p:nvPr>
            <p:ph sz="quarter" idx="13"/>
          </p:nvPr>
        </p:nvSpPr>
        <p:spPr>
          <a:prstGeom prst="rect">
            <a:avLst/>
          </a:prstGeom>
          <a:noFill/>
          <a:ln>
            <a:noFill/>
          </a:ln>
        </p:spPr>
        <p:txBody>
          <a:bodyPr vert="horz" lIns="51427" tIns="25706" rIns="51427" bIns="25706" rtlCol="0" anchor="t" anchorCtr="0">
            <a:noAutofit/>
          </a:bodyPr>
          <a:lstStyle/>
          <a:p>
            <a:pPr marL="192881" indent="-192881">
              <a:spcBef>
                <a:spcPts val="0"/>
              </a:spcBef>
              <a:buClr>
                <a:schemeClr val="dk1"/>
              </a:buClr>
              <a:buSzPct val="100000"/>
            </a:pPr>
            <a:r>
              <a:rPr lang="en-US" sz="1800" dirty="0">
                <a:solidFill>
                  <a:schemeClr val="dk1"/>
                </a:solidFill>
                <a:latin typeface="Calibri"/>
                <a:ea typeface="Calibri"/>
                <a:cs typeface="Calibri"/>
                <a:sym typeface="Calibri"/>
              </a:rPr>
              <a:t>Alignment of Organizational Policies </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Orientation Staff Development &amp; Performance</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Surveys and Other Documentation Related to </a:t>
            </a:r>
          </a:p>
          <a:p>
            <a:pPr marL="417910" lvl="1" indent="-160735">
              <a:spcBef>
                <a:spcPts val="270"/>
              </a:spcBef>
              <a:buClr>
                <a:schemeClr val="dk1"/>
              </a:buClr>
              <a:buSzPct val="100000"/>
            </a:pPr>
            <a:r>
              <a:rPr lang="en-US" sz="1800" dirty="0">
                <a:solidFill>
                  <a:schemeClr val="dk1"/>
                </a:solidFill>
                <a:latin typeface="Calibri"/>
                <a:ea typeface="Calibri"/>
                <a:cs typeface="Calibri"/>
                <a:sym typeface="Calibri"/>
              </a:rPr>
              <a:t>Quality of Life</a:t>
            </a:r>
          </a:p>
          <a:p>
            <a:pPr marL="417910" lvl="1" indent="-160735">
              <a:spcBef>
                <a:spcPts val="270"/>
              </a:spcBef>
              <a:buClr>
                <a:schemeClr val="dk1"/>
              </a:buClr>
              <a:buSzPct val="100000"/>
            </a:pPr>
            <a:r>
              <a:rPr lang="en-US" sz="1800" dirty="0">
                <a:solidFill>
                  <a:schemeClr val="dk1"/>
                </a:solidFill>
                <a:latin typeface="Calibri"/>
                <a:ea typeface="Calibri"/>
                <a:cs typeface="Calibri"/>
                <a:sym typeface="Calibri"/>
              </a:rPr>
              <a:t>Climate</a:t>
            </a:r>
          </a:p>
          <a:p>
            <a:pPr marL="417910" lvl="1" indent="-160735">
              <a:spcBef>
                <a:spcPts val="270"/>
              </a:spcBef>
              <a:buClr>
                <a:schemeClr val="dk1"/>
              </a:buClr>
              <a:buSzPct val="100000"/>
            </a:pPr>
            <a:r>
              <a:rPr lang="en-US" sz="1800" dirty="0">
                <a:solidFill>
                  <a:schemeClr val="dk1"/>
                </a:solidFill>
                <a:latin typeface="Calibri"/>
                <a:ea typeface="Calibri"/>
                <a:cs typeface="Calibri"/>
                <a:sym typeface="Calibri"/>
              </a:rPr>
              <a:t>Stress</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Information about Other Positive Supports Used in Organization</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Quality of Life Evaluation</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Incident Reports </a:t>
            </a:r>
            <a:r>
              <a:rPr lang="en-US" sz="1800" b="1" i="1" dirty="0">
                <a:solidFill>
                  <a:schemeClr val="dk1"/>
                </a:solidFill>
                <a:latin typeface="Calibri"/>
                <a:ea typeface="Calibri"/>
                <a:cs typeface="Calibri"/>
                <a:sym typeface="Calibri"/>
              </a:rPr>
              <a:t>(Preparation in Year 1)</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Injuries, Sick Days</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Information Related to Retention, Workers Compensation, Staff Injury</a:t>
            </a:r>
          </a:p>
        </p:txBody>
      </p:sp>
    </p:spTree>
    <p:extLst>
      <p:ext uri="{BB962C8B-B14F-4D97-AF65-F5344CB8AC3E}">
        <p14:creationId xmlns:p14="http://schemas.microsoft.com/office/powerpoint/2010/main" val="354700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5D74BB-05A2-E141-8683-AAF6232EDEB4}"/>
              </a:ext>
            </a:extLst>
          </p:cNvPr>
          <p:cNvSpPr>
            <a:spLocks noGrp="1"/>
          </p:cNvSpPr>
          <p:nvPr>
            <p:ph type="title"/>
          </p:nvPr>
        </p:nvSpPr>
        <p:spPr/>
        <p:txBody>
          <a:bodyPr/>
          <a:lstStyle/>
          <a:p>
            <a:r>
              <a:rPr lang="en-US" dirty="0"/>
              <a:t>Vision Boards </a:t>
            </a:r>
          </a:p>
        </p:txBody>
      </p:sp>
      <p:sp>
        <p:nvSpPr>
          <p:cNvPr id="5" name="Text Placeholder 4">
            <a:extLst>
              <a:ext uri="{FF2B5EF4-FFF2-40B4-BE49-F238E27FC236}">
                <a16:creationId xmlns:a16="http://schemas.microsoft.com/office/drawing/2014/main" id="{C9D6FA98-0088-EB4E-B6F4-5F76D49CEF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05351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2700" dirty="0">
                <a:latin typeface="+mn-lt"/>
              </a:rPr>
              <a:t>Provider Organization </a:t>
            </a:r>
            <a:r>
              <a:rPr lang="mr-IN" sz="2700" dirty="0">
                <a:latin typeface="+mn-lt"/>
              </a:rPr>
              <a:t>–</a:t>
            </a:r>
            <a:r>
              <a:rPr lang="en-US" sz="2700" dirty="0">
                <a:latin typeface="+mn-lt"/>
              </a:rPr>
              <a:t> Residential Supports</a:t>
            </a:r>
          </a:p>
        </p:txBody>
      </p:sp>
      <p:sp>
        <p:nvSpPr>
          <p:cNvPr id="3" name="Text Placeholder 2"/>
          <p:cNvSpPr>
            <a:spLocks noGrp="1"/>
          </p:cNvSpPr>
          <p:nvPr>
            <p:ph type="body" idx="4294967295"/>
          </p:nvPr>
        </p:nvSpPr>
        <p:spPr>
          <a:xfrm>
            <a:off x="0" y="1611313"/>
            <a:ext cx="3868738" cy="617537"/>
          </a:xfrm>
        </p:spPr>
        <p:txBody>
          <a:bodyPr/>
          <a:lstStyle/>
          <a:p>
            <a:r>
              <a:rPr lang="en-US" dirty="0"/>
              <a:t>Now</a:t>
            </a:r>
          </a:p>
        </p:txBody>
      </p:sp>
      <p:pic>
        <p:nvPicPr>
          <p:cNvPr id="2" name="Content Placeholder 1" descr="Vision for the orgaizations Now.  Many roadblocks and only one way for people using services to access the community. "/>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57200" y="2355850"/>
            <a:ext cx="3433763" cy="3994150"/>
          </a:xfrm>
        </p:spPr>
      </p:pic>
      <p:sp>
        <p:nvSpPr>
          <p:cNvPr id="5" name="Text Placeholder 4"/>
          <p:cNvSpPr>
            <a:spLocks noGrp="1"/>
          </p:cNvSpPr>
          <p:nvPr>
            <p:ph type="body" sz="quarter" idx="4294967295"/>
          </p:nvPr>
        </p:nvSpPr>
        <p:spPr>
          <a:xfrm>
            <a:off x="5256213" y="1738313"/>
            <a:ext cx="3887787" cy="617537"/>
          </a:xfrm>
        </p:spPr>
        <p:txBody>
          <a:bodyPr/>
          <a:lstStyle/>
          <a:p>
            <a:r>
              <a:rPr lang="en-US" dirty="0"/>
              <a:t>Future</a:t>
            </a:r>
          </a:p>
        </p:txBody>
      </p:sp>
      <p:pic>
        <p:nvPicPr>
          <p:cNvPr id="7" name="Content Placeholder 3" descr=" Representsthe orgaizations vison for the future. People are a part of the community on thier own terms and detmine how the use suppoprts. "/>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5324475" y="2352128"/>
            <a:ext cx="3469897" cy="3994150"/>
          </a:xfrm>
        </p:spPr>
      </p:pic>
    </p:spTree>
    <p:extLst>
      <p:ext uri="{BB962C8B-B14F-4D97-AF65-F5344CB8AC3E}">
        <p14:creationId xmlns:p14="http://schemas.microsoft.com/office/powerpoint/2010/main" val="264675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5D74BB-05A2-E141-8683-AAF6232EDEB4}"/>
              </a:ext>
            </a:extLst>
          </p:cNvPr>
          <p:cNvSpPr>
            <a:spLocks noGrp="1"/>
          </p:cNvSpPr>
          <p:nvPr>
            <p:ph type="title"/>
          </p:nvPr>
        </p:nvSpPr>
        <p:spPr/>
        <p:txBody>
          <a:bodyPr/>
          <a:lstStyle/>
          <a:p>
            <a:r>
              <a:rPr lang="en-US" dirty="0"/>
              <a:t>Outcome Statements</a:t>
            </a:r>
          </a:p>
        </p:txBody>
      </p:sp>
      <p:sp>
        <p:nvSpPr>
          <p:cNvPr id="5" name="Text Placeholder 4">
            <a:extLst>
              <a:ext uri="{FF2B5EF4-FFF2-40B4-BE49-F238E27FC236}">
                <a16:creationId xmlns:a16="http://schemas.microsoft.com/office/drawing/2014/main" id="{C9D6FA98-0088-EB4E-B6F4-5F76D49CEF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70245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10094</TotalTime>
  <Words>570</Words>
  <Application>Microsoft Macintosh PowerPoint</Application>
  <PresentationFormat>On-screen Show (4:3)</PresentationFormat>
  <Paragraphs>86</Paragraphs>
  <Slides>22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Merriweather Sans</vt:lpstr>
      <vt:lpstr>Open Sans</vt:lpstr>
      <vt:lpstr>Open Sans bold</vt:lpstr>
      <vt:lpstr>Webdings</vt:lpstr>
      <vt:lpstr>1_Office Theme</vt:lpstr>
      <vt:lpstr>PowerPoint Presentation</vt:lpstr>
      <vt:lpstr>Examples of Implementation: Residential Support for People With Disabilities</vt:lpstr>
      <vt:lpstr>Team</vt:lpstr>
      <vt:lpstr>Person-Centered and PBS Self-Assessment and Action Planning—Provider Organization</vt:lpstr>
      <vt:lpstr>Assessing </vt:lpstr>
      <vt:lpstr>Assessing Organizational Data</vt:lpstr>
      <vt:lpstr>Vision Boards </vt:lpstr>
      <vt:lpstr>Provider Organization – Residential Supports</vt:lpstr>
      <vt:lpstr>Outcome Statements</vt:lpstr>
      <vt:lpstr>Outcome Statements for Organization</vt:lpstr>
      <vt:lpstr>Action Plan </vt:lpstr>
      <vt:lpstr>Provider Example - Action Plan Examples</vt:lpstr>
      <vt:lpstr>Matrix</vt:lpstr>
      <vt:lpstr>Matrix Completed in  A Residential Setting with Two Women</vt:lpstr>
      <vt:lpstr>PATH</vt:lpstr>
      <vt:lpstr>Stakeholder PATH </vt:lpstr>
      <vt:lpstr>Data </vt:lpstr>
      <vt:lpstr>Minnesota Team Implementation  Checklist -Overall</vt:lpstr>
      <vt:lpstr>History Map </vt:lpstr>
      <vt:lpstr>History Map for Organization</vt:lpstr>
      <vt:lpstr>Funding Used to Support This Story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Nicole K Duchelle</cp:lastModifiedBy>
  <cp:revision>194</cp:revision>
  <dcterms:created xsi:type="dcterms:W3CDTF">2016-04-07T18:13:15Z</dcterms:created>
  <dcterms:modified xsi:type="dcterms:W3CDTF">2021-06-25T13:59:49Z</dcterms:modified>
</cp:coreProperties>
</file>