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2"/>
  </p:notesMasterIdLst>
  <p:sldIdLst>
    <p:sldId id="281" r:id="rId2"/>
    <p:sldId id="580" r:id="rId3"/>
    <p:sldId id="304" r:id="rId4"/>
    <p:sldId id="297" r:id="rId5"/>
    <p:sldId id="582" r:id="rId6"/>
    <p:sldId id="314" r:id="rId7"/>
    <p:sldId id="305" r:id="rId8"/>
    <p:sldId id="298" r:id="rId9"/>
    <p:sldId id="306" r:id="rId10"/>
    <p:sldId id="299" r:id="rId11"/>
    <p:sldId id="300" r:id="rId12"/>
    <p:sldId id="307" r:id="rId13"/>
    <p:sldId id="301" r:id="rId14"/>
    <p:sldId id="302" r:id="rId15"/>
    <p:sldId id="303" r:id="rId16"/>
    <p:sldId id="308" r:id="rId17"/>
    <p:sldId id="296" r:id="rId18"/>
    <p:sldId id="583" r:id="rId19"/>
    <p:sldId id="58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029"/>
    <a:srgbClr val="FFCC33"/>
    <a:srgbClr val="800000"/>
    <a:srgbClr val="E7501F"/>
    <a:srgbClr val="0F3F59"/>
    <a:srgbClr val="626368"/>
    <a:srgbClr val="A8DED8"/>
    <a:srgbClr val="F8E7BB"/>
    <a:srgbClr val="FFCCFF"/>
    <a:srgbClr val="3F8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2" autoAdjust="0"/>
    <p:restoredTop sz="95872" autoAdjust="0"/>
  </p:normalViewPr>
  <p:slideViewPr>
    <p:cSldViewPr snapToGrid="0" snapToObjects="1">
      <p:cViewPr varScale="1">
        <p:scale>
          <a:sx n="125" d="100"/>
          <a:sy n="125" d="100"/>
        </p:scale>
        <p:origin x="14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B0124-2F64-5945-A12B-7B81DB5CC1EF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3B46A-D643-0A49-93D2-6742FCA0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 does slides 8-15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96DCE-9CD5-2F42-A224-59928D103C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57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3B46A-D643-0A49-93D2-6742FCA040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5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3B46A-D643-0A49-93D2-6742FCA040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44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3B46A-D643-0A49-93D2-6742FCA040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5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6162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5" name="Shape 7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500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2" name="Shape 6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48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810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190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338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768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0" name="Shape 6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115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-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4026" r="3467"/>
          <a:stretch/>
        </p:blipFill>
        <p:spPr>
          <a:xfrm>
            <a:off x="0" y="-1"/>
            <a:ext cx="9144000" cy="436385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8751" y="0"/>
            <a:ext cx="5175250" cy="435774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>
                  <a:alpha val="0"/>
                </a:srgbClr>
              </a:gs>
            </a:gsLst>
            <a:lin ang="105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076291" y="4576517"/>
            <a:ext cx="2067710" cy="2281483"/>
          </a:xfrm>
          <a:prstGeom prst="rect">
            <a:avLst/>
          </a:prstGeom>
          <a:solidFill>
            <a:srgbClr val="FF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4576517"/>
            <a:ext cx="6830960" cy="228148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411" y="5399953"/>
            <a:ext cx="5864590" cy="609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2138" y="6410196"/>
            <a:ext cx="1778841" cy="229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90591" y="4774354"/>
            <a:ext cx="1095361" cy="14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7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1EF0-55C2-E843-A7D0-7B5A5F01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3AF1F-45C7-F747-BF82-B4C1BC2CF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DEB6A-B151-3747-9914-091AFC68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4E48-9FA5-1F47-B0FE-5494CF1ED8DE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B3027-FB39-9B40-B2ED-B2C5DACC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0D5B7-945F-7F41-90AB-1C465A53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4A22-89D8-4545-BB3D-5A955EC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31D3C-F940-904A-85EC-5A35B52A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4E48-9FA5-1F47-B0FE-5494CF1ED8DE}" type="datetimeFigureOut">
              <a:rPr lang="en-US" smtClean="0"/>
              <a:t>1/27/21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E84E4-1A4C-6B4B-BF3C-C524D372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07C4F-DC3E-2A41-B1F1-200EA720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4A22-89D8-4545-BB3D-5A955EC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4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E2AC-0467-404D-8FEE-BD8842B297E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C2F9-91B5-8E44-BE4C-750C170F9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-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" b="12266"/>
          <a:stretch/>
        </p:blipFill>
        <p:spPr>
          <a:xfrm>
            <a:off x="0" y="0"/>
            <a:ext cx="9144000" cy="435774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8751" y="0"/>
            <a:ext cx="5175250" cy="435774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>
                  <a:alpha val="0"/>
                </a:srgbClr>
              </a:gs>
            </a:gsLst>
            <a:lin ang="105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076291" y="4576517"/>
            <a:ext cx="2067710" cy="2281483"/>
          </a:xfrm>
          <a:prstGeom prst="rect">
            <a:avLst/>
          </a:prstGeom>
          <a:solidFill>
            <a:srgbClr val="FF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4576517"/>
            <a:ext cx="6830960" cy="228148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411" y="5399953"/>
            <a:ext cx="5864590" cy="609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2138" y="6410196"/>
            <a:ext cx="1778841" cy="229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90591" y="4774354"/>
            <a:ext cx="1095361" cy="14175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-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" b="9756"/>
          <a:stretch/>
        </p:blipFill>
        <p:spPr>
          <a:xfrm>
            <a:off x="0" y="2823"/>
            <a:ext cx="9144000" cy="435820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076291" y="4576517"/>
            <a:ext cx="2067710" cy="2281483"/>
          </a:xfrm>
          <a:prstGeom prst="rect">
            <a:avLst/>
          </a:prstGeom>
          <a:solidFill>
            <a:srgbClr val="FF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4576517"/>
            <a:ext cx="6830960" cy="228148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411" y="5399953"/>
            <a:ext cx="5864590" cy="609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2138" y="6410196"/>
            <a:ext cx="1778841" cy="229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90591" y="4774354"/>
            <a:ext cx="1095361" cy="14175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3999" cy="1294189"/>
          </a:xfrm>
          <a:prstGeom prst="rect">
            <a:avLst/>
          </a:prstGeom>
          <a:solidFill>
            <a:srgbClr val="B3D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1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0F3F59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43075"/>
            <a:ext cx="8229600" cy="388461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F3F59"/>
                </a:solidFill>
                <a:latin typeface="Open Sans"/>
                <a:cs typeface="Open Sans"/>
              </a:defRPr>
            </a:lvl1pPr>
            <a:lvl2pPr>
              <a:defRPr>
                <a:solidFill>
                  <a:srgbClr val="0F3F59"/>
                </a:solidFill>
                <a:latin typeface="Open Sans"/>
                <a:cs typeface="Open Sans"/>
              </a:defRPr>
            </a:lvl2pPr>
            <a:lvl3pPr>
              <a:defRPr>
                <a:solidFill>
                  <a:srgbClr val="0F3F59"/>
                </a:solidFill>
                <a:latin typeface="Open Sans"/>
                <a:cs typeface="Open Sans"/>
              </a:defRPr>
            </a:lvl3pPr>
            <a:lvl4pPr>
              <a:defRPr>
                <a:solidFill>
                  <a:srgbClr val="0F3F59"/>
                </a:solidFill>
                <a:latin typeface="Open Sans"/>
                <a:cs typeface="Open Sans"/>
              </a:defRPr>
            </a:lvl4pPr>
            <a:lvl5pPr>
              <a:defRPr>
                <a:solidFill>
                  <a:srgbClr val="0F3F59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93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44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3999" cy="1294189"/>
          </a:xfrm>
          <a:prstGeom prst="rect">
            <a:avLst/>
          </a:prstGeom>
          <a:solidFill>
            <a:srgbClr val="B3D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1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0F3F59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579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4845"/>
            <a:ext cx="9144000" cy="15560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39361" y="664457"/>
            <a:ext cx="8090436" cy="507118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85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2509391"/>
            <a:ext cx="5791200" cy="1077218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rgbClr val="80000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733800"/>
            <a:ext cx="5715000" cy="990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eb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8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92836" cy="92664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889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61765" y="6458155"/>
            <a:ext cx="1211132" cy="37183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"/>
            <a:ext cx="9143999" cy="1294189"/>
          </a:xfrm>
          <a:prstGeom prst="rect">
            <a:avLst/>
          </a:prstGeom>
          <a:solidFill>
            <a:srgbClr val="B3D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319315" y="986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01477" y="6492403"/>
            <a:ext cx="8542521" cy="365597"/>
          </a:xfrm>
          <a:prstGeom prst="rect">
            <a:avLst/>
          </a:prstGeom>
          <a:solidFill>
            <a:srgbClr val="8D1A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2" y="6492403"/>
            <a:ext cx="546429" cy="365597"/>
          </a:xfrm>
          <a:prstGeom prst="rect">
            <a:avLst/>
          </a:prstGeom>
          <a:solidFill>
            <a:srgbClr val="FF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491" y="6569062"/>
            <a:ext cx="380122" cy="208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83274" y="6562967"/>
            <a:ext cx="712297" cy="224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883933" y="6569062"/>
            <a:ext cx="2151125" cy="22341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86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8" r:id="rId2"/>
    <p:sldLayoutId id="2147483679" r:id="rId3"/>
    <p:sldLayoutId id="2147483663" r:id="rId4"/>
    <p:sldLayoutId id="2147483664" r:id="rId5"/>
    <p:sldLayoutId id="2147483667" r:id="rId6"/>
    <p:sldLayoutId id="2147483668" r:id="rId7"/>
    <p:sldLayoutId id="2147483673" r:id="rId8"/>
    <p:sldLayoutId id="2147483674" r:id="rId9"/>
    <p:sldLayoutId id="2147483681" r:id="rId10"/>
    <p:sldLayoutId id="2147483682" r:id="rId11"/>
    <p:sldLayoutId id="214748368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F3F59"/>
          </a:solidFill>
          <a:latin typeface="Open Sans bold"/>
          <a:ea typeface="+mj-ea"/>
          <a:cs typeface="Open Sans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mnpsp.org/wp-content/uploads/2016/12/Person-centered-org-dev-tool-2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41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xfrm>
            <a:off x="457200" y="217170"/>
            <a:ext cx="8229600" cy="895592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Establishing the Vision</a:t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Shape 643"/>
          <p:cNvSpPr txBox="1">
            <a:spLocks noGrp="1"/>
          </p:cNvSpPr>
          <p:nvPr>
            <p:ph sz="quarter" idx="13"/>
          </p:nvPr>
        </p:nvSpPr>
        <p:spPr>
          <a:xfrm>
            <a:off x="262890" y="1958995"/>
            <a:ext cx="8423910" cy="3668693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Who Receive Support:</a:t>
            </a:r>
          </a:p>
          <a:p>
            <a:pPr marL="257175" indent="-257175">
              <a:spcBef>
                <a:spcPts val="420"/>
              </a:spcBef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are feeling a part of the community</a:t>
            </a:r>
          </a:p>
          <a:p>
            <a:pPr marL="257175" indent="-257175">
              <a:spcBef>
                <a:spcPts val="420"/>
              </a:spcBef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enough supports available so people who receive services can succeed</a:t>
            </a:r>
          </a:p>
          <a:p>
            <a:pPr marL="0" indent="0">
              <a:spcBef>
                <a:spcPts val="420"/>
              </a:spcBef>
              <a:buClr>
                <a:schemeClr val="dk1"/>
              </a:buClr>
              <a:buSzPct val="25000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420"/>
              </a:spcBef>
              <a:buClr>
                <a:schemeClr val="dk1"/>
              </a:buClr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Employees/Staff:</a:t>
            </a:r>
          </a:p>
          <a:p>
            <a:pPr marL="257175" indent="-257175">
              <a:spcBef>
                <a:spcPts val="420"/>
              </a:spcBef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works to balance the important “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to’s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of staff vs. the important “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for’s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for the agency</a:t>
            </a:r>
          </a:p>
          <a:p>
            <a:pPr marL="257175" indent="-257175">
              <a:spcBef>
                <a:spcPts val="450"/>
              </a:spcBef>
              <a:buClr>
                <a:schemeClr val="dk1"/>
              </a:buClr>
              <a:buSzPct val="107142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are willing to adapt to others’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to’s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for’s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122876-8F37-D942-B607-0E07EB94A988}"/>
              </a:ext>
            </a:extLst>
          </p:cNvPr>
          <p:cNvSpPr/>
          <p:nvPr/>
        </p:nvSpPr>
        <p:spPr>
          <a:xfrm>
            <a:off x="121830" y="1373742"/>
            <a:ext cx="5901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Public Health Outcomes Statements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1678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296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Health Outcomes Statements (Continued)</a:t>
            </a:r>
          </a:p>
        </p:txBody>
      </p:sp>
      <p:sp>
        <p:nvSpPr>
          <p:cNvPr id="649" name="Shape 649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marL="0" lvl="1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</a:t>
            </a:r>
          </a:p>
          <a:p>
            <a:pPr marL="342900" lvl="1" indent="-342900">
              <a:spcBef>
                <a:spcPts val="750"/>
              </a:spcBef>
              <a:buClr>
                <a:schemeClr val="dk1"/>
              </a:buClr>
              <a:buSzPct val="99107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organization will empower people to succeed in reaching goals that are important to them </a:t>
            </a:r>
          </a:p>
          <a:p>
            <a:pPr marL="342900" lvl="1" indent="-342900">
              <a:spcBef>
                <a:spcPts val="750"/>
              </a:spcBef>
              <a:buClr>
                <a:schemeClr val="dk1"/>
              </a:buClr>
              <a:buSzPct val="99107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organization will foster better relationships with other community partners</a:t>
            </a:r>
          </a:p>
          <a:p>
            <a:pPr marL="0" indent="0">
              <a:spcBef>
                <a:spcPts val="416"/>
              </a:spcBef>
              <a:buClr>
                <a:schemeClr val="dk1"/>
              </a:buClr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</a:p>
          <a:p>
            <a:pPr marL="342900" lvl="1" indent="-342900">
              <a:spcBef>
                <a:spcPts val="750"/>
              </a:spcBef>
              <a:buClr>
                <a:schemeClr val="dk1"/>
              </a:buClr>
              <a:buSzPct val="99107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community members will work, live and play with each other side by side</a:t>
            </a:r>
          </a:p>
          <a:p>
            <a:pPr marL="342900" lvl="1" indent="-342900">
              <a:spcBef>
                <a:spcPts val="750"/>
              </a:spcBef>
              <a:buClr>
                <a:schemeClr val="dk1"/>
              </a:buClr>
              <a:buSzPct val="99107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community will provide more inclusive services with less stigma</a:t>
            </a:r>
          </a:p>
          <a:p>
            <a:pPr marL="257175" indent="-257175">
              <a:spcBef>
                <a:spcPts val="444"/>
              </a:spcBef>
              <a:buClr>
                <a:schemeClr val="dk1"/>
              </a:buClr>
              <a:buSzPct val="98666"/>
              <a:buNone/>
            </a:pPr>
            <a:endParaRPr sz="222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37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B54DA-FF63-9F4F-B987-901A34F6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167AD-40D7-E64F-ACF2-AAF8462ED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1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Planning Item Examples</a:t>
            </a:r>
          </a:p>
        </p:txBody>
      </p:sp>
      <p:sp>
        <p:nvSpPr>
          <p:cNvPr id="655" name="Shape 655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marL="257175" indent="-257175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666"/>
            </a:pPr>
            <a: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Case Managers Participate in PCT Training by 2016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</a:pPr>
            <a: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Changes Made to Care Plan Format</a:t>
            </a:r>
          </a:p>
          <a:p>
            <a:pPr marL="557213" lvl="1" indent="-214313">
              <a:lnSpc>
                <a:spcPct val="80000"/>
              </a:lnSpc>
              <a:spcBef>
                <a:spcPts val="389"/>
              </a:spcBef>
              <a:buClr>
                <a:schemeClr val="dk1"/>
              </a:buClr>
              <a:buSzPct val="99615"/>
            </a:pPr>
            <a:r>
              <a:rPr lang="en-US" sz="194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Person-Centered Language</a:t>
            </a:r>
          </a:p>
          <a:p>
            <a:pPr marL="557213" lvl="1" indent="-214313">
              <a:lnSpc>
                <a:spcPct val="80000"/>
              </a:lnSpc>
              <a:spcBef>
                <a:spcPts val="389"/>
              </a:spcBef>
              <a:buClr>
                <a:schemeClr val="dk1"/>
              </a:buClr>
              <a:buSzPct val="99615"/>
            </a:pPr>
            <a:r>
              <a:rPr lang="en-US" sz="194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Use/Decrease in page numbers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</a:pPr>
            <a: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Coaches Teach Tools to Case Managers</a:t>
            </a:r>
          </a:p>
          <a:p>
            <a:pPr marL="557213" lvl="1" indent="-214313">
              <a:lnSpc>
                <a:spcPct val="80000"/>
              </a:lnSpc>
              <a:spcBef>
                <a:spcPts val="389"/>
              </a:spcBef>
              <a:buClr>
                <a:schemeClr val="dk1"/>
              </a:buClr>
              <a:buSzPct val="99615"/>
            </a:pPr>
            <a:r>
              <a:rPr lang="en-US" sz="194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Meetings Over and Under 65</a:t>
            </a:r>
          </a:p>
          <a:p>
            <a:pPr marL="557213" lvl="1" indent="-214313">
              <a:lnSpc>
                <a:spcPct val="80000"/>
              </a:lnSpc>
              <a:spcBef>
                <a:spcPts val="389"/>
              </a:spcBef>
              <a:buClr>
                <a:schemeClr val="dk1"/>
              </a:buClr>
              <a:buSzPct val="99615"/>
            </a:pPr>
            <a:r>
              <a:rPr lang="en-US" sz="194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Case Managers Quarterly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</a:pPr>
            <a: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PBS Matrix Within Case Management Meetings as First Step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</a:pPr>
            <a: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PBS Training for Two Members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</a:pPr>
            <a:r>
              <a:rPr lang="en-US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PCT Training 1-2 Members</a:t>
            </a:r>
          </a:p>
        </p:txBody>
      </p:sp>
    </p:spTree>
    <p:extLst>
      <p:ext uri="{BB962C8B-B14F-4D97-AF65-F5344CB8AC3E}">
        <p14:creationId xmlns:p14="http://schemas.microsoft.com/office/powerpoint/2010/main" val="97896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8BC30C-958B-1E4C-B5A5-A398443E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Planning Item Examples Continued </a:t>
            </a:r>
            <a:endParaRPr lang="en-US" dirty="0"/>
          </a:p>
        </p:txBody>
      </p:sp>
      <p:sp>
        <p:nvSpPr>
          <p:cNvPr id="660" name="Shape 660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marL="257175" indent="-257175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666"/>
            </a:pPr>
            <a:r>
              <a:rPr lang="en-US" sz="22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Person-Centered Planning (Picture of a Life)</a:t>
            </a:r>
          </a:p>
          <a:p>
            <a:pPr marL="557213" lvl="1" indent="-214313">
              <a:lnSpc>
                <a:spcPct val="80000"/>
              </a:lnSpc>
              <a:spcBef>
                <a:spcPts val="389"/>
              </a:spcBef>
              <a:buClr>
                <a:schemeClr val="dk1"/>
              </a:buClr>
              <a:buSzPct val="99615"/>
            </a:pPr>
            <a:r>
              <a:rPr lang="en-US" sz="194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People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</a:pPr>
            <a:r>
              <a:rPr lang="en-US" sz="22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Visibility of Implementation Efforts</a:t>
            </a:r>
          </a:p>
          <a:p>
            <a:pPr marL="557213" lvl="1" indent="-214313">
              <a:lnSpc>
                <a:spcPct val="80000"/>
              </a:lnSpc>
              <a:spcBef>
                <a:spcPts val="389"/>
              </a:spcBef>
              <a:buClr>
                <a:schemeClr val="dk1"/>
              </a:buClr>
              <a:buSzPct val="99615"/>
            </a:pPr>
            <a:r>
              <a:rPr lang="en-US" sz="194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Restroom “The Installment”</a:t>
            </a:r>
          </a:p>
          <a:p>
            <a:pPr marL="557213" lvl="1" indent="-214313">
              <a:lnSpc>
                <a:spcPct val="80000"/>
              </a:lnSpc>
              <a:spcBef>
                <a:spcPts val="389"/>
              </a:spcBef>
              <a:buClr>
                <a:schemeClr val="dk1"/>
              </a:buClr>
              <a:buSzPct val="99615"/>
            </a:pPr>
            <a:r>
              <a:rPr lang="en-US" sz="194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</a:pPr>
            <a:r>
              <a:rPr lang="en-US" sz="22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Staff Orientation Training in PCT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</a:pPr>
            <a:r>
              <a:rPr lang="en-US" sz="22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Person-Centered Principles into Employee Performance Evaluations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</a:pPr>
            <a:r>
              <a:rPr lang="en-US" sz="22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 with 5 Counties in Regional Rural Area:</a:t>
            </a:r>
          </a:p>
          <a:p>
            <a:pPr marL="557213" lvl="1" indent="-214313">
              <a:lnSpc>
                <a:spcPct val="80000"/>
              </a:lnSpc>
              <a:spcBef>
                <a:spcPts val="389"/>
              </a:spcBef>
              <a:buClr>
                <a:schemeClr val="dk1"/>
              </a:buClr>
              <a:buSzPct val="99615"/>
            </a:pPr>
            <a:r>
              <a:rPr lang="en-US" sz="194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Trainers</a:t>
            </a:r>
          </a:p>
          <a:p>
            <a:pPr marL="557213" lvl="1" indent="-214313">
              <a:lnSpc>
                <a:spcPct val="80000"/>
              </a:lnSpc>
              <a:spcBef>
                <a:spcPts val="389"/>
              </a:spcBef>
              <a:buClr>
                <a:schemeClr val="dk1"/>
              </a:buClr>
              <a:buSzPct val="99615"/>
            </a:pPr>
            <a:r>
              <a:rPr lang="en-US" sz="194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Resources</a:t>
            </a:r>
          </a:p>
          <a:p>
            <a:pPr marL="557213" lvl="1" indent="-214313">
              <a:lnSpc>
                <a:spcPct val="80000"/>
              </a:lnSpc>
              <a:spcBef>
                <a:spcPts val="389"/>
              </a:spcBef>
              <a:buClr>
                <a:schemeClr val="dk1"/>
              </a:buClr>
              <a:buSzPct val="99615"/>
            </a:pPr>
            <a:r>
              <a:rPr lang="en-US" sz="194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Regional Meetings</a:t>
            </a:r>
          </a:p>
        </p:txBody>
      </p:sp>
    </p:spTree>
    <p:extLst>
      <p:ext uri="{BB962C8B-B14F-4D97-AF65-F5344CB8AC3E}">
        <p14:creationId xmlns:p14="http://schemas.microsoft.com/office/powerpoint/2010/main" val="3388971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16B129-E9DE-6044-B196-654DE059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Health Matrix for Case Managers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Positive Interactions Matrix final.pdf&#10;&#10;Matrix&#10; Defiened behaviors that reflect agreed upon values for settings.  For example value - help each other, setting - travel , behavior - offer to take turns drviing 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3" y="1439862"/>
            <a:ext cx="66562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4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13B8-3F37-6245-8641-579AD69D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– MN Team Checklist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429AD-51C3-6B4F-B0FC-46A7C575E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9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title"/>
          </p:nvPr>
        </p:nvSpPr>
        <p:spPr>
          <a:xfrm>
            <a:off x="457199" y="1456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Health Organization Example</a:t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MN Team Checklist</a:t>
            </a:r>
          </a:p>
        </p:txBody>
      </p:sp>
      <p:pic>
        <p:nvPicPr>
          <p:cNvPr id="623" name="Shape 623" descr="Graph. Title: Public health team, Minnesota Team Checklist for date 5/16 and 10/16&#10;&#10;Verticel axis title: Percent complete: 0 - 100%&#10;&#10;Horizontal axis: subscale name: Team, Staff Commitment, Self Assessment, Action Planning, Staff Development, Evaluation, Visiblity, Total &#10;&#10;The orgaization grew in all areas except staff development. The had a slight decrease in that area. &#10;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789" y="1729331"/>
            <a:ext cx="8536419" cy="4092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872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13B8-3F37-6245-8641-579AD69D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Map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429AD-51C3-6B4F-B0FC-46A7C575E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31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FA628-ADFB-9F4D-9510-05DFECE8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Map for Organization</a:t>
            </a:r>
          </a:p>
        </p:txBody>
      </p:sp>
      <p:pic>
        <p:nvPicPr>
          <p:cNvPr id="7" name="Content Placeholder 6" descr="Image of a drawing that represents the work the orgaization did over the year.  There is a path in the upperleft hand corner with people walking. A large arrow fills the majortiy of the page. The arrow points towards a rainbow with a pot of gold.  Insdie the arrow are images and words representing the work that has been done to move toward being a person centered orgaization: policiy changes, new skill and knowledge development, clelebrating what has been achieved, seeing the goal and rembeirng the possiblites. There is a image of the earth inside the tip of the arrow with the words: making the world a better place. ">
            <a:extLst>
              <a:ext uri="{FF2B5EF4-FFF2-40B4-BE49-F238E27FC236}">
                <a16:creationId xmlns:a16="http://schemas.microsoft.com/office/drawing/2014/main" id="{2876AFBB-ED9A-DE4E-8C2A-E2BC2065D2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57200" y="1890243"/>
            <a:ext cx="8229600" cy="3590276"/>
          </a:xfrm>
        </p:spPr>
      </p:pic>
    </p:spTree>
    <p:extLst>
      <p:ext uri="{BB962C8B-B14F-4D97-AF65-F5344CB8AC3E}">
        <p14:creationId xmlns:p14="http://schemas.microsoft.com/office/powerpoint/2010/main" val="230298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6925" y="3203476"/>
            <a:ext cx="5791200" cy="168825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Public Health Organization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Implementation Story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C77D0-0FBD-C74C-969D-180C673D6E98}"/>
              </a:ext>
            </a:extLst>
          </p:cNvPr>
          <p:cNvSpPr txBox="1"/>
          <p:nvPr/>
        </p:nvSpPr>
        <p:spPr>
          <a:xfrm>
            <a:off x="333083" y="2132844"/>
            <a:ext cx="8477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Person-Centered Organization-Wide Person-Centered Practices &amp;</a:t>
            </a:r>
          </a:p>
          <a:p>
            <a:pPr algn="ctr"/>
            <a:r>
              <a:rPr lang="en-US" sz="2400" b="1" dirty="0"/>
              <a:t> Positive Behavior Support Action Planning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4108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B3C80C-6430-FB4D-B74D-D4077DA3D8E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U of MN</a:t>
            </a:r>
            <a:r>
              <a:rPr lang="en-US" baseline="0" dirty="0"/>
              <a:t> Director and staff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my Hewitt &quot;I am Driven to Prefessionalize the Direct Support Workforce&quot; &#10;&#10;John Smith - &quot;I am driven to rethink what accessinility means&quot; &#10;&#10;Cliff Poetz - &quot;I am driven to make home ownership a reality for people with disabilities&quot;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9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8DF187-66B2-F343-A94A-D84C72AE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D9ED08-46D1-1A4B-B2CC-0232366AE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title"/>
          </p:nvPr>
        </p:nvSpPr>
        <p:spPr>
          <a:xfrm>
            <a:off x="468630" y="228600"/>
            <a:ext cx="7189470" cy="857250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Person-Centered and PBS Self-Assessment and Action Planning--Public Health Team</a:t>
            </a:r>
          </a:p>
        </p:txBody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1165860" y="1566211"/>
            <a:ext cx="6172200" cy="3725578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222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Roles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</a:pPr>
            <a:r>
              <a:rPr lang="en-US" sz="22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Team Members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</a:pPr>
            <a:r>
              <a:rPr lang="en-US" sz="22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Key Contact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</a:pPr>
            <a:r>
              <a:rPr lang="en-US" sz="22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Coaches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</a:pPr>
            <a:r>
              <a:rPr lang="en-US" sz="22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PBS Facilitators (In Training)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</a:pPr>
            <a:r>
              <a:rPr lang="en-US" sz="22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1-2 PCT Trainers (Identified to be Trainers)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  <a:buNone/>
            </a:pPr>
            <a:endParaRPr lang="en-US" sz="222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  <a:buNone/>
            </a:pPr>
            <a:r>
              <a:rPr lang="en-US" sz="222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Team Meetings (5)</a:t>
            </a:r>
            <a:endParaRPr sz="222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25000"/>
              <a:buNone/>
            </a:pPr>
            <a:endParaRPr lang="en-US" sz="222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25000"/>
              <a:buNone/>
            </a:pPr>
            <a:r>
              <a:rPr lang="en-US" sz="222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Areas Targeted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</a:pPr>
            <a:r>
              <a:rPr lang="en-US" sz="22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 Case Management (Over and Under 65)</a:t>
            </a:r>
          </a:p>
          <a:p>
            <a:pPr marL="257175" indent="-257175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98666"/>
            </a:pPr>
            <a:r>
              <a:rPr lang="en-US" sz="22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 Family Health and Hospice</a:t>
            </a:r>
          </a:p>
        </p:txBody>
      </p:sp>
    </p:spTree>
    <p:extLst>
      <p:ext uri="{BB962C8B-B14F-4D97-AF65-F5344CB8AC3E}">
        <p14:creationId xmlns:p14="http://schemas.microsoft.com/office/powerpoint/2010/main" val="202527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8DF187-66B2-F343-A94A-D84C72AE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readiness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D9ED08-46D1-1A4B-B2CC-0232366AE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2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41AD2-D62A-2B47-B0F9-9E0545DE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3D029"/>
                </a:solidFill>
              </a:rPr>
              <a:t>Person-Centered</a:t>
            </a:r>
            <a:r>
              <a:rPr lang="en-US" baseline="0" dirty="0">
                <a:solidFill>
                  <a:srgbClr val="B3D029"/>
                </a:solidFill>
              </a:rPr>
              <a:t> Organizational Tool </a:t>
            </a:r>
            <a:endParaRPr lang="en-US" dirty="0">
              <a:solidFill>
                <a:srgbClr val="B3D029"/>
              </a:solidFill>
            </a:endParaRPr>
          </a:p>
        </p:txBody>
      </p:sp>
      <p:pic>
        <p:nvPicPr>
          <p:cNvPr id="727" name="Shape 727" descr="Person-centered org dev tool-2.pdf">
            <a:hlinkClick r:id="" action="ppaction://noaction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8698" y="218944"/>
            <a:ext cx="3963931" cy="5514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1798E9-FBF2-244C-820C-A17E63199968}"/>
              </a:ext>
            </a:extLst>
          </p:cNvPr>
          <p:cNvSpPr txBox="1"/>
          <p:nvPr/>
        </p:nvSpPr>
        <p:spPr>
          <a:xfrm>
            <a:off x="1875872" y="5623035"/>
            <a:ext cx="555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hlinkClick r:id="rId4"/>
              </a:rPr>
              <a:t>Perosn</a:t>
            </a:r>
            <a:r>
              <a:rPr lang="en-US" b="1" dirty="0">
                <a:solidFill>
                  <a:srgbClr val="FF0000"/>
                </a:solidFill>
                <a:hlinkClick r:id="rId4"/>
              </a:rPr>
              <a:t>-Centered Organizational Development Tool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5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F207-4E75-5C48-8FD8-B55D85DF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Future and Now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A81EE-C125-BD45-BF5F-C1150823E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Boards</a:t>
            </a:r>
          </a:p>
        </p:txBody>
      </p:sp>
      <p:sp>
        <p:nvSpPr>
          <p:cNvPr id="8" name="Shape 636">
            <a:extLst>
              <a:ext uri="{FF2B5EF4-FFF2-40B4-BE49-F238E27FC236}">
                <a16:creationId xmlns:a16="http://schemas.microsoft.com/office/drawing/2014/main" id="{C7699E6C-BD2B-AC42-AB2E-A175A243A2D8}"/>
              </a:ext>
            </a:extLst>
          </p:cNvPr>
          <p:cNvSpPr txBox="1"/>
          <p:nvPr/>
        </p:nvSpPr>
        <p:spPr>
          <a:xfrm>
            <a:off x="1607692" y="1262828"/>
            <a:ext cx="1365378" cy="99417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</a:t>
            </a:r>
          </a:p>
        </p:txBody>
      </p:sp>
      <p:pic>
        <p:nvPicPr>
          <p:cNvPr id="635" name="Shape 635" descr="Now - Servcies may often feel like a balck cloud and that do not support how the person wants to live and what their hopes and dreams are. 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7531" y="2138362"/>
            <a:ext cx="2425700" cy="4087813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Shape 636"/>
          <p:cNvSpPr txBox="1"/>
          <p:nvPr/>
        </p:nvSpPr>
        <p:spPr>
          <a:xfrm>
            <a:off x="5807025" y="1262828"/>
            <a:ext cx="1580263" cy="99417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</a:p>
        </p:txBody>
      </p:sp>
      <p:pic>
        <p:nvPicPr>
          <p:cNvPr id="637" name="Shape 637" descr="Future - a world where evey person lives where, with whom and how they want.  They live a life that makes sense to them and services are there to support a high quality of life by the person's definition. 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640771" y="2138362"/>
            <a:ext cx="2470150" cy="407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17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355A6-C2B3-5043-A673-997C4EC6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Statements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5E4F2-8F22-6048-A7AA-097794204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66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10148</TotalTime>
  <Words>391</Words>
  <Application>Microsoft Macintosh PowerPoint</Application>
  <PresentationFormat>On-screen Show (4:3)</PresentationFormat>
  <Paragraphs>76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Open Sans</vt:lpstr>
      <vt:lpstr>Open Sans bold</vt:lpstr>
      <vt:lpstr>Webdings</vt:lpstr>
      <vt:lpstr>1_Office Theme</vt:lpstr>
      <vt:lpstr>PowerPoint Presentation</vt:lpstr>
      <vt:lpstr>Public Health Organization Implementation Story 4</vt:lpstr>
      <vt:lpstr>Team</vt:lpstr>
      <vt:lpstr>Person-Centered and PBS Self-Assessment and Action Planning--Public Health Team</vt:lpstr>
      <vt:lpstr>Assessing readiness </vt:lpstr>
      <vt:lpstr>Person-Centered Organizational Tool </vt:lpstr>
      <vt:lpstr>Vision Future and Now </vt:lpstr>
      <vt:lpstr>Vision Boards</vt:lpstr>
      <vt:lpstr>Outcome Statements </vt:lpstr>
      <vt:lpstr>  Establishing the Vision  </vt:lpstr>
      <vt:lpstr>Public Health Outcomes Statements (Continued)</vt:lpstr>
      <vt:lpstr>Action Plan</vt:lpstr>
      <vt:lpstr>Action Planning Item Examples</vt:lpstr>
      <vt:lpstr>Action Planning Item Examples Continued </vt:lpstr>
      <vt:lpstr>Public Health Matrix for Case Managers  </vt:lpstr>
      <vt:lpstr>DATA – MN Team Checklist </vt:lpstr>
      <vt:lpstr>Public Health Organization Example  MN Team Checklist</vt:lpstr>
      <vt:lpstr>History Map </vt:lpstr>
      <vt:lpstr>History Map for Organization</vt:lpstr>
      <vt:lpstr>U of MN Director and staff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Nicole K Duchelle</cp:lastModifiedBy>
  <cp:revision>200</cp:revision>
  <dcterms:created xsi:type="dcterms:W3CDTF">2016-04-07T18:13:15Z</dcterms:created>
  <dcterms:modified xsi:type="dcterms:W3CDTF">2021-01-27T22:25:12Z</dcterms:modified>
</cp:coreProperties>
</file>