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4"/>
    <p:sldMasterId id="2147483710" r:id="rId5"/>
    <p:sldMasterId id="2147483854" r:id="rId6"/>
    <p:sldMasterId id="2147483809" r:id="rId7"/>
    <p:sldMasterId id="2147483803" r:id="rId8"/>
    <p:sldMasterId id="2147483813" r:id="rId9"/>
    <p:sldMasterId id="2147483846" r:id="rId10"/>
    <p:sldMasterId id="2147483816" r:id="rId11"/>
    <p:sldMasterId id="2147483840" r:id="rId12"/>
    <p:sldMasterId id="2147483851" r:id="rId13"/>
    <p:sldMasterId id="2147483834" r:id="rId14"/>
    <p:sldMasterId id="2147483837" r:id="rId15"/>
    <p:sldMasterId id="2147483831" r:id="rId16"/>
    <p:sldMasterId id="2147483843" r:id="rId17"/>
    <p:sldMasterId id="2147483819" r:id="rId18"/>
    <p:sldMasterId id="2147483822" r:id="rId19"/>
    <p:sldMasterId id="2147483825" r:id="rId20"/>
    <p:sldMasterId id="2147483828" r:id="rId21"/>
  </p:sldMasterIdLst>
  <p:notesMasterIdLst>
    <p:notesMasterId r:id="rId67"/>
  </p:notesMasterIdLst>
  <p:handoutMasterIdLst>
    <p:handoutMasterId r:id="rId68"/>
  </p:handoutMasterIdLst>
  <p:sldIdLst>
    <p:sldId id="505" r:id="rId22"/>
    <p:sldId id="614" r:id="rId23"/>
    <p:sldId id="522" r:id="rId24"/>
    <p:sldId id="517" r:id="rId25"/>
    <p:sldId id="523" r:id="rId26"/>
    <p:sldId id="626" r:id="rId27"/>
    <p:sldId id="666" r:id="rId28"/>
    <p:sldId id="676" r:id="rId29"/>
    <p:sldId id="677" r:id="rId30"/>
    <p:sldId id="640" r:id="rId31"/>
    <p:sldId id="509" r:id="rId32"/>
    <p:sldId id="634" r:id="rId33"/>
    <p:sldId id="678" r:id="rId34"/>
    <p:sldId id="520" r:id="rId35"/>
    <p:sldId id="636" r:id="rId36"/>
    <p:sldId id="680" r:id="rId37"/>
    <p:sldId id="683" r:id="rId38"/>
    <p:sldId id="637" r:id="rId39"/>
    <p:sldId id="643" r:id="rId40"/>
    <p:sldId id="667" r:id="rId41"/>
    <p:sldId id="681" r:id="rId42"/>
    <p:sldId id="682" r:id="rId43"/>
    <p:sldId id="641" r:id="rId44"/>
    <p:sldId id="655" r:id="rId45"/>
    <p:sldId id="671" r:id="rId46"/>
    <p:sldId id="672" r:id="rId47"/>
    <p:sldId id="670" r:id="rId48"/>
    <p:sldId id="673" r:id="rId49"/>
    <p:sldId id="674" r:id="rId50"/>
    <p:sldId id="675" r:id="rId51"/>
    <p:sldId id="662" r:id="rId52"/>
    <p:sldId id="521" r:id="rId53"/>
    <p:sldId id="631" r:id="rId54"/>
    <p:sldId id="628" r:id="rId55"/>
    <p:sldId id="500" r:id="rId56"/>
    <p:sldId id="480" r:id="rId57"/>
    <p:sldId id="684" r:id="rId58"/>
    <p:sldId id="685" r:id="rId59"/>
    <p:sldId id="686" r:id="rId60"/>
    <p:sldId id="687" r:id="rId61"/>
    <p:sldId id="688" r:id="rId62"/>
    <p:sldId id="689" r:id="rId63"/>
    <p:sldId id="690" r:id="rId64"/>
    <p:sldId id="691" r:id="rId65"/>
    <p:sldId id="69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Overview" id="{A0D1DDBF-26EF-4BA7-A461-B25E0620660B}">
          <p14:sldIdLst>
            <p14:sldId id="505"/>
            <p14:sldId id="614"/>
            <p14:sldId id="522"/>
            <p14:sldId id="517"/>
          </p14:sldIdLst>
        </p14:section>
        <p14:section name="PBS Across the Lifespan" id="{C2B84FAB-F2A8-4373-B53C-5F8483C3E0CF}">
          <p14:sldIdLst>
            <p14:sldId id="523"/>
            <p14:sldId id="626"/>
            <p14:sldId id="666"/>
            <p14:sldId id="676"/>
            <p14:sldId id="677"/>
            <p14:sldId id="640"/>
            <p14:sldId id="509"/>
            <p14:sldId id="634"/>
            <p14:sldId id="678"/>
            <p14:sldId id="520"/>
          </p14:sldIdLst>
        </p14:section>
        <p14:section name="Children and Young Adults Keynote" id="{2F92176A-B171-4BFB-A630-BF8E92656728}">
          <p14:sldIdLst>
            <p14:sldId id="636"/>
            <p14:sldId id="680"/>
            <p14:sldId id="683"/>
            <p14:sldId id="637"/>
            <p14:sldId id="643"/>
            <p14:sldId id="667"/>
            <p14:sldId id="681"/>
            <p14:sldId id="682"/>
            <p14:sldId id="641"/>
            <p14:sldId id="655"/>
            <p14:sldId id="671"/>
            <p14:sldId id="672"/>
            <p14:sldId id="670"/>
            <p14:sldId id="673"/>
            <p14:sldId id="674"/>
            <p14:sldId id="675"/>
            <p14:sldId id="662"/>
          </p14:sldIdLst>
        </p14:section>
        <p14:section name="Closing and Wrap-Up" id="{D3947A66-84D3-4C47-97CD-148FD19F3D4E}">
          <p14:sldIdLst>
            <p14:sldId id="521"/>
            <p14:sldId id="631"/>
            <p14:sldId id="628"/>
            <p14:sldId id="500"/>
            <p14:sldId id="480"/>
            <p14:sldId id="684"/>
            <p14:sldId id="685"/>
            <p14:sldId id="686"/>
            <p14:sldId id="687"/>
            <p14:sldId id="688"/>
            <p14:sldId id="689"/>
            <p14:sldId id="690"/>
            <p14:sldId id="691"/>
            <p14:sldId id="6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F3F59"/>
    <a:srgbClr val="00A3DB"/>
    <a:srgbClr val="0299C6"/>
    <a:srgbClr val="00ADF1"/>
    <a:srgbClr val="00A3E2"/>
    <a:srgbClr val="C0D635"/>
    <a:srgbClr val="E8E8E8"/>
    <a:srgbClr val="78BE21"/>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0257F-F4A9-1F4B-8954-E421AE38583C}" v="521" dt="2020-10-09T20:51:53.713"/>
    <p1510:client id="{71B14833-8DB5-1B5F-8C31-D4A88FC58D93}" v="1120" dt="2020-10-12T18:31:39.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75140" autoAdjust="0"/>
  </p:normalViewPr>
  <p:slideViewPr>
    <p:cSldViewPr snapToGrid="0">
      <p:cViewPr varScale="1">
        <p:scale>
          <a:sx n="116" d="100"/>
          <a:sy n="116" d="100"/>
        </p:scale>
        <p:origin x="96" y="264"/>
      </p:cViewPr>
      <p:guideLst/>
    </p:cSldViewPr>
  </p:slideViewPr>
  <p:outlineViewPr>
    <p:cViewPr>
      <p:scale>
        <a:sx n="33" d="100"/>
        <a:sy n="33" d="100"/>
      </p:scale>
      <p:origin x="0" y="-20280"/>
    </p:cViewPr>
  </p:outlineViewPr>
  <p:notesTextViewPr>
    <p:cViewPr>
      <p:scale>
        <a:sx n="3" d="2"/>
        <a:sy n="3" d="2"/>
      </p:scale>
      <p:origin x="0" y="0"/>
    </p:cViewPr>
  </p:notesTextViewPr>
  <p:sorterViewPr>
    <p:cViewPr>
      <p:scale>
        <a:sx n="100" d="100"/>
        <a:sy n="100" d="100"/>
      </p:scale>
      <p:origin x="0" y="-8808"/>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notesMaster" Target="notesMasters/notesMaster1.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157158540278626E-2"/>
          <c:y val="3.7796710958005249E-2"/>
          <c:w val="0.92581042306152406"/>
          <c:h val="0.87554163383402761"/>
        </c:manualLayout>
      </c:layout>
      <c:barChart>
        <c:barDir val="col"/>
        <c:grouping val="stacked"/>
        <c:varyColors val="0"/>
        <c:ser>
          <c:idx val="0"/>
          <c:order val="0"/>
          <c:tx>
            <c:strRef>
              <c:f>Sheet1!$B$1</c:f>
              <c:strCache>
                <c:ptCount val="1"/>
                <c:pt idx="0">
                  <c:v>Sustaining</c:v>
                </c:pt>
              </c:strCache>
            </c:strRef>
          </c:tx>
          <c:spPr>
            <a:solidFill>
              <a:schemeClr val="tx1"/>
            </a:solidFill>
            <a:ln>
              <a:noFill/>
            </a:ln>
            <a:effectLst/>
          </c:spPr>
          <c:invertIfNegative val="0"/>
          <c:cat>
            <c:strRef>
              <c:f>Sheet1!$A$2:$A$17</c:f>
              <c:strCache>
                <c:ptCount val="16"/>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pt idx="14">
                  <c:v>19-20</c:v>
                </c:pt>
                <c:pt idx="15">
                  <c:v>20-21</c:v>
                </c:pt>
              </c:strCache>
            </c:strRef>
          </c:cat>
          <c:val>
            <c:numRef>
              <c:f>Sheet1!$B$2:$B$17</c:f>
              <c:numCache>
                <c:formatCode>General</c:formatCode>
                <c:ptCount val="16"/>
                <c:pt idx="2">
                  <c:v>9</c:v>
                </c:pt>
                <c:pt idx="3">
                  <c:v>19</c:v>
                </c:pt>
                <c:pt idx="4">
                  <c:v>60</c:v>
                </c:pt>
                <c:pt idx="5">
                  <c:v>92</c:v>
                </c:pt>
                <c:pt idx="6">
                  <c:v>138</c:v>
                </c:pt>
                <c:pt idx="7">
                  <c:v>214</c:v>
                </c:pt>
                <c:pt idx="8">
                  <c:v>290</c:v>
                </c:pt>
                <c:pt idx="9">
                  <c:v>367</c:v>
                </c:pt>
                <c:pt idx="10">
                  <c:v>424</c:v>
                </c:pt>
                <c:pt idx="11">
                  <c:v>480</c:v>
                </c:pt>
                <c:pt idx="12">
                  <c:v>533</c:v>
                </c:pt>
                <c:pt idx="13">
                  <c:v>585</c:v>
                </c:pt>
                <c:pt idx="14">
                  <c:v>645</c:v>
                </c:pt>
                <c:pt idx="15">
                  <c:v>690</c:v>
                </c:pt>
              </c:numCache>
            </c:numRef>
          </c:val>
          <c:extLst>
            <c:ext xmlns:c16="http://schemas.microsoft.com/office/drawing/2014/chart" uri="{C3380CC4-5D6E-409C-BE32-E72D297353CC}">
              <c16:uniqueId val="{00000000-BC60-468B-B80C-2887A525E2D5}"/>
            </c:ext>
          </c:extLst>
        </c:ser>
        <c:ser>
          <c:idx val="1"/>
          <c:order val="1"/>
          <c:tx>
            <c:strRef>
              <c:f>Sheet1!$C$1</c:f>
              <c:strCache>
                <c:ptCount val="1"/>
                <c:pt idx="0">
                  <c:v>Second Year</c:v>
                </c:pt>
              </c:strCache>
            </c:strRef>
          </c:tx>
          <c:spPr>
            <a:solidFill>
              <a:schemeClr val="accent3"/>
            </a:solidFill>
            <a:ln>
              <a:noFill/>
            </a:ln>
            <a:effectLst/>
          </c:spPr>
          <c:invertIfNegative val="0"/>
          <c:cat>
            <c:strRef>
              <c:f>Sheet1!$A$2:$A$17</c:f>
              <c:strCache>
                <c:ptCount val="16"/>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pt idx="14">
                  <c:v>19-20</c:v>
                </c:pt>
                <c:pt idx="15">
                  <c:v>20-21</c:v>
                </c:pt>
              </c:strCache>
            </c:strRef>
          </c:cat>
          <c:val>
            <c:numRef>
              <c:f>Sheet1!$C$2:$C$17</c:f>
              <c:numCache>
                <c:formatCode>General</c:formatCode>
                <c:ptCount val="16"/>
                <c:pt idx="1">
                  <c:v>9</c:v>
                </c:pt>
                <c:pt idx="2">
                  <c:v>10</c:v>
                </c:pt>
                <c:pt idx="3">
                  <c:v>41</c:v>
                </c:pt>
                <c:pt idx="4">
                  <c:v>32</c:v>
                </c:pt>
                <c:pt idx="5">
                  <c:v>46</c:v>
                </c:pt>
                <c:pt idx="6">
                  <c:v>76</c:v>
                </c:pt>
                <c:pt idx="7">
                  <c:v>76</c:v>
                </c:pt>
                <c:pt idx="8">
                  <c:v>77</c:v>
                </c:pt>
                <c:pt idx="9">
                  <c:v>57</c:v>
                </c:pt>
                <c:pt idx="10">
                  <c:v>56</c:v>
                </c:pt>
                <c:pt idx="11">
                  <c:v>53</c:v>
                </c:pt>
                <c:pt idx="12">
                  <c:v>52</c:v>
                </c:pt>
                <c:pt idx="13">
                  <c:v>60</c:v>
                </c:pt>
                <c:pt idx="14">
                  <c:v>45</c:v>
                </c:pt>
                <c:pt idx="15">
                  <c:v>79</c:v>
                </c:pt>
              </c:numCache>
            </c:numRef>
          </c:val>
          <c:extLst>
            <c:ext xmlns:c16="http://schemas.microsoft.com/office/drawing/2014/chart" uri="{C3380CC4-5D6E-409C-BE32-E72D297353CC}">
              <c16:uniqueId val="{00000001-BC60-468B-B80C-2887A525E2D5}"/>
            </c:ext>
          </c:extLst>
        </c:ser>
        <c:ser>
          <c:idx val="2"/>
          <c:order val="2"/>
          <c:tx>
            <c:strRef>
              <c:f>Sheet1!$D$1</c:f>
              <c:strCache>
                <c:ptCount val="1"/>
                <c:pt idx="0">
                  <c:v>First Year</c:v>
                </c:pt>
              </c:strCache>
            </c:strRef>
          </c:tx>
          <c:spPr>
            <a:solidFill>
              <a:schemeClr val="accent2"/>
            </a:solidFill>
            <a:ln>
              <a:noFill/>
            </a:ln>
            <a:effectLst/>
          </c:spPr>
          <c:invertIfNegative val="0"/>
          <c:cat>
            <c:strRef>
              <c:f>Sheet1!$A$2:$A$17</c:f>
              <c:strCache>
                <c:ptCount val="16"/>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pt idx="14">
                  <c:v>19-20</c:v>
                </c:pt>
                <c:pt idx="15">
                  <c:v>20-21</c:v>
                </c:pt>
              </c:strCache>
            </c:strRef>
          </c:cat>
          <c:val>
            <c:numRef>
              <c:f>Sheet1!$D$2:$D$17</c:f>
              <c:numCache>
                <c:formatCode>General</c:formatCode>
                <c:ptCount val="16"/>
                <c:pt idx="0">
                  <c:v>9</c:v>
                </c:pt>
                <c:pt idx="1">
                  <c:v>10</c:v>
                </c:pt>
                <c:pt idx="2">
                  <c:v>41</c:v>
                </c:pt>
                <c:pt idx="3">
                  <c:v>32</c:v>
                </c:pt>
                <c:pt idx="4">
                  <c:v>46</c:v>
                </c:pt>
                <c:pt idx="5">
                  <c:v>76</c:v>
                </c:pt>
                <c:pt idx="6">
                  <c:v>76</c:v>
                </c:pt>
                <c:pt idx="7">
                  <c:v>77</c:v>
                </c:pt>
                <c:pt idx="8">
                  <c:v>57</c:v>
                </c:pt>
                <c:pt idx="9">
                  <c:v>56</c:v>
                </c:pt>
                <c:pt idx="10">
                  <c:v>53</c:v>
                </c:pt>
                <c:pt idx="11">
                  <c:v>46</c:v>
                </c:pt>
                <c:pt idx="12">
                  <c:v>60</c:v>
                </c:pt>
                <c:pt idx="13">
                  <c:v>45</c:v>
                </c:pt>
                <c:pt idx="14">
                  <c:v>79</c:v>
                </c:pt>
                <c:pt idx="15">
                  <c:v>52</c:v>
                </c:pt>
              </c:numCache>
            </c:numRef>
          </c:val>
          <c:extLst>
            <c:ext xmlns:c16="http://schemas.microsoft.com/office/drawing/2014/chart" uri="{C3380CC4-5D6E-409C-BE32-E72D297353CC}">
              <c16:uniqueId val="{00000002-BC60-468B-B80C-2887A525E2D5}"/>
            </c:ext>
          </c:extLst>
        </c:ser>
        <c:dLbls>
          <c:showLegendKey val="0"/>
          <c:showVal val="0"/>
          <c:showCatName val="0"/>
          <c:showSerName val="0"/>
          <c:showPercent val="0"/>
          <c:showBubbleSize val="0"/>
        </c:dLbls>
        <c:gapWidth val="150"/>
        <c:overlap val="100"/>
        <c:axId val="417479376"/>
        <c:axId val="417480160"/>
      </c:barChart>
      <c:catAx>
        <c:axId val="417479376"/>
        <c:scaling>
          <c:orientation val="minMax"/>
        </c:scaling>
        <c:delete val="0"/>
        <c:axPos val="b"/>
        <c:numFmt formatCode="General" sourceLinked="1"/>
        <c:majorTickMark val="none"/>
        <c:minorTickMark val="none"/>
        <c:tickLblPos val="nextTo"/>
        <c:spPr>
          <a:noFill/>
          <a:ln w="9525" cap="flat" cmpd="sng" algn="ctr">
            <a:solidFill>
              <a:srgbClr val="003865"/>
            </a:solidFill>
            <a:round/>
          </a:ln>
          <a:effectLst/>
        </c:spPr>
        <c:txPr>
          <a:bodyPr rot="-600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crossAx val="417480160"/>
        <c:crosses val="autoZero"/>
        <c:auto val="1"/>
        <c:lblAlgn val="ctr"/>
        <c:lblOffset val="100"/>
        <c:noMultiLvlLbl val="0"/>
      </c:catAx>
      <c:valAx>
        <c:axId val="417480160"/>
        <c:scaling>
          <c:orientation val="minMax"/>
          <c:max val="8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crossAx val="417479376"/>
        <c:crosses val="autoZero"/>
        <c:crossBetween val="between"/>
      </c:valAx>
      <c:spPr>
        <a:noFill/>
        <a:ln>
          <a:noFill/>
        </a:ln>
        <a:effectLst/>
      </c:spPr>
    </c:plotArea>
    <c:legend>
      <c:legendPos val="b"/>
      <c:layout>
        <c:manualLayout>
          <c:xMode val="edge"/>
          <c:yMode val="edge"/>
          <c:x val="9.1300401326226438E-2"/>
          <c:y val="3.8855396981627301E-2"/>
          <c:w val="0.16282514895315214"/>
          <c:h val="0.2703022173335658"/>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800" b="1" i="0" u="none" strike="noStrike" kern="1200" baseline="0">
          <a:solidFill>
            <a:schemeClr val="tx1">
              <a:lumMod val="65000"/>
              <a:lumOff val="35000"/>
            </a:schemeClr>
          </a:solidFill>
          <a:latin typeface="+mn-lt"/>
          <a:ea typeface="+mn-ea"/>
          <a:cs typeface="+mn-cs"/>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07805968698361E-2"/>
          <c:y val="1.3102785367908328E-2"/>
          <c:w val="0.93652152772483488"/>
          <c:h val="0.86334230495042141"/>
        </c:manualLayout>
      </c:layout>
      <c:barChart>
        <c:barDir val="col"/>
        <c:grouping val="stacked"/>
        <c:varyColors val="0"/>
        <c:ser>
          <c:idx val="0"/>
          <c:order val="0"/>
          <c:tx>
            <c:strRef>
              <c:f>'[Chart in Microsoft PowerPoint]Sheet1'!$B$1</c:f>
              <c:strCache>
                <c:ptCount val="1"/>
                <c:pt idx="0">
                  <c:v>Sustaining</c:v>
                </c:pt>
              </c:strCache>
            </c:strRef>
          </c:tx>
          <c:spPr>
            <a:solidFill>
              <a:schemeClr val="tx1">
                <a:lumMod val="90000"/>
                <a:lumOff val="10000"/>
              </a:schemeClr>
            </a:solidFill>
            <a:ln>
              <a:noFill/>
            </a:ln>
            <a:effectLst/>
          </c:spPr>
          <c:invertIfNegative val="0"/>
          <c:cat>
            <c:strRef>
              <c:f>'[Chart in Microsoft PowerPoint]Sheet1'!$A$2:$A$12</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'[Chart in Microsoft PowerPoint]Sheet1'!$B$2:$B$12</c:f>
              <c:numCache>
                <c:formatCode>General</c:formatCode>
                <c:ptCount val="11"/>
                <c:pt idx="2">
                  <c:v>3</c:v>
                </c:pt>
                <c:pt idx="3">
                  <c:v>14</c:v>
                </c:pt>
                <c:pt idx="4">
                  <c:v>26</c:v>
                </c:pt>
                <c:pt idx="5">
                  <c:v>40</c:v>
                </c:pt>
                <c:pt idx="6">
                  <c:v>52</c:v>
                </c:pt>
                <c:pt idx="7">
                  <c:v>55</c:v>
                </c:pt>
                <c:pt idx="8">
                  <c:v>57</c:v>
                </c:pt>
                <c:pt idx="9">
                  <c:v>62</c:v>
                </c:pt>
                <c:pt idx="10">
                  <c:v>70</c:v>
                </c:pt>
              </c:numCache>
            </c:numRef>
          </c:val>
          <c:extLst>
            <c:ext xmlns:c16="http://schemas.microsoft.com/office/drawing/2014/chart" uri="{C3380CC4-5D6E-409C-BE32-E72D297353CC}">
              <c16:uniqueId val="{00000000-4105-45DC-AA98-FEF36C5D88C6}"/>
            </c:ext>
          </c:extLst>
        </c:ser>
        <c:ser>
          <c:idx val="1"/>
          <c:order val="1"/>
          <c:tx>
            <c:strRef>
              <c:f>'[Chart in Microsoft PowerPoint]Sheet1'!$C$1</c:f>
              <c:strCache>
                <c:ptCount val="1"/>
                <c:pt idx="0">
                  <c:v>Second Year</c:v>
                </c:pt>
              </c:strCache>
            </c:strRef>
          </c:tx>
          <c:spPr>
            <a:solidFill>
              <a:schemeClr val="accent1">
                <a:lumMod val="50000"/>
                <a:lumOff val="50000"/>
              </a:schemeClr>
            </a:solidFill>
            <a:ln>
              <a:noFill/>
            </a:ln>
            <a:effectLst/>
          </c:spPr>
          <c:invertIfNegative val="0"/>
          <c:cat>
            <c:strRef>
              <c:f>'[Chart in Microsoft PowerPoint]Sheet1'!$A$2:$A$12</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'[Chart in Microsoft PowerPoint]Sheet1'!$C$2:$C$12</c:f>
              <c:numCache>
                <c:formatCode>General</c:formatCode>
                <c:ptCount val="11"/>
                <c:pt idx="1">
                  <c:v>3</c:v>
                </c:pt>
                <c:pt idx="2">
                  <c:v>11</c:v>
                </c:pt>
                <c:pt idx="3">
                  <c:v>12</c:v>
                </c:pt>
                <c:pt idx="4">
                  <c:v>14</c:v>
                </c:pt>
                <c:pt idx="5">
                  <c:v>12</c:v>
                </c:pt>
                <c:pt idx="6">
                  <c:v>3</c:v>
                </c:pt>
                <c:pt idx="7">
                  <c:v>2</c:v>
                </c:pt>
                <c:pt idx="8">
                  <c:v>5</c:v>
                </c:pt>
                <c:pt idx="9">
                  <c:v>8</c:v>
                </c:pt>
                <c:pt idx="10">
                  <c:v>12</c:v>
                </c:pt>
              </c:numCache>
            </c:numRef>
          </c:val>
          <c:extLst>
            <c:ext xmlns:c16="http://schemas.microsoft.com/office/drawing/2014/chart" uri="{C3380CC4-5D6E-409C-BE32-E72D297353CC}">
              <c16:uniqueId val="{00000001-4105-45DC-AA98-FEF36C5D88C6}"/>
            </c:ext>
          </c:extLst>
        </c:ser>
        <c:ser>
          <c:idx val="2"/>
          <c:order val="2"/>
          <c:tx>
            <c:strRef>
              <c:f>'[Chart in Microsoft PowerPoint]Sheet1'!$D$1</c:f>
              <c:strCache>
                <c:ptCount val="1"/>
                <c:pt idx="0">
                  <c:v>First Year</c:v>
                </c:pt>
              </c:strCache>
            </c:strRef>
          </c:tx>
          <c:spPr>
            <a:solidFill>
              <a:schemeClr val="accent2"/>
            </a:solidFill>
            <a:ln>
              <a:noFill/>
            </a:ln>
            <a:effectLst/>
          </c:spPr>
          <c:invertIfNegative val="0"/>
          <c:cat>
            <c:strRef>
              <c:f>'[Chart in Microsoft PowerPoint]Sheet1'!$A$2:$A$12</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'[Chart in Microsoft PowerPoint]Sheet1'!$D$2:$D$12</c:f>
              <c:numCache>
                <c:formatCode>General</c:formatCode>
                <c:ptCount val="11"/>
                <c:pt idx="0">
                  <c:v>3</c:v>
                </c:pt>
                <c:pt idx="1">
                  <c:v>11</c:v>
                </c:pt>
                <c:pt idx="2">
                  <c:v>12</c:v>
                </c:pt>
                <c:pt idx="3">
                  <c:v>14</c:v>
                </c:pt>
                <c:pt idx="4">
                  <c:v>12</c:v>
                </c:pt>
                <c:pt idx="5">
                  <c:v>3</c:v>
                </c:pt>
                <c:pt idx="6">
                  <c:v>2</c:v>
                </c:pt>
                <c:pt idx="7">
                  <c:v>5</c:v>
                </c:pt>
                <c:pt idx="8">
                  <c:v>8</c:v>
                </c:pt>
                <c:pt idx="9">
                  <c:v>12</c:v>
                </c:pt>
                <c:pt idx="10">
                  <c:v>5</c:v>
                </c:pt>
              </c:numCache>
            </c:numRef>
          </c:val>
          <c:extLst>
            <c:ext xmlns:c16="http://schemas.microsoft.com/office/drawing/2014/chart" uri="{C3380CC4-5D6E-409C-BE32-E72D297353CC}">
              <c16:uniqueId val="{00000002-4105-45DC-AA98-FEF36C5D88C6}"/>
            </c:ext>
          </c:extLst>
        </c:ser>
        <c:dLbls>
          <c:showLegendKey val="0"/>
          <c:showVal val="0"/>
          <c:showCatName val="0"/>
          <c:showSerName val="0"/>
          <c:showPercent val="0"/>
          <c:showBubbleSize val="0"/>
        </c:dLbls>
        <c:gapWidth val="150"/>
        <c:overlap val="100"/>
        <c:axId val="305755936"/>
        <c:axId val="305756592"/>
      </c:barChart>
      <c:catAx>
        <c:axId val="305755936"/>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305756592"/>
        <c:crosses val="autoZero"/>
        <c:auto val="1"/>
        <c:lblAlgn val="ctr"/>
        <c:lblOffset val="100"/>
        <c:noMultiLvlLbl val="0"/>
      </c:catAx>
      <c:valAx>
        <c:axId val="305756592"/>
        <c:scaling>
          <c:orientation val="minMax"/>
        </c:scaling>
        <c:delete val="0"/>
        <c:axPos val="l"/>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305755936"/>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ayout>
        <c:manualLayout>
          <c:xMode val="edge"/>
          <c:yMode val="edge"/>
          <c:x val="4.4753086419753084E-2"/>
          <c:y val="8.7579491821804786E-2"/>
          <c:w val="0.2439512248468941"/>
          <c:h val="0.236539188474041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9EE61-C76A-6346-AB6A-20C59C1E44C8}" type="doc">
      <dgm:prSet loTypeId="urn:microsoft.com/office/officeart/2005/8/layout/pyramid1" loCatId="pyramid" qsTypeId="urn:microsoft.com/office/officeart/2005/8/quickstyle/simple1" qsCatId="simple" csTypeId="urn:microsoft.com/office/officeart/2005/8/colors/accent3_3" csCatId="accent3" phldr="1"/>
      <dgm:spPr/>
    </dgm:pt>
    <dgm:pt modelId="{D75D793B-B194-C14B-9106-34B6DF0C20CF}">
      <dgm:prSet phldrT="[Text]"/>
      <dgm:spPr/>
      <dgm:t>
        <a:bodyPr/>
        <a:lstStyle/>
        <a:p>
          <a:r>
            <a:rPr lang="en-US" dirty="0">
              <a:latin typeface="Calibri"/>
            </a:rPr>
            <a:t>Focus</a:t>
          </a:r>
          <a:r>
            <a:rPr lang="en-US" dirty="0"/>
            <a:t> instruction to Create Change</a:t>
          </a:r>
        </a:p>
      </dgm:t>
    </dgm:pt>
    <dgm:pt modelId="{407435AB-96C5-5844-8349-42243FFAD063}" type="parTrans" cxnId="{11796CFD-4D0B-6742-A85B-534BE5452F4A}">
      <dgm:prSet/>
      <dgm:spPr/>
      <dgm:t>
        <a:bodyPr/>
        <a:lstStyle/>
        <a:p>
          <a:endParaRPr lang="en-US"/>
        </a:p>
      </dgm:t>
    </dgm:pt>
    <dgm:pt modelId="{3206C299-A870-A145-9E38-9981FF3EEDB0}" type="sibTrans" cxnId="{11796CFD-4D0B-6742-A85B-534BE5452F4A}">
      <dgm:prSet/>
      <dgm:spPr/>
      <dgm:t>
        <a:bodyPr/>
        <a:lstStyle/>
        <a:p>
          <a:endParaRPr lang="en-US"/>
        </a:p>
      </dgm:t>
    </dgm:pt>
    <dgm:pt modelId="{BE1493F4-33FC-BB40-A6AC-AD7154E438D9}">
      <dgm:prSet phldrT="[Text]"/>
      <dgm:spPr/>
      <dgm:t>
        <a:bodyPr/>
        <a:lstStyle/>
        <a:p>
          <a:r>
            <a:rPr lang="en-US" dirty="0">
              <a:latin typeface="Calibri"/>
            </a:rPr>
            <a:t>Teach</a:t>
          </a:r>
          <a:r>
            <a:rPr lang="en-US" dirty="0"/>
            <a:t> specific skills during routines</a:t>
          </a:r>
        </a:p>
      </dgm:t>
    </dgm:pt>
    <dgm:pt modelId="{336234F6-910E-EC4B-80E8-245F8514222F}" type="parTrans" cxnId="{3041A4A8-9BB4-1B45-AD04-337F19A1BA4E}">
      <dgm:prSet/>
      <dgm:spPr/>
      <dgm:t>
        <a:bodyPr/>
        <a:lstStyle/>
        <a:p>
          <a:endParaRPr lang="en-US"/>
        </a:p>
      </dgm:t>
    </dgm:pt>
    <dgm:pt modelId="{05525F53-6913-9944-9686-F2F0F56B30D7}" type="sibTrans" cxnId="{3041A4A8-9BB4-1B45-AD04-337F19A1BA4E}">
      <dgm:prSet/>
      <dgm:spPr/>
      <dgm:t>
        <a:bodyPr/>
        <a:lstStyle/>
        <a:p>
          <a:endParaRPr lang="en-US"/>
        </a:p>
      </dgm:t>
    </dgm:pt>
    <dgm:pt modelId="{89E709F9-391B-2E4E-8BC0-7FD81214AF4E}">
      <dgm:prSet phldrT="[Text]"/>
      <dgm:spPr/>
      <dgm:t>
        <a:bodyPr/>
        <a:lstStyle/>
        <a:p>
          <a:pPr rtl="0"/>
          <a:r>
            <a:rPr lang="en-US" dirty="0">
              <a:latin typeface="Calibri"/>
            </a:rPr>
            <a:t>Support </a:t>
          </a:r>
          <a:r>
            <a:rPr lang="en-US" dirty="0"/>
            <a:t>development of social emotional skills</a:t>
          </a:r>
          <a:r>
            <a:rPr lang="en-US" dirty="0">
              <a:latin typeface="Calibri"/>
            </a:rPr>
            <a:t> </a:t>
          </a:r>
          <a:endParaRPr lang="en-US" dirty="0"/>
        </a:p>
      </dgm:t>
    </dgm:pt>
    <dgm:pt modelId="{F6C5C8F8-F79A-FA43-8D43-D419AA67D9BE}" type="parTrans" cxnId="{4657F708-8BE1-3644-865F-53657F6BF831}">
      <dgm:prSet/>
      <dgm:spPr/>
      <dgm:t>
        <a:bodyPr/>
        <a:lstStyle/>
        <a:p>
          <a:endParaRPr lang="en-US"/>
        </a:p>
      </dgm:t>
    </dgm:pt>
    <dgm:pt modelId="{7DE8526D-D722-6644-8725-E6974469A546}" type="sibTrans" cxnId="{4657F708-8BE1-3644-865F-53657F6BF831}">
      <dgm:prSet/>
      <dgm:spPr/>
      <dgm:t>
        <a:bodyPr/>
        <a:lstStyle/>
        <a:p>
          <a:endParaRPr lang="en-US"/>
        </a:p>
      </dgm:t>
    </dgm:pt>
    <dgm:pt modelId="{AF3846A7-971C-0E48-A6A5-DAAF639CB2D6}">
      <dgm:prSet/>
      <dgm:spPr/>
      <dgm:t>
        <a:bodyPr/>
        <a:lstStyle/>
        <a:p>
          <a:pPr rtl="0"/>
          <a:r>
            <a:rPr lang="en-US" dirty="0">
              <a:latin typeface="Calibri"/>
            </a:rPr>
            <a:t>Plan transitions </a:t>
          </a:r>
          <a:r>
            <a:rPr lang="en-US" dirty="0"/>
            <a:t>throughout the day</a:t>
          </a:r>
          <a:r>
            <a:rPr lang="en-US" dirty="0">
              <a:latin typeface="Calibri"/>
            </a:rPr>
            <a:t> </a:t>
          </a:r>
          <a:endParaRPr lang="en-US" dirty="0"/>
        </a:p>
      </dgm:t>
    </dgm:pt>
    <dgm:pt modelId="{96BB3095-80B7-EF4A-901E-3D633632BD2F}" type="parTrans" cxnId="{ED77B054-A66F-D041-9CAB-53F8FFD6EDF4}">
      <dgm:prSet/>
      <dgm:spPr/>
    </dgm:pt>
    <dgm:pt modelId="{59893B59-6483-6547-B5FB-89F84FB8BE6E}" type="sibTrans" cxnId="{ED77B054-A66F-D041-9CAB-53F8FFD6EDF4}">
      <dgm:prSet/>
      <dgm:spPr/>
    </dgm:pt>
    <dgm:pt modelId="{66EBFE6C-33A2-1B4D-A240-328D29645B1B}">
      <dgm:prSet/>
      <dgm:spPr/>
      <dgm:t>
        <a:bodyPr/>
        <a:lstStyle/>
        <a:p>
          <a:pPr rtl="0"/>
          <a:r>
            <a:rPr lang="en-US" dirty="0">
              <a:latin typeface="Calibri"/>
            </a:rPr>
            <a:t>Teach </a:t>
          </a:r>
          <a:r>
            <a:rPr lang="en-US" dirty="0"/>
            <a:t>routines</a:t>
          </a:r>
          <a:r>
            <a:rPr lang="en-US" dirty="0">
              <a:latin typeface="Calibri"/>
            </a:rPr>
            <a:t> (school &amp; home settings) </a:t>
          </a:r>
          <a:endParaRPr lang="en-US" dirty="0"/>
        </a:p>
      </dgm:t>
    </dgm:pt>
    <dgm:pt modelId="{31DDE387-A22B-1649-B395-49770CF6E002}" type="parTrans" cxnId="{22323B50-81E9-654F-AE2F-A16AF57D4F98}">
      <dgm:prSet/>
      <dgm:spPr/>
    </dgm:pt>
    <dgm:pt modelId="{BF47800C-F978-4B42-9004-121646B4EE39}" type="sibTrans" cxnId="{22323B50-81E9-654F-AE2F-A16AF57D4F98}">
      <dgm:prSet/>
      <dgm:spPr/>
    </dgm:pt>
    <dgm:pt modelId="{7BB5F189-57FA-F24E-8228-B223F9704071}">
      <dgm:prSet/>
      <dgm:spPr/>
      <dgm:t>
        <a:bodyPr/>
        <a:lstStyle/>
        <a:p>
          <a:pPr rtl="0"/>
          <a:r>
            <a:rPr lang="en-US" dirty="0">
              <a:latin typeface="Calibri"/>
            </a:rPr>
            <a:t>Teach how</a:t>
          </a:r>
          <a:r>
            <a:rPr lang="en-US" dirty="0"/>
            <a:t> to share and play with other students</a:t>
          </a:r>
          <a:r>
            <a:rPr lang="en-US" dirty="0">
              <a:latin typeface="Calibri"/>
            </a:rPr>
            <a:t> </a:t>
          </a:r>
          <a:endParaRPr lang="en-US" dirty="0"/>
        </a:p>
      </dgm:t>
    </dgm:pt>
    <dgm:pt modelId="{CB71A80D-7C9D-4447-8558-CBDDB3CD5F34}" type="parTrans" cxnId="{C2134115-AA3F-8B47-9E1D-7C996954BEE6}">
      <dgm:prSet/>
      <dgm:spPr/>
    </dgm:pt>
    <dgm:pt modelId="{53DA71FC-9E58-E442-BEC4-007FC28E8A65}" type="sibTrans" cxnId="{C2134115-AA3F-8B47-9E1D-7C996954BEE6}">
      <dgm:prSet/>
      <dgm:spPr/>
    </dgm:pt>
    <dgm:pt modelId="{FF3857C9-D721-D146-BA21-1E3FDCDD6657}">
      <dgm:prSet/>
      <dgm:spPr/>
      <dgm:t>
        <a:bodyPr/>
        <a:lstStyle/>
        <a:p>
          <a:pPr rtl="0"/>
          <a:r>
            <a:rPr lang="en-US" dirty="0">
              <a:latin typeface="Calibri"/>
            </a:rPr>
            <a:t>Teach self-regulation strategies (independent without</a:t>
          </a:r>
          <a:r>
            <a:rPr lang="en-US" dirty="0"/>
            <a:t> parental support</a:t>
          </a:r>
          <a:r>
            <a:rPr lang="en-US" dirty="0">
              <a:latin typeface="Calibri"/>
            </a:rPr>
            <a:t>)</a:t>
          </a:r>
          <a:endParaRPr lang="en-US" dirty="0"/>
        </a:p>
      </dgm:t>
    </dgm:pt>
    <dgm:pt modelId="{FCB44F97-0640-2741-AFE1-E3F7DC1C136B}" type="parTrans" cxnId="{09C9E8BF-A7B4-DD47-A7DC-5781677B12E8}">
      <dgm:prSet/>
      <dgm:spPr/>
    </dgm:pt>
    <dgm:pt modelId="{F8447597-6207-CC43-A7B4-78751074894B}" type="sibTrans" cxnId="{09C9E8BF-A7B4-DD47-A7DC-5781677B12E8}">
      <dgm:prSet/>
      <dgm:spPr/>
    </dgm:pt>
    <dgm:pt modelId="{FC79C94D-ACF9-FB4A-BD72-B9754FB87AD5}">
      <dgm:prSet/>
      <dgm:spPr/>
      <dgm:t>
        <a:bodyPr/>
        <a:lstStyle/>
        <a:p>
          <a:pPr rtl="0"/>
          <a:r>
            <a:rPr lang="en-US" dirty="0">
              <a:latin typeface="Calibri"/>
            </a:rPr>
            <a:t>Coach </a:t>
          </a:r>
          <a:r>
            <a:rPr lang="en-US" dirty="0"/>
            <a:t>families to support them in providing positive supports and specific feedback</a:t>
          </a:r>
          <a:r>
            <a:rPr lang="en-US" dirty="0">
              <a:latin typeface="Calibri"/>
            </a:rPr>
            <a:t> </a:t>
          </a:r>
          <a:endParaRPr lang="en-US" dirty="0"/>
        </a:p>
      </dgm:t>
    </dgm:pt>
    <dgm:pt modelId="{E46B271B-5668-854A-9ADF-246DB7E34AB8}" type="parTrans" cxnId="{63CBAD07-027C-064E-8709-D0593FF96A41}">
      <dgm:prSet/>
      <dgm:spPr/>
    </dgm:pt>
    <dgm:pt modelId="{1D072C29-AD37-CD4F-BD02-32733573F33C}" type="sibTrans" cxnId="{63CBAD07-027C-064E-8709-D0593FF96A41}">
      <dgm:prSet/>
      <dgm:spPr/>
    </dgm:pt>
    <dgm:pt modelId="{974B09D4-6471-C84D-A385-1ADF3C23D508}">
      <dgm:prSet/>
      <dgm:spPr/>
      <dgm:t>
        <a:bodyPr/>
        <a:lstStyle/>
        <a:p>
          <a:pPr rtl="0"/>
          <a:r>
            <a:rPr lang="en-US" dirty="0">
              <a:latin typeface="Calibri"/>
            </a:rPr>
            <a:t>Provide </a:t>
          </a:r>
          <a:r>
            <a:rPr lang="en-US" dirty="0"/>
            <a:t>specific </a:t>
          </a:r>
          <a:r>
            <a:rPr lang="en-US" dirty="0">
              <a:latin typeface="Calibri"/>
            </a:rPr>
            <a:t>descriptive positive</a:t>
          </a:r>
          <a:r>
            <a:rPr lang="en-US" dirty="0"/>
            <a:t> praise</a:t>
          </a:r>
          <a:r>
            <a:rPr lang="en-US" dirty="0">
              <a:latin typeface="Calibri"/>
            </a:rPr>
            <a:t> </a:t>
          </a:r>
          <a:endParaRPr lang="en-US" dirty="0"/>
        </a:p>
      </dgm:t>
    </dgm:pt>
    <dgm:pt modelId="{8225E75A-E64D-2441-B49A-DF643A951358}" type="parTrans" cxnId="{19C8786F-C8C1-B04F-95AB-84C0549B52AE}">
      <dgm:prSet/>
      <dgm:spPr/>
    </dgm:pt>
    <dgm:pt modelId="{5A308DCE-7509-594D-BDF7-8EB9A02EF692}" type="sibTrans" cxnId="{19C8786F-C8C1-B04F-95AB-84C0549B52AE}">
      <dgm:prSet/>
      <dgm:spPr/>
    </dgm:pt>
    <dgm:pt modelId="{7AA80850-ABEA-BC4D-AC9F-BD84E5588981}">
      <dgm:prSet/>
      <dgm:spPr/>
      <dgm:t>
        <a:bodyPr/>
        <a:lstStyle/>
        <a:p>
          <a:r>
            <a:rPr lang="en-US" dirty="0"/>
            <a:t>Focus on positive feedback </a:t>
          </a:r>
        </a:p>
      </dgm:t>
    </dgm:pt>
    <dgm:pt modelId="{CEFAEC54-54EA-EA42-B81F-C73FFAAF1738}" type="parTrans" cxnId="{284CA2F1-A21F-2D44-B242-F8A85D4A5E5B}">
      <dgm:prSet/>
      <dgm:spPr/>
    </dgm:pt>
    <dgm:pt modelId="{76457857-D01F-064F-A9B9-E93523FA3FC7}" type="sibTrans" cxnId="{284CA2F1-A21F-2D44-B242-F8A85D4A5E5B}">
      <dgm:prSet/>
      <dgm:spPr/>
    </dgm:pt>
    <dgm:pt modelId="{E62D05CA-D6B6-BC42-AF66-40A859AE4C7E}">
      <dgm:prSet/>
      <dgm:spPr/>
      <dgm:t>
        <a:bodyPr/>
        <a:lstStyle/>
        <a:p>
          <a:pPr rtl="0"/>
          <a:r>
            <a:rPr lang="en-US" dirty="0">
              <a:latin typeface="Calibri"/>
            </a:rPr>
            <a:t>Remind &amp; reteach daily</a:t>
          </a:r>
          <a:r>
            <a:rPr lang="en-US" dirty="0"/>
            <a:t> routines</a:t>
          </a:r>
          <a:r>
            <a:rPr lang="en-US" dirty="0">
              <a:latin typeface="Calibri"/>
            </a:rPr>
            <a:t> </a:t>
          </a:r>
          <a:endParaRPr lang="en-US" dirty="0"/>
        </a:p>
      </dgm:t>
    </dgm:pt>
    <dgm:pt modelId="{D6C315F6-0DB2-8445-90EE-AD07A316097D}" type="parTrans" cxnId="{BFE9DB5B-ADEB-0743-B3E4-9845689EF925}">
      <dgm:prSet/>
      <dgm:spPr/>
    </dgm:pt>
    <dgm:pt modelId="{F46473A3-556E-AE4D-B557-759676D0286A}" type="sibTrans" cxnId="{BFE9DB5B-ADEB-0743-B3E4-9845689EF925}">
      <dgm:prSet/>
      <dgm:spPr/>
    </dgm:pt>
    <dgm:pt modelId="{7BCE3760-9225-8542-8A72-F3809FEA1AAF}">
      <dgm:prSet/>
      <dgm:spPr/>
      <dgm:t>
        <a:bodyPr/>
        <a:lstStyle/>
        <a:p>
          <a:pPr rtl="0"/>
          <a:r>
            <a:rPr lang="en-US" dirty="0">
              <a:latin typeface="Calibri"/>
            </a:rPr>
            <a:t>Practice</a:t>
          </a:r>
          <a:r>
            <a:rPr lang="en-US" dirty="0"/>
            <a:t> </a:t>
          </a:r>
          <a:r>
            <a:rPr lang="en-US" dirty="0">
              <a:latin typeface="Calibri"/>
            </a:rPr>
            <a:t>desired </a:t>
          </a:r>
          <a:r>
            <a:rPr lang="en-US" dirty="0"/>
            <a:t>behaviors (such as sharing and taking turns)</a:t>
          </a:r>
        </a:p>
      </dgm:t>
    </dgm:pt>
    <dgm:pt modelId="{7EAEDAEE-53B7-E949-B9F0-5348FD72FC61}" type="parTrans" cxnId="{C70621BC-B004-984B-8A35-85902289C7BC}">
      <dgm:prSet/>
      <dgm:spPr/>
    </dgm:pt>
    <dgm:pt modelId="{EB1BDB79-F549-2641-8484-159ED3DDF1A7}" type="sibTrans" cxnId="{C70621BC-B004-984B-8A35-85902289C7BC}">
      <dgm:prSet/>
      <dgm:spPr/>
    </dgm:pt>
    <dgm:pt modelId="{70C9F658-5C10-A34D-80A8-ED194A535653}">
      <dgm:prSet/>
      <dgm:spPr/>
      <dgm:t>
        <a:bodyPr/>
        <a:lstStyle/>
        <a:p>
          <a:pPr rtl="0"/>
          <a:r>
            <a:rPr lang="en-US" dirty="0">
              <a:latin typeface="Calibri"/>
            </a:rPr>
            <a:t>Create </a:t>
          </a:r>
          <a:r>
            <a:rPr lang="en-US" dirty="0"/>
            <a:t>schedules and first/then charts</a:t>
          </a:r>
          <a:r>
            <a:rPr lang="en-US" dirty="0">
              <a:latin typeface="Calibri"/>
            </a:rPr>
            <a:t> </a:t>
          </a:r>
          <a:endParaRPr lang="en-US" dirty="0"/>
        </a:p>
      </dgm:t>
    </dgm:pt>
    <dgm:pt modelId="{1592CCEB-0898-FD43-A26F-6D17D40A6F10}" type="parTrans" cxnId="{D6151D7D-796F-5748-B4BB-CBA45C21BD7D}">
      <dgm:prSet/>
      <dgm:spPr/>
    </dgm:pt>
    <dgm:pt modelId="{F38F4CD1-0513-214D-AD02-D778BDF33705}" type="sibTrans" cxnId="{D6151D7D-796F-5748-B4BB-CBA45C21BD7D}">
      <dgm:prSet/>
      <dgm:spPr/>
    </dgm:pt>
    <dgm:pt modelId="{FDAC307B-4E37-F140-81EE-7AA527C066F6}">
      <dgm:prSet/>
      <dgm:spPr/>
      <dgm:t>
        <a:bodyPr/>
        <a:lstStyle/>
        <a:p>
          <a:pPr rtl="0"/>
          <a:r>
            <a:rPr lang="en-US" dirty="0">
              <a:latin typeface="Calibri"/>
            </a:rPr>
            <a:t>Practice </a:t>
          </a:r>
          <a:r>
            <a:rPr lang="en-US" dirty="0"/>
            <a:t>social emotional skills with adults</a:t>
          </a:r>
          <a:r>
            <a:rPr lang="en-US" dirty="0">
              <a:latin typeface="Calibri"/>
            </a:rPr>
            <a:t> </a:t>
          </a:r>
          <a:endParaRPr lang="en-US" dirty="0"/>
        </a:p>
      </dgm:t>
    </dgm:pt>
    <dgm:pt modelId="{E9FBF05A-4AC5-5B45-B454-18B327E39CF6}" type="parTrans" cxnId="{ED4B5656-DE42-6D48-9144-B3D815A7E33A}">
      <dgm:prSet/>
      <dgm:spPr/>
    </dgm:pt>
    <dgm:pt modelId="{53D31C07-6B60-944B-A134-0635874167FE}" type="sibTrans" cxnId="{ED4B5656-DE42-6D48-9144-B3D815A7E33A}">
      <dgm:prSet/>
      <dgm:spPr/>
    </dgm:pt>
    <dgm:pt modelId="{7871C687-5556-384B-B534-E692D2DF8A4D}">
      <dgm:prSet/>
      <dgm:spPr/>
      <dgm:t>
        <a:bodyPr/>
        <a:lstStyle/>
        <a:p>
          <a:pPr rtl="0"/>
          <a:r>
            <a:rPr lang="en-US" dirty="0">
              <a:latin typeface="Calibri"/>
            </a:rPr>
            <a:t>Design calm </a:t>
          </a:r>
          <a:r>
            <a:rPr lang="en-US" dirty="0"/>
            <a:t>down corners and </a:t>
          </a:r>
          <a:r>
            <a:rPr lang="en-US" dirty="0">
              <a:latin typeface="Calibri"/>
            </a:rPr>
            <a:t>utilize sensory strategies </a:t>
          </a:r>
          <a:r>
            <a:rPr lang="en-US" dirty="0"/>
            <a:t>to support </a:t>
          </a:r>
          <a:r>
            <a:rPr lang="en-US" dirty="0">
              <a:latin typeface="Calibri"/>
            </a:rPr>
            <a:t>self-regulation </a:t>
          </a:r>
          <a:endParaRPr lang="en-US" dirty="0"/>
        </a:p>
      </dgm:t>
    </dgm:pt>
    <dgm:pt modelId="{530D9DD9-86F3-0444-8144-4CF02D37EA26}" type="parTrans" cxnId="{1A03563C-6405-F44D-A06B-2AD53B1DAFFD}">
      <dgm:prSet/>
      <dgm:spPr/>
    </dgm:pt>
    <dgm:pt modelId="{2FA0ED35-5CC4-C144-AB36-2DBFC67D012E}" type="sibTrans" cxnId="{1A03563C-6405-F44D-A06B-2AD53B1DAFFD}">
      <dgm:prSet/>
      <dgm:spPr/>
    </dgm:pt>
    <dgm:pt modelId="{B8AAB123-D7F5-754D-9049-A5D4DA0C7E6F}" type="pres">
      <dgm:prSet presAssocID="{68E9EE61-C76A-6346-AB6A-20C59C1E44C8}" presName="Name0" presStyleCnt="0">
        <dgm:presLayoutVars>
          <dgm:dir/>
          <dgm:animLvl val="lvl"/>
          <dgm:resizeHandles val="exact"/>
        </dgm:presLayoutVars>
      </dgm:prSet>
      <dgm:spPr/>
    </dgm:pt>
    <dgm:pt modelId="{73B6AFFF-C052-3442-B9D4-8248D9F72179}" type="pres">
      <dgm:prSet presAssocID="{D75D793B-B194-C14B-9106-34B6DF0C20CF}" presName="Name8" presStyleCnt="0"/>
      <dgm:spPr/>
    </dgm:pt>
    <dgm:pt modelId="{588B5EF3-3A58-9C4C-B451-AEFE6581D059}" type="pres">
      <dgm:prSet presAssocID="{D75D793B-B194-C14B-9106-34B6DF0C20CF}" presName="acctBkgd" presStyleLbl="alignAcc1" presStyleIdx="0" presStyleCnt="3"/>
      <dgm:spPr/>
      <dgm:t>
        <a:bodyPr/>
        <a:lstStyle/>
        <a:p>
          <a:endParaRPr lang="en-US"/>
        </a:p>
      </dgm:t>
    </dgm:pt>
    <dgm:pt modelId="{C20C7733-899F-5942-B3E9-E999C2DCD133}" type="pres">
      <dgm:prSet presAssocID="{D75D793B-B194-C14B-9106-34B6DF0C20CF}" presName="acctTx" presStyleLbl="alignAcc1" presStyleIdx="0" presStyleCnt="3">
        <dgm:presLayoutVars>
          <dgm:bulletEnabled val="1"/>
        </dgm:presLayoutVars>
      </dgm:prSet>
      <dgm:spPr/>
      <dgm:t>
        <a:bodyPr/>
        <a:lstStyle/>
        <a:p>
          <a:endParaRPr lang="en-US"/>
        </a:p>
      </dgm:t>
    </dgm:pt>
    <dgm:pt modelId="{A3F958A4-DA60-B04B-B23F-9DEF050F33FE}" type="pres">
      <dgm:prSet presAssocID="{D75D793B-B194-C14B-9106-34B6DF0C20CF}" presName="level" presStyleLbl="node1" presStyleIdx="0" presStyleCnt="3">
        <dgm:presLayoutVars>
          <dgm:chMax val="1"/>
          <dgm:bulletEnabled val="1"/>
        </dgm:presLayoutVars>
      </dgm:prSet>
      <dgm:spPr/>
      <dgm:t>
        <a:bodyPr/>
        <a:lstStyle/>
        <a:p>
          <a:endParaRPr lang="en-US"/>
        </a:p>
      </dgm:t>
    </dgm:pt>
    <dgm:pt modelId="{17FCBD98-60F0-B647-9170-6FB41AF74BA9}" type="pres">
      <dgm:prSet presAssocID="{D75D793B-B194-C14B-9106-34B6DF0C20CF}" presName="levelTx" presStyleLbl="revTx" presStyleIdx="0" presStyleCnt="0">
        <dgm:presLayoutVars>
          <dgm:chMax val="1"/>
          <dgm:bulletEnabled val="1"/>
        </dgm:presLayoutVars>
      </dgm:prSet>
      <dgm:spPr/>
      <dgm:t>
        <a:bodyPr/>
        <a:lstStyle/>
        <a:p>
          <a:endParaRPr lang="en-US"/>
        </a:p>
      </dgm:t>
    </dgm:pt>
    <dgm:pt modelId="{FF71C285-7C18-0847-AFB8-3FE0BCBF4ADB}" type="pres">
      <dgm:prSet presAssocID="{BE1493F4-33FC-BB40-A6AC-AD7154E438D9}" presName="Name8" presStyleCnt="0"/>
      <dgm:spPr/>
    </dgm:pt>
    <dgm:pt modelId="{2EFDFB6E-5791-AB47-AA0E-A696B6069712}" type="pres">
      <dgm:prSet presAssocID="{BE1493F4-33FC-BB40-A6AC-AD7154E438D9}" presName="acctBkgd" presStyleLbl="alignAcc1" presStyleIdx="1" presStyleCnt="3"/>
      <dgm:spPr/>
      <dgm:t>
        <a:bodyPr/>
        <a:lstStyle/>
        <a:p>
          <a:endParaRPr lang="en-US"/>
        </a:p>
      </dgm:t>
    </dgm:pt>
    <dgm:pt modelId="{72EE7369-9FF0-7F40-B23F-D7E49F2DC14D}" type="pres">
      <dgm:prSet presAssocID="{BE1493F4-33FC-BB40-A6AC-AD7154E438D9}" presName="acctTx" presStyleLbl="alignAcc1" presStyleIdx="1" presStyleCnt="3">
        <dgm:presLayoutVars>
          <dgm:bulletEnabled val="1"/>
        </dgm:presLayoutVars>
      </dgm:prSet>
      <dgm:spPr/>
      <dgm:t>
        <a:bodyPr/>
        <a:lstStyle/>
        <a:p>
          <a:endParaRPr lang="en-US"/>
        </a:p>
      </dgm:t>
    </dgm:pt>
    <dgm:pt modelId="{7AFAD6F5-47F0-1049-B974-085EEA4D5D15}" type="pres">
      <dgm:prSet presAssocID="{BE1493F4-33FC-BB40-A6AC-AD7154E438D9}" presName="level" presStyleLbl="node1" presStyleIdx="1" presStyleCnt="3">
        <dgm:presLayoutVars>
          <dgm:chMax val="1"/>
          <dgm:bulletEnabled val="1"/>
        </dgm:presLayoutVars>
      </dgm:prSet>
      <dgm:spPr/>
      <dgm:t>
        <a:bodyPr/>
        <a:lstStyle/>
        <a:p>
          <a:endParaRPr lang="en-US"/>
        </a:p>
      </dgm:t>
    </dgm:pt>
    <dgm:pt modelId="{61698026-ACA1-E34A-B776-67B3704B3D3E}" type="pres">
      <dgm:prSet presAssocID="{BE1493F4-33FC-BB40-A6AC-AD7154E438D9}" presName="levelTx" presStyleLbl="revTx" presStyleIdx="0" presStyleCnt="0">
        <dgm:presLayoutVars>
          <dgm:chMax val="1"/>
          <dgm:bulletEnabled val="1"/>
        </dgm:presLayoutVars>
      </dgm:prSet>
      <dgm:spPr/>
      <dgm:t>
        <a:bodyPr/>
        <a:lstStyle/>
        <a:p>
          <a:endParaRPr lang="en-US"/>
        </a:p>
      </dgm:t>
    </dgm:pt>
    <dgm:pt modelId="{0ABE7292-7FEA-DA46-8C2F-FA7B20B70180}" type="pres">
      <dgm:prSet presAssocID="{89E709F9-391B-2E4E-8BC0-7FD81214AF4E}" presName="Name8" presStyleCnt="0"/>
      <dgm:spPr/>
    </dgm:pt>
    <dgm:pt modelId="{698DB712-E718-164B-B186-0990A81B8E13}" type="pres">
      <dgm:prSet presAssocID="{89E709F9-391B-2E4E-8BC0-7FD81214AF4E}" presName="acctBkgd" presStyleLbl="alignAcc1" presStyleIdx="2" presStyleCnt="3"/>
      <dgm:spPr/>
      <dgm:t>
        <a:bodyPr/>
        <a:lstStyle/>
        <a:p>
          <a:endParaRPr lang="en-US"/>
        </a:p>
      </dgm:t>
    </dgm:pt>
    <dgm:pt modelId="{30EA972F-E6C6-DE4A-9DA5-4BED9F278633}" type="pres">
      <dgm:prSet presAssocID="{89E709F9-391B-2E4E-8BC0-7FD81214AF4E}" presName="acctTx" presStyleLbl="alignAcc1" presStyleIdx="2" presStyleCnt="3">
        <dgm:presLayoutVars>
          <dgm:bulletEnabled val="1"/>
        </dgm:presLayoutVars>
      </dgm:prSet>
      <dgm:spPr/>
      <dgm:t>
        <a:bodyPr/>
        <a:lstStyle/>
        <a:p>
          <a:endParaRPr lang="en-US"/>
        </a:p>
      </dgm:t>
    </dgm:pt>
    <dgm:pt modelId="{F660744B-D1D7-7C45-9869-56919B846219}" type="pres">
      <dgm:prSet presAssocID="{89E709F9-391B-2E4E-8BC0-7FD81214AF4E}" presName="level" presStyleLbl="node1" presStyleIdx="2" presStyleCnt="3">
        <dgm:presLayoutVars>
          <dgm:chMax val="1"/>
          <dgm:bulletEnabled val="1"/>
        </dgm:presLayoutVars>
      </dgm:prSet>
      <dgm:spPr/>
      <dgm:t>
        <a:bodyPr/>
        <a:lstStyle/>
        <a:p>
          <a:endParaRPr lang="en-US"/>
        </a:p>
      </dgm:t>
    </dgm:pt>
    <dgm:pt modelId="{FDC1576E-94F4-7144-8CC7-E1F4382F4E7B}" type="pres">
      <dgm:prSet presAssocID="{89E709F9-391B-2E4E-8BC0-7FD81214AF4E}" presName="levelTx" presStyleLbl="revTx" presStyleIdx="0" presStyleCnt="0">
        <dgm:presLayoutVars>
          <dgm:chMax val="1"/>
          <dgm:bulletEnabled val="1"/>
        </dgm:presLayoutVars>
      </dgm:prSet>
      <dgm:spPr/>
      <dgm:t>
        <a:bodyPr/>
        <a:lstStyle/>
        <a:p>
          <a:endParaRPr lang="en-US"/>
        </a:p>
      </dgm:t>
    </dgm:pt>
  </dgm:ptLst>
  <dgm:cxnLst>
    <dgm:cxn modelId="{5A9A291D-4197-BD47-B925-95E610265C1A}" type="presOf" srcId="{70C9F658-5C10-A34D-80A8-ED194A535653}" destId="{C20C7733-899F-5942-B3E9-E999C2DCD133}" srcOrd="1" destOrd="0" presId="urn:microsoft.com/office/officeart/2005/8/layout/pyramid1"/>
    <dgm:cxn modelId="{23DE4961-1A43-D242-8A6C-57E623F7B3AD}" type="presOf" srcId="{89E709F9-391B-2E4E-8BC0-7FD81214AF4E}" destId="{F660744B-D1D7-7C45-9869-56919B846219}" srcOrd="0" destOrd="0" presId="urn:microsoft.com/office/officeart/2005/8/layout/pyramid1"/>
    <dgm:cxn modelId="{1F4154B9-502E-8F43-835B-6414EA4260DB}" type="presOf" srcId="{FC79C94D-ACF9-FB4A-BD72-B9754FB87AD5}" destId="{2EFDFB6E-5791-AB47-AA0E-A696B6069712}" srcOrd="0" destOrd="0" presId="urn:microsoft.com/office/officeart/2005/8/layout/pyramid1"/>
    <dgm:cxn modelId="{3041A4A8-9BB4-1B45-AD04-337F19A1BA4E}" srcId="{68E9EE61-C76A-6346-AB6A-20C59C1E44C8}" destId="{BE1493F4-33FC-BB40-A6AC-AD7154E438D9}" srcOrd="1" destOrd="0" parTransId="{336234F6-910E-EC4B-80E8-245F8514222F}" sibTransId="{05525F53-6913-9944-9686-F2F0F56B30D7}"/>
    <dgm:cxn modelId="{11796CFD-4D0B-6742-A85B-534BE5452F4A}" srcId="{68E9EE61-C76A-6346-AB6A-20C59C1E44C8}" destId="{D75D793B-B194-C14B-9106-34B6DF0C20CF}" srcOrd="0" destOrd="0" parTransId="{407435AB-96C5-5844-8349-42243FFAD063}" sibTransId="{3206C299-A870-A145-9E38-9981FF3EEDB0}"/>
    <dgm:cxn modelId="{09C9E8BF-A7B4-DD47-A7DC-5781677B12E8}" srcId="{89E709F9-391B-2E4E-8BC0-7FD81214AF4E}" destId="{FF3857C9-D721-D146-BA21-1E3FDCDD6657}" srcOrd="3" destOrd="0" parTransId="{FCB44F97-0640-2741-AFE1-E3F7DC1C136B}" sibTransId="{F8447597-6207-CC43-A7B4-78751074894B}"/>
    <dgm:cxn modelId="{06AB1F6A-CEEF-B44F-85ED-79481B036106}" type="presOf" srcId="{7AA80850-ABEA-BC4D-AC9F-BD84E5588981}" destId="{30EA972F-E6C6-DE4A-9DA5-4BED9F278633}" srcOrd="1" destOrd="4" presId="urn:microsoft.com/office/officeart/2005/8/layout/pyramid1"/>
    <dgm:cxn modelId="{B050E271-0821-EA42-B935-96E2B9DAA703}" type="presOf" srcId="{7BCE3760-9225-8542-8A72-F3809FEA1AAF}" destId="{2EFDFB6E-5791-AB47-AA0E-A696B6069712}" srcOrd="0" destOrd="3" presId="urn:microsoft.com/office/officeart/2005/8/layout/pyramid1"/>
    <dgm:cxn modelId="{ED77B054-A66F-D041-9CAB-53F8FFD6EDF4}" srcId="{89E709F9-391B-2E4E-8BC0-7FD81214AF4E}" destId="{AF3846A7-971C-0E48-A6A5-DAAF639CB2D6}" srcOrd="0" destOrd="0" parTransId="{96BB3095-80B7-EF4A-901E-3D633632BD2F}" sibTransId="{59893B59-6483-6547-B5FB-89F84FB8BE6E}"/>
    <dgm:cxn modelId="{8BB3B51A-EEB0-1749-B8A3-330B489A6FDF}" type="presOf" srcId="{FC79C94D-ACF9-FB4A-BD72-B9754FB87AD5}" destId="{72EE7369-9FF0-7F40-B23F-D7E49F2DC14D}" srcOrd="1" destOrd="0" presId="urn:microsoft.com/office/officeart/2005/8/layout/pyramid1"/>
    <dgm:cxn modelId="{F0F1C9F5-5C5D-CE4E-B69A-1285AF22404D}" type="presOf" srcId="{7871C687-5556-384B-B534-E692D2DF8A4D}" destId="{C20C7733-899F-5942-B3E9-E999C2DCD133}" srcOrd="1" destOrd="2" presId="urn:microsoft.com/office/officeart/2005/8/layout/pyramid1"/>
    <dgm:cxn modelId="{284CA2F1-A21F-2D44-B242-F8A85D4A5E5B}" srcId="{89E709F9-391B-2E4E-8BC0-7FD81214AF4E}" destId="{7AA80850-ABEA-BC4D-AC9F-BD84E5588981}" srcOrd="4" destOrd="0" parTransId="{CEFAEC54-54EA-EA42-B81F-C73FFAAF1738}" sibTransId="{76457857-D01F-064F-A9B9-E93523FA3FC7}"/>
    <dgm:cxn modelId="{F35E688B-DE37-3444-8AAA-7B1E74A0FECD}" type="presOf" srcId="{7871C687-5556-384B-B534-E692D2DF8A4D}" destId="{588B5EF3-3A58-9C4C-B451-AEFE6581D059}" srcOrd="0" destOrd="2" presId="urn:microsoft.com/office/officeart/2005/8/layout/pyramid1"/>
    <dgm:cxn modelId="{E0C99091-AE2E-6A4F-8730-D649615D2D40}" type="presOf" srcId="{70C9F658-5C10-A34D-80A8-ED194A535653}" destId="{588B5EF3-3A58-9C4C-B451-AEFE6581D059}" srcOrd="0" destOrd="0" presId="urn:microsoft.com/office/officeart/2005/8/layout/pyramid1"/>
    <dgm:cxn modelId="{8A6EFE01-44B7-9B46-B453-D04525946520}" type="presOf" srcId="{FF3857C9-D721-D146-BA21-1E3FDCDD6657}" destId="{30EA972F-E6C6-DE4A-9DA5-4BED9F278633}" srcOrd="1" destOrd="3" presId="urn:microsoft.com/office/officeart/2005/8/layout/pyramid1"/>
    <dgm:cxn modelId="{0022053C-9404-C247-A680-2BDB1AC78FEE}" type="presOf" srcId="{974B09D4-6471-C84D-A385-1ADF3C23D508}" destId="{2EFDFB6E-5791-AB47-AA0E-A696B6069712}" srcOrd="0" destOrd="1" presId="urn:microsoft.com/office/officeart/2005/8/layout/pyramid1"/>
    <dgm:cxn modelId="{1E81A2AF-F1C9-0B49-A906-D68B1F096F22}" type="presOf" srcId="{FDAC307B-4E37-F140-81EE-7AA527C066F6}" destId="{588B5EF3-3A58-9C4C-B451-AEFE6581D059}" srcOrd="0" destOrd="1" presId="urn:microsoft.com/office/officeart/2005/8/layout/pyramid1"/>
    <dgm:cxn modelId="{C2134115-AA3F-8B47-9E1D-7C996954BEE6}" srcId="{89E709F9-391B-2E4E-8BC0-7FD81214AF4E}" destId="{7BB5F189-57FA-F24E-8228-B223F9704071}" srcOrd="2" destOrd="0" parTransId="{CB71A80D-7C9D-4447-8558-CBDDB3CD5F34}" sibTransId="{53DA71FC-9E58-E442-BEC4-007FC28E8A65}"/>
    <dgm:cxn modelId="{C9C201B4-5574-2246-B945-06259EC831BB}" type="presOf" srcId="{974B09D4-6471-C84D-A385-1ADF3C23D508}" destId="{72EE7369-9FF0-7F40-B23F-D7E49F2DC14D}" srcOrd="1" destOrd="1" presId="urn:microsoft.com/office/officeart/2005/8/layout/pyramid1"/>
    <dgm:cxn modelId="{B35496AE-1F63-214D-9082-53EF410DAA89}" type="presOf" srcId="{FF3857C9-D721-D146-BA21-1E3FDCDD6657}" destId="{698DB712-E718-164B-B186-0990A81B8E13}" srcOrd="0" destOrd="3" presId="urn:microsoft.com/office/officeart/2005/8/layout/pyramid1"/>
    <dgm:cxn modelId="{EE37B44D-0E1F-854F-BF3B-F9B2AB833052}" type="presOf" srcId="{AF3846A7-971C-0E48-A6A5-DAAF639CB2D6}" destId="{30EA972F-E6C6-DE4A-9DA5-4BED9F278633}" srcOrd="1" destOrd="0" presId="urn:microsoft.com/office/officeart/2005/8/layout/pyramid1"/>
    <dgm:cxn modelId="{C70621BC-B004-984B-8A35-85902289C7BC}" srcId="{BE1493F4-33FC-BB40-A6AC-AD7154E438D9}" destId="{7BCE3760-9225-8542-8A72-F3809FEA1AAF}" srcOrd="3" destOrd="0" parTransId="{7EAEDAEE-53B7-E949-B9F0-5348FD72FC61}" sibTransId="{EB1BDB79-F549-2641-8484-159ED3DDF1A7}"/>
    <dgm:cxn modelId="{EECE7737-0B23-8948-AB7B-3991A3A56373}" type="presOf" srcId="{7BB5F189-57FA-F24E-8228-B223F9704071}" destId="{30EA972F-E6C6-DE4A-9DA5-4BED9F278633}" srcOrd="1" destOrd="2" presId="urn:microsoft.com/office/officeart/2005/8/layout/pyramid1"/>
    <dgm:cxn modelId="{AB471604-BE0A-164C-8D84-E8C3003E312D}" type="presOf" srcId="{BE1493F4-33FC-BB40-A6AC-AD7154E438D9}" destId="{61698026-ACA1-E34A-B776-67B3704B3D3E}" srcOrd="1" destOrd="0" presId="urn:microsoft.com/office/officeart/2005/8/layout/pyramid1"/>
    <dgm:cxn modelId="{ED4B5656-DE42-6D48-9144-B3D815A7E33A}" srcId="{D75D793B-B194-C14B-9106-34B6DF0C20CF}" destId="{FDAC307B-4E37-F140-81EE-7AA527C066F6}" srcOrd="1" destOrd="0" parTransId="{E9FBF05A-4AC5-5B45-B454-18B327E39CF6}" sibTransId="{53D31C07-6B60-944B-A134-0635874167FE}"/>
    <dgm:cxn modelId="{1A03563C-6405-F44D-A06B-2AD53B1DAFFD}" srcId="{D75D793B-B194-C14B-9106-34B6DF0C20CF}" destId="{7871C687-5556-384B-B534-E692D2DF8A4D}" srcOrd="2" destOrd="0" parTransId="{530D9DD9-86F3-0444-8144-4CF02D37EA26}" sibTransId="{2FA0ED35-5CC4-C144-AB36-2DBFC67D012E}"/>
    <dgm:cxn modelId="{3DF2B6DA-9314-DB47-885C-1538DD4C33FB}" type="presOf" srcId="{7AA80850-ABEA-BC4D-AC9F-BD84E5588981}" destId="{698DB712-E718-164B-B186-0990A81B8E13}" srcOrd="0" destOrd="4" presId="urn:microsoft.com/office/officeart/2005/8/layout/pyramid1"/>
    <dgm:cxn modelId="{D6151D7D-796F-5748-B4BB-CBA45C21BD7D}" srcId="{D75D793B-B194-C14B-9106-34B6DF0C20CF}" destId="{70C9F658-5C10-A34D-80A8-ED194A535653}" srcOrd="0" destOrd="0" parTransId="{1592CCEB-0898-FD43-A26F-6D17D40A6F10}" sibTransId="{F38F4CD1-0513-214D-AD02-D778BDF33705}"/>
    <dgm:cxn modelId="{22323B50-81E9-654F-AE2F-A16AF57D4F98}" srcId="{89E709F9-391B-2E4E-8BC0-7FD81214AF4E}" destId="{66EBFE6C-33A2-1B4D-A240-328D29645B1B}" srcOrd="1" destOrd="0" parTransId="{31DDE387-A22B-1649-B395-49770CF6E002}" sibTransId="{BF47800C-F978-4B42-9004-121646B4EE39}"/>
    <dgm:cxn modelId="{4657F708-8BE1-3644-865F-53657F6BF831}" srcId="{68E9EE61-C76A-6346-AB6A-20C59C1E44C8}" destId="{89E709F9-391B-2E4E-8BC0-7FD81214AF4E}" srcOrd="2" destOrd="0" parTransId="{F6C5C8F8-F79A-FA43-8D43-D419AA67D9BE}" sibTransId="{7DE8526D-D722-6644-8725-E6974469A546}"/>
    <dgm:cxn modelId="{AAD6438D-A4BF-2C47-A6F6-8D3E47AC3BC9}" type="presOf" srcId="{7BCE3760-9225-8542-8A72-F3809FEA1AAF}" destId="{72EE7369-9FF0-7F40-B23F-D7E49F2DC14D}" srcOrd="1" destOrd="3" presId="urn:microsoft.com/office/officeart/2005/8/layout/pyramid1"/>
    <dgm:cxn modelId="{BFE9DB5B-ADEB-0743-B3E4-9845689EF925}" srcId="{BE1493F4-33FC-BB40-A6AC-AD7154E438D9}" destId="{E62D05CA-D6B6-BC42-AF66-40A859AE4C7E}" srcOrd="2" destOrd="0" parTransId="{D6C315F6-0DB2-8445-90EE-AD07A316097D}" sibTransId="{F46473A3-556E-AE4D-B557-759676D0286A}"/>
    <dgm:cxn modelId="{2185560B-16B1-6A49-9678-DCAAD7363CF2}" type="presOf" srcId="{E62D05CA-D6B6-BC42-AF66-40A859AE4C7E}" destId="{72EE7369-9FF0-7F40-B23F-D7E49F2DC14D}" srcOrd="1" destOrd="2" presId="urn:microsoft.com/office/officeart/2005/8/layout/pyramid1"/>
    <dgm:cxn modelId="{6992150B-5374-AB4A-BE39-6C0E27B887E7}" type="presOf" srcId="{D75D793B-B194-C14B-9106-34B6DF0C20CF}" destId="{A3F958A4-DA60-B04B-B23F-9DEF050F33FE}" srcOrd="0" destOrd="0" presId="urn:microsoft.com/office/officeart/2005/8/layout/pyramid1"/>
    <dgm:cxn modelId="{BDBB51B1-07D8-E64C-BD42-3A29DAA6884D}" type="presOf" srcId="{BE1493F4-33FC-BB40-A6AC-AD7154E438D9}" destId="{7AFAD6F5-47F0-1049-B974-085EEA4D5D15}" srcOrd="0" destOrd="0" presId="urn:microsoft.com/office/officeart/2005/8/layout/pyramid1"/>
    <dgm:cxn modelId="{19C8786F-C8C1-B04F-95AB-84C0549B52AE}" srcId="{BE1493F4-33FC-BB40-A6AC-AD7154E438D9}" destId="{974B09D4-6471-C84D-A385-1ADF3C23D508}" srcOrd="1" destOrd="0" parTransId="{8225E75A-E64D-2441-B49A-DF643A951358}" sibTransId="{5A308DCE-7509-594D-BDF7-8EB9A02EF692}"/>
    <dgm:cxn modelId="{AE0FEB79-98EB-9742-81B7-53B9B63A90E6}" type="presOf" srcId="{68E9EE61-C76A-6346-AB6A-20C59C1E44C8}" destId="{B8AAB123-D7F5-754D-9049-A5D4DA0C7E6F}" srcOrd="0" destOrd="0" presId="urn:microsoft.com/office/officeart/2005/8/layout/pyramid1"/>
    <dgm:cxn modelId="{4CE95418-D5CD-8C40-8779-BB89FBA85FF4}" type="presOf" srcId="{89E709F9-391B-2E4E-8BC0-7FD81214AF4E}" destId="{FDC1576E-94F4-7144-8CC7-E1F4382F4E7B}" srcOrd="1" destOrd="0" presId="urn:microsoft.com/office/officeart/2005/8/layout/pyramid1"/>
    <dgm:cxn modelId="{D9ED8F91-BF86-8C44-A87D-ECED3CCB4B3F}" type="presOf" srcId="{7BB5F189-57FA-F24E-8228-B223F9704071}" destId="{698DB712-E718-164B-B186-0990A81B8E13}" srcOrd="0" destOrd="2" presId="urn:microsoft.com/office/officeart/2005/8/layout/pyramid1"/>
    <dgm:cxn modelId="{63CBAD07-027C-064E-8709-D0593FF96A41}" srcId="{BE1493F4-33FC-BB40-A6AC-AD7154E438D9}" destId="{FC79C94D-ACF9-FB4A-BD72-B9754FB87AD5}" srcOrd="0" destOrd="0" parTransId="{E46B271B-5668-854A-9ADF-246DB7E34AB8}" sibTransId="{1D072C29-AD37-CD4F-BD02-32733573F33C}"/>
    <dgm:cxn modelId="{063F3165-D961-9145-ACBF-6A2EA121B472}" type="presOf" srcId="{66EBFE6C-33A2-1B4D-A240-328D29645B1B}" destId="{698DB712-E718-164B-B186-0990A81B8E13}" srcOrd="0" destOrd="1" presId="urn:microsoft.com/office/officeart/2005/8/layout/pyramid1"/>
    <dgm:cxn modelId="{8953A387-1BA3-E045-941C-AA960D21500A}" type="presOf" srcId="{D75D793B-B194-C14B-9106-34B6DF0C20CF}" destId="{17FCBD98-60F0-B647-9170-6FB41AF74BA9}" srcOrd="1" destOrd="0" presId="urn:microsoft.com/office/officeart/2005/8/layout/pyramid1"/>
    <dgm:cxn modelId="{536014F7-310E-4041-AB40-85D625E71A13}" type="presOf" srcId="{FDAC307B-4E37-F140-81EE-7AA527C066F6}" destId="{C20C7733-899F-5942-B3E9-E999C2DCD133}" srcOrd="1" destOrd="1" presId="urn:microsoft.com/office/officeart/2005/8/layout/pyramid1"/>
    <dgm:cxn modelId="{1022102D-0E8C-4540-A14F-8C099C3A3224}" type="presOf" srcId="{AF3846A7-971C-0E48-A6A5-DAAF639CB2D6}" destId="{698DB712-E718-164B-B186-0990A81B8E13}" srcOrd="0" destOrd="0" presId="urn:microsoft.com/office/officeart/2005/8/layout/pyramid1"/>
    <dgm:cxn modelId="{C4276912-CDFE-B94B-B7A1-73C162ADA1D4}" type="presOf" srcId="{66EBFE6C-33A2-1B4D-A240-328D29645B1B}" destId="{30EA972F-E6C6-DE4A-9DA5-4BED9F278633}" srcOrd="1" destOrd="1" presId="urn:microsoft.com/office/officeart/2005/8/layout/pyramid1"/>
    <dgm:cxn modelId="{E97EF352-7DBC-7F42-B96A-4B39115AE398}" type="presOf" srcId="{E62D05CA-D6B6-BC42-AF66-40A859AE4C7E}" destId="{2EFDFB6E-5791-AB47-AA0E-A696B6069712}" srcOrd="0" destOrd="2" presId="urn:microsoft.com/office/officeart/2005/8/layout/pyramid1"/>
    <dgm:cxn modelId="{F09AD210-E4A4-7840-A26B-CE4B1C85E4EA}" type="presParOf" srcId="{B8AAB123-D7F5-754D-9049-A5D4DA0C7E6F}" destId="{73B6AFFF-C052-3442-B9D4-8248D9F72179}" srcOrd="0" destOrd="0" presId="urn:microsoft.com/office/officeart/2005/8/layout/pyramid1"/>
    <dgm:cxn modelId="{693BB920-74C4-1341-9571-0490776ED10E}" type="presParOf" srcId="{73B6AFFF-C052-3442-B9D4-8248D9F72179}" destId="{588B5EF3-3A58-9C4C-B451-AEFE6581D059}" srcOrd="0" destOrd="0" presId="urn:microsoft.com/office/officeart/2005/8/layout/pyramid1"/>
    <dgm:cxn modelId="{5002FBCD-61AE-BB4B-B8C1-D618E7C28868}" type="presParOf" srcId="{73B6AFFF-C052-3442-B9D4-8248D9F72179}" destId="{C20C7733-899F-5942-B3E9-E999C2DCD133}" srcOrd="1" destOrd="0" presId="urn:microsoft.com/office/officeart/2005/8/layout/pyramid1"/>
    <dgm:cxn modelId="{59A3C5F2-286F-254D-AB76-92192D03E2D2}" type="presParOf" srcId="{73B6AFFF-C052-3442-B9D4-8248D9F72179}" destId="{A3F958A4-DA60-B04B-B23F-9DEF050F33FE}" srcOrd="2" destOrd="0" presId="urn:microsoft.com/office/officeart/2005/8/layout/pyramid1"/>
    <dgm:cxn modelId="{4DC609C0-AEC1-834E-850C-5AFA1D2EB406}" type="presParOf" srcId="{73B6AFFF-C052-3442-B9D4-8248D9F72179}" destId="{17FCBD98-60F0-B647-9170-6FB41AF74BA9}" srcOrd="3" destOrd="0" presId="urn:microsoft.com/office/officeart/2005/8/layout/pyramid1"/>
    <dgm:cxn modelId="{66BE0085-A7A8-904B-AF89-163924792EE1}" type="presParOf" srcId="{B8AAB123-D7F5-754D-9049-A5D4DA0C7E6F}" destId="{FF71C285-7C18-0847-AFB8-3FE0BCBF4ADB}" srcOrd="1" destOrd="0" presId="urn:microsoft.com/office/officeart/2005/8/layout/pyramid1"/>
    <dgm:cxn modelId="{4CFA0862-A10A-3045-A4F8-600465A96042}" type="presParOf" srcId="{FF71C285-7C18-0847-AFB8-3FE0BCBF4ADB}" destId="{2EFDFB6E-5791-AB47-AA0E-A696B6069712}" srcOrd="0" destOrd="0" presId="urn:microsoft.com/office/officeart/2005/8/layout/pyramid1"/>
    <dgm:cxn modelId="{8B62F894-9F02-1440-89FC-3460692FD955}" type="presParOf" srcId="{FF71C285-7C18-0847-AFB8-3FE0BCBF4ADB}" destId="{72EE7369-9FF0-7F40-B23F-D7E49F2DC14D}" srcOrd="1" destOrd="0" presId="urn:microsoft.com/office/officeart/2005/8/layout/pyramid1"/>
    <dgm:cxn modelId="{E8F74726-4675-6148-81A4-A7948E250E6B}" type="presParOf" srcId="{FF71C285-7C18-0847-AFB8-3FE0BCBF4ADB}" destId="{7AFAD6F5-47F0-1049-B974-085EEA4D5D15}" srcOrd="2" destOrd="0" presId="urn:microsoft.com/office/officeart/2005/8/layout/pyramid1"/>
    <dgm:cxn modelId="{A5FCE7E0-4F13-A945-9BBF-A43248F6F6CC}" type="presParOf" srcId="{FF71C285-7C18-0847-AFB8-3FE0BCBF4ADB}" destId="{61698026-ACA1-E34A-B776-67B3704B3D3E}" srcOrd="3" destOrd="0" presId="urn:microsoft.com/office/officeart/2005/8/layout/pyramid1"/>
    <dgm:cxn modelId="{3B7DA5A0-D5E2-9845-9BD1-B5B58757FA69}" type="presParOf" srcId="{B8AAB123-D7F5-754D-9049-A5D4DA0C7E6F}" destId="{0ABE7292-7FEA-DA46-8C2F-FA7B20B70180}" srcOrd="2" destOrd="0" presId="urn:microsoft.com/office/officeart/2005/8/layout/pyramid1"/>
    <dgm:cxn modelId="{ABC82837-7ADA-474A-81CF-C7C3B01E4FC2}" type="presParOf" srcId="{0ABE7292-7FEA-DA46-8C2F-FA7B20B70180}" destId="{698DB712-E718-164B-B186-0990A81B8E13}" srcOrd="0" destOrd="0" presId="urn:microsoft.com/office/officeart/2005/8/layout/pyramid1"/>
    <dgm:cxn modelId="{00FDC722-E2D4-284C-8F50-F864312DA00A}" type="presParOf" srcId="{0ABE7292-7FEA-DA46-8C2F-FA7B20B70180}" destId="{30EA972F-E6C6-DE4A-9DA5-4BED9F278633}" srcOrd="1" destOrd="0" presId="urn:microsoft.com/office/officeart/2005/8/layout/pyramid1"/>
    <dgm:cxn modelId="{566B7B68-7241-FC49-997C-5525EDD6E53E}" type="presParOf" srcId="{0ABE7292-7FEA-DA46-8C2F-FA7B20B70180}" destId="{F660744B-D1D7-7C45-9869-56919B846219}" srcOrd="2" destOrd="0" presId="urn:microsoft.com/office/officeart/2005/8/layout/pyramid1"/>
    <dgm:cxn modelId="{E888FB88-5E4B-9A49-A726-9686BB10FE18}" type="presParOf" srcId="{0ABE7292-7FEA-DA46-8C2F-FA7B20B70180}" destId="{FDC1576E-94F4-7144-8CC7-E1F4382F4E7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E7F052-3718-F748-A77A-0CA78485EE09}" type="doc">
      <dgm:prSet loTypeId="urn:microsoft.com/office/officeart/2005/8/layout/pyramid1" loCatId="pyramid" qsTypeId="urn:microsoft.com/office/officeart/2005/8/quickstyle/simple1" qsCatId="simple" csTypeId="urn:microsoft.com/office/officeart/2005/8/colors/accent2_3" csCatId="accent2" phldr="1"/>
      <dgm:spPr/>
    </dgm:pt>
    <dgm:pt modelId="{A9923289-400B-3045-8BDC-5EB4C44BBABF}">
      <dgm:prSet phldrT="[Text]"/>
      <dgm:spPr/>
      <dgm:t>
        <a:bodyPr/>
        <a:lstStyle/>
        <a:p>
          <a:pPr rtl="0"/>
          <a:r>
            <a:rPr lang="en-US" dirty="0">
              <a:latin typeface="Calibri"/>
            </a:rPr>
            <a:t>Provide </a:t>
          </a:r>
          <a:r>
            <a:rPr lang="en-US" dirty="0"/>
            <a:t>Intensive Supports Related to Behaviors</a:t>
          </a:r>
        </a:p>
      </dgm:t>
    </dgm:pt>
    <dgm:pt modelId="{EAD6F469-3A76-9D44-97BA-49A9DFF8A911}" type="parTrans" cxnId="{88E2DDF2-A970-404D-89AD-291019643503}">
      <dgm:prSet/>
      <dgm:spPr/>
      <dgm:t>
        <a:bodyPr/>
        <a:lstStyle/>
        <a:p>
          <a:endParaRPr lang="en-US"/>
        </a:p>
      </dgm:t>
    </dgm:pt>
    <dgm:pt modelId="{7DAB894C-D056-A24D-95CB-D94C86151206}" type="sibTrans" cxnId="{88E2DDF2-A970-404D-89AD-291019643503}">
      <dgm:prSet/>
      <dgm:spPr/>
      <dgm:t>
        <a:bodyPr/>
        <a:lstStyle/>
        <a:p>
          <a:endParaRPr lang="en-US"/>
        </a:p>
      </dgm:t>
    </dgm:pt>
    <dgm:pt modelId="{396AAF8C-1F87-F840-B5FB-102E94B5F318}">
      <dgm:prSet phldrT="[Text]"/>
      <dgm:spPr/>
      <dgm:t>
        <a:bodyPr/>
        <a:lstStyle/>
        <a:p>
          <a:pPr rtl="0"/>
          <a:r>
            <a:rPr lang="en-US" dirty="0">
              <a:latin typeface="Calibri"/>
            </a:rPr>
            <a:t>Focus</a:t>
          </a:r>
          <a:r>
            <a:rPr lang="en-US" dirty="0"/>
            <a:t> instruction on</a:t>
          </a:r>
          <a:r>
            <a:rPr lang="en-US" dirty="0">
              <a:latin typeface="Calibri"/>
            </a:rPr>
            <a:t> Challenging Behaviors</a:t>
          </a:r>
          <a:endParaRPr lang="en-US" dirty="0"/>
        </a:p>
      </dgm:t>
    </dgm:pt>
    <dgm:pt modelId="{9F5128A9-6B73-E148-B43C-F068CD6255C9}" type="parTrans" cxnId="{8D6CB9D1-E00A-A449-A135-047F2F4A242F}">
      <dgm:prSet/>
      <dgm:spPr/>
      <dgm:t>
        <a:bodyPr/>
        <a:lstStyle/>
        <a:p>
          <a:endParaRPr lang="en-US"/>
        </a:p>
      </dgm:t>
    </dgm:pt>
    <dgm:pt modelId="{4C609ED5-4DFC-EE4A-B6D7-18533B67EE4D}" type="sibTrans" cxnId="{8D6CB9D1-E00A-A449-A135-047F2F4A242F}">
      <dgm:prSet/>
      <dgm:spPr/>
      <dgm:t>
        <a:bodyPr/>
        <a:lstStyle/>
        <a:p>
          <a:endParaRPr lang="en-US"/>
        </a:p>
      </dgm:t>
    </dgm:pt>
    <dgm:pt modelId="{B8C0F979-1BA1-5A46-9954-BBCE6E541FAB}">
      <dgm:prSet phldrT="[Text]"/>
      <dgm:spPr/>
      <dgm:t>
        <a:bodyPr/>
        <a:lstStyle/>
        <a:p>
          <a:r>
            <a:rPr lang="en-US" dirty="0">
              <a:latin typeface="Calibri"/>
            </a:rPr>
            <a:t>Teach</a:t>
          </a:r>
          <a:r>
            <a:rPr lang="en-US" dirty="0"/>
            <a:t> Meaningful Behaviors for Success</a:t>
          </a:r>
        </a:p>
      </dgm:t>
    </dgm:pt>
    <dgm:pt modelId="{77D8F88C-970B-E84B-958E-0E55202E9904}" type="parTrans" cxnId="{BC84C62C-E59D-3A43-8E4B-0BEAF2EB9823}">
      <dgm:prSet/>
      <dgm:spPr/>
      <dgm:t>
        <a:bodyPr/>
        <a:lstStyle/>
        <a:p>
          <a:endParaRPr lang="en-US"/>
        </a:p>
      </dgm:t>
    </dgm:pt>
    <dgm:pt modelId="{AFD68FAC-468C-EC45-8475-CEDA30EAD89C}" type="sibTrans" cxnId="{BC84C62C-E59D-3A43-8E4B-0BEAF2EB9823}">
      <dgm:prSet/>
      <dgm:spPr/>
      <dgm:t>
        <a:bodyPr/>
        <a:lstStyle/>
        <a:p>
          <a:endParaRPr lang="en-US"/>
        </a:p>
      </dgm:t>
    </dgm:pt>
    <dgm:pt modelId="{A3103C6D-40DD-3443-83B6-E37D2E141DFE}">
      <dgm:prSet/>
      <dgm:spPr/>
      <dgm:t>
        <a:bodyPr/>
        <a:lstStyle/>
        <a:p>
          <a:pPr rtl="0"/>
          <a:r>
            <a:rPr lang="en-US" dirty="0">
              <a:latin typeface="Calibri"/>
            </a:rPr>
            <a:t>Provide Inclusive Opportunities</a:t>
          </a:r>
          <a:endParaRPr lang="en-US" dirty="0"/>
        </a:p>
      </dgm:t>
    </dgm:pt>
    <dgm:pt modelId="{ACE7990D-2529-CC4C-887A-A6E1F5F3024C}" type="parTrans" cxnId="{41988D5D-4F52-CB4D-97ED-E4E1521AC9B6}">
      <dgm:prSet/>
      <dgm:spPr/>
    </dgm:pt>
    <dgm:pt modelId="{A1D2C0F7-F1C4-BE48-B7B8-B82622FFC519}" type="sibTrans" cxnId="{41988D5D-4F52-CB4D-97ED-E4E1521AC9B6}">
      <dgm:prSet/>
      <dgm:spPr/>
    </dgm:pt>
    <dgm:pt modelId="{491192B3-5FCF-8B47-A796-5D6BA7DF3032}">
      <dgm:prSet/>
      <dgm:spPr/>
      <dgm:t>
        <a:bodyPr/>
        <a:lstStyle/>
        <a:p>
          <a:pPr rtl="0"/>
          <a:r>
            <a:rPr lang="en-US" dirty="0">
              <a:latin typeface="Calibri"/>
            </a:rPr>
            <a:t>Develop theory of mind about</a:t>
          </a:r>
          <a:r>
            <a:rPr lang="en-US" dirty="0"/>
            <a:t> the perspectives of others</a:t>
          </a:r>
          <a:r>
            <a:rPr lang="en-US" dirty="0">
              <a:latin typeface="Calibri"/>
            </a:rPr>
            <a:t> and empathy  </a:t>
          </a:r>
          <a:endParaRPr lang="en-US" dirty="0"/>
        </a:p>
      </dgm:t>
    </dgm:pt>
    <dgm:pt modelId="{784EC437-8084-8547-947F-2B89636A06AF}" type="parTrans" cxnId="{B4358439-2832-4F4B-9098-222D45A1A6F1}">
      <dgm:prSet/>
      <dgm:spPr/>
    </dgm:pt>
    <dgm:pt modelId="{FFB5B6B0-D4AB-FB4B-BE4F-A4C42F5F61CA}" type="sibTrans" cxnId="{B4358439-2832-4F4B-9098-222D45A1A6F1}">
      <dgm:prSet/>
      <dgm:spPr/>
    </dgm:pt>
    <dgm:pt modelId="{805095A9-FB2F-D14E-B593-504725714A68}">
      <dgm:prSet/>
      <dgm:spPr/>
      <dgm:t>
        <a:bodyPr/>
        <a:lstStyle/>
        <a:p>
          <a:pPr rtl="0"/>
          <a:r>
            <a:rPr lang="en-US" dirty="0">
              <a:latin typeface="Calibri"/>
            </a:rPr>
            <a:t>Plan Transitions</a:t>
          </a:r>
        </a:p>
      </dgm:t>
    </dgm:pt>
    <dgm:pt modelId="{95ED25A1-EE43-3947-B6A6-4B54940B477E}" type="parTrans" cxnId="{9DCC0302-53CF-AD44-BFFD-04BDDB2C5808}">
      <dgm:prSet/>
      <dgm:spPr/>
    </dgm:pt>
    <dgm:pt modelId="{283494B7-78C1-144E-8FBD-15EA5C845AFD}" type="sibTrans" cxnId="{9DCC0302-53CF-AD44-BFFD-04BDDB2C5808}">
      <dgm:prSet/>
      <dgm:spPr/>
    </dgm:pt>
    <dgm:pt modelId="{8F323C7F-49E3-8A45-901E-283C985368BC}">
      <dgm:prSet/>
      <dgm:spPr/>
      <dgm:t>
        <a:bodyPr/>
        <a:lstStyle/>
        <a:p>
          <a:pPr rtl="0"/>
          <a:r>
            <a:rPr lang="en-US" dirty="0">
              <a:latin typeface="Calibri"/>
            </a:rPr>
            <a:t>Provide Inclusive Experiences </a:t>
          </a:r>
          <a:endParaRPr lang="en-US" dirty="0"/>
        </a:p>
      </dgm:t>
    </dgm:pt>
    <dgm:pt modelId="{146E2857-A75B-B446-B24D-4C51E63E5740}" type="parTrans" cxnId="{416992DC-7CFC-F043-8527-C19D3B6454E9}">
      <dgm:prSet/>
      <dgm:spPr/>
    </dgm:pt>
    <dgm:pt modelId="{523BDCB2-5E0C-194C-A353-7048972C512E}" type="sibTrans" cxnId="{416992DC-7CFC-F043-8527-C19D3B6454E9}">
      <dgm:prSet/>
      <dgm:spPr/>
    </dgm:pt>
    <dgm:pt modelId="{3525409C-7CC3-FD42-AB59-1D8FE84D6FF9}">
      <dgm:prSet/>
      <dgm:spPr/>
      <dgm:t>
        <a:bodyPr/>
        <a:lstStyle/>
        <a:p>
          <a:pPr rtl="0"/>
          <a:r>
            <a:rPr lang="en-US" dirty="0">
              <a:latin typeface="Calibri"/>
            </a:rPr>
            <a:t>Utilize Social </a:t>
          </a:r>
          <a:r>
            <a:rPr lang="en-US" dirty="0"/>
            <a:t>Skill Curriculum</a:t>
          </a:r>
          <a:r>
            <a:rPr lang="en-US" dirty="0">
              <a:latin typeface="Calibri"/>
            </a:rPr>
            <a:t> </a:t>
          </a:r>
          <a:endParaRPr lang="en-US" dirty="0"/>
        </a:p>
      </dgm:t>
    </dgm:pt>
    <dgm:pt modelId="{263FDCB8-E2DE-2649-92C3-82FE57B53C4B}" type="parTrans" cxnId="{7B08C50F-7455-A845-9FC0-881F040118BC}">
      <dgm:prSet/>
      <dgm:spPr/>
    </dgm:pt>
    <dgm:pt modelId="{065D8A0F-0FA2-3441-A08F-4C8820F2F01A}" type="sibTrans" cxnId="{7B08C50F-7455-A845-9FC0-881F040118BC}">
      <dgm:prSet/>
      <dgm:spPr/>
    </dgm:pt>
    <dgm:pt modelId="{FA4822B3-A561-E740-9D46-6CC8FD66456A}">
      <dgm:prSet/>
      <dgm:spPr/>
      <dgm:t>
        <a:bodyPr/>
        <a:lstStyle/>
        <a:p>
          <a:pPr rtl="0"/>
          <a:r>
            <a:rPr lang="en-US" dirty="0">
              <a:latin typeface="Calibri"/>
            </a:rPr>
            <a:t>Provide Specific Descriptive Positive Praise</a:t>
          </a:r>
          <a:r>
            <a:rPr lang="en-US" dirty="0"/>
            <a:t> and </a:t>
          </a:r>
          <a:r>
            <a:rPr lang="en-US" dirty="0">
              <a:latin typeface="Calibri"/>
            </a:rPr>
            <a:t>Reinforcement to Increase Pro-social Behaviors </a:t>
          </a:r>
          <a:endParaRPr lang="en-US" dirty="0"/>
        </a:p>
      </dgm:t>
    </dgm:pt>
    <dgm:pt modelId="{5C485E4A-26F6-D24D-8665-386A29A661B8}" type="parTrans" cxnId="{035B2BCA-8D6D-014F-B00C-DDF8F5BEBFED}">
      <dgm:prSet/>
      <dgm:spPr/>
    </dgm:pt>
    <dgm:pt modelId="{1269D524-4ABA-1D46-8EA5-FDA0C72D6F56}" type="sibTrans" cxnId="{035B2BCA-8D6D-014F-B00C-DDF8F5BEBFED}">
      <dgm:prSet/>
      <dgm:spPr/>
    </dgm:pt>
    <dgm:pt modelId="{9D56F49A-9BC4-9742-B3B8-AB40B9006006}">
      <dgm:prSet/>
      <dgm:spPr/>
      <dgm:t>
        <a:bodyPr/>
        <a:lstStyle/>
        <a:p>
          <a:pPr rtl="0"/>
          <a:r>
            <a:rPr lang="en-US" dirty="0">
              <a:latin typeface="Calibri"/>
            </a:rPr>
            <a:t>Provide Inclusive Experiences </a:t>
          </a:r>
          <a:endParaRPr lang="en-US" dirty="0"/>
        </a:p>
      </dgm:t>
    </dgm:pt>
    <dgm:pt modelId="{2C17F288-6062-8D49-884F-808BD5EE63FD}" type="parTrans" cxnId="{AB19E41D-C618-7A4E-BC18-44ABCF3B08F1}">
      <dgm:prSet/>
      <dgm:spPr/>
    </dgm:pt>
    <dgm:pt modelId="{BACAE79C-68C3-644F-A394-0AEB645E0CD7}" type="sibTrans" cxnId="{AB19E41D-C618-7A4E-BC18-44ABCF3B08F1}">
      <dgm:prSet/>
      <dgm:spPr/>
    </dgm:pt>
    <dgm:pt modelId="{F123A968-9781-D54C-9678-86BFC6A0B49F}">
      <dgm:prSet/>
      <dgm:spPr/>
      <dgm:t>
        <a:bodyPr/>
        <a:lstStyle/>
        <a:p>
          <a:pPr rtl="0"/>
          <a:r>
            <a:rPr lang="en-US" dirty="0">
              <a:latin typeface="Calibri"/>
            </a:rPr>
            <a:t>Create </a:t>
          </a:r>
          <a:r>
            <a:rPr lang="en-US" dirty="0"/>
            <a:t>Behavioral Support Plans</a:t>
          </a:r>
        </a:p>
      </dgm:t>
    </dgm:pt>
    <dgm:pt modelId="{3936B3E3-77C0-2D44-821E-43D7218A6AEA}" type="parTrans" cxnId="{3201D1F5-554A-B546-9175-025CB9ADC99C}">
      <dgm:prSet/>
      <dgm:spPr/>
    </dgm:pt>
    <dgm:pt modelId="{B5296141-3FC1-E040-AC0D-EC54937D376E}" type="sibTrans" cxnId="{3201D1F5-554A-B546-9175-025CB9ADC99C}">
      <dgm:prSet/>
      <dgm:spPr/>
    </dgm:pt>
    <dgm:pt modelId="{0F9FAF59-11A7-484B-84AB-2CA49760C621}">
      <dgm:prSet/>
      <dgm:spPr/>
      <dgm:t>
        <a:bodyPr/>
        <a:lstStyle/>
        <a:p>
          <a:pPr rtl="0"/>
          <a:r>
            <a:rPr lang="en-US" dirty="0">
              <a:latin typeface="Calibri"/>
            </a:rPr>
            <a:t>Teach </a:t>
          </a:r>
          <a:r>
            <a:rPr lang="en-US" dirty="0"/>
            <a:t>Replacement behaviors</a:t>
          </a:r>
          <a:r>
            <a:rPr lang="en-US" dirty="0">
              <a:latin typeface="Calibri"/>
            </a:rPr>
            <a:t> </a:t>
          </a:r>
          <a:endParaRPr lang="en-US" dirty="0"/>
        </a:p>
      </dgm:t>
    </dgm:pt>
    <dgm:pt modelId="{35D146C3-1FC9-4F49-BC67-820F4833464A}" type="parTrans" cxnId="{32299615-8848-5340-A911-F1799B20F90F}">
      <dgm:prSet/>
      <dgm:spPr/>
    </dgm:pt>
    <dgm:pt modelId="{F54725A4-8EF8-F640-A000-27E2FB4FD66F}" type="sibTrans" cxnId="{32299615-8848-5340-A911-F1799B20F90F}">
      <dgm:prSet/>
      <dgm:spPr/>
    </dgm:pt>
    <dgm:pt modelId="{157CEF37-DAD2-4365-AC07-7851C8F3326D}">
      <dgm:prSet phldr="0"/>
      <dgm:spPr/>
      <dgm:t>
        <a:bodyPr/>
        <a:lstStyle/>
        <a:p>
          <a:pPr rtl="0"/>
          <a:r>
            <a:rPr lang="en-US" dirty="0">
              <a:latin typeface="Calibri"/>
            </a:rPr>
            <a:t>Provide opportunities to</a:t>
          </a:r>
          <a:r>
            <a:rPr lang="en-US" dirty="0"/>
            <a:t> </a:t>
          </a:r>
          <a:r>
            <a:rPr lang="en-US" dirty="0">
              <a:latin typeface="Calibri"/>
            </a:rPr>
            <a:t>engage</a:t>
          </a:r>
          <a:r>
            <a:rPr lang="en-US" dirty="0"/>
            <a:t> with peers</a:t>
          </a:r>
          <a:r>
            <a:rPr lang="en-US" dirty="0">
              <a:latin typeface="Calibri"/>
            </a:rPr>
            <a:t> </a:t>
          </a:r>
          <a:endParaRPr lang="en-US" dirty="0"/>
        </a:p>
      </dgm:t>
    </dgm:pt>
    <dgm:pt modelId="{EA57E28D-C9E9-4429-9316-F223CE4D70E5}" type="parTrans" cxnId="{C937CB05-B94C-453C-AA78-793067F4461D}">
      <dgm:prSet/>
      <dgm:spPr/>
    </dgm:pt>
    <dgm:pt modelId="{0BC726EC-AFD8-4392-A9FC-0E86085E1FC4}" type="sibTrans" cxnId="{C937CB05-B94C-453C-AA78-793067F4461D}">
      <dgm:prSet/>
      <dgm:spPr/>
    </dgm:pt>
    <dgm:pt modelId="{C6F61860-9E01-7345-90C9-A40BBB1D6E3A}" type="pres">
      <dgm:prSet presAssocID="{22E7F052-3718-F748-A77A-0CA78485EE09}" presName="Name0" presStyleCnt="0">
        <dgm:presLayoutVars>
          <dgm:dir/>
          <dgm:animLvl val="lvl"/>
          <dgm:resizeHandles val="exact"/>
        </dgm:presLayoutVars>
      </dgm:prSet>
      <dgm:spPr/>
    </dgm:pt>
    <dgm:pt modelId="{6891CC3A-1969-864B-A8FF-DA9D239A8E6A}" type="pres">
      <dgm:prSet presAssocID="{A9923289-400B-3045-8BDC-5EB4C44BBABF}" presName="Name8" presStyleCnt="0"/>
      <dgm:spPr/>
    </dgm:pt>
    <dgm:pt modelId="{6BD49D82-BEA0-EB45-A29B-AC2E5C49C218}" type="pres">
      <dgm:prSet presAssocID="{A9923289-400B-3045-8BDC-5EB4C44BBABF}" presName="acctBkgd" presStyleLbl="alignAcc1" presStyleIdx="0" presStyleCnt="3"/>
      <dgm:spPr/>
      <dgm:t>
        <a:bodyPr/>
        <a:lstStyle/>
        <a:p>
          <a:endParaRPr lang="en-US"/>
        </a:p>
      </dgm:t>
    </dgm:pt>
    <dgm:pt modelId="{46512F08-8E62-5349-8842-8B7581A377D4}" type="pres">
      <dgm:prSet presAssocID="{A9923289-400B-3045-8BDC-5EB4C44BBABF}" presName="acctTx" presStyleLbl="alignAcc1" presStyleIdx="0" presStyleCnt="3">
        <dgm:presLayoutVars>
          <dgm:bulletEnabled val="1"/>
        </dgm:presLayoutVars>
      </dgm:prSet>
      <dgm:spPr/>
      <dgm:t>
        <a:bodyPr/>
        <a:lstStyle/>
        <a:p>
          <a:endParaRPr lang="en-US"/>
        </a:p>
      </dgm:t>
    </dgm:pt>
    <dgm:pt modelId="{7E2BE8D9-929C-C34C-B5C8-590E5884B84B}" type="pres">
      <dgm:prSet presAssocID="{A9923289-400B-3045-8BDC-5EB4C44BBABF}" presName="level" presStyleLbl="node1" presStyleIdx="0" presStyleCnt="3">
        <dgm:presLayoutVars>
          <dgm:chMax val="1"/>
          <dgm:bulletEnabled val="1"/>
        </dgm:presLayoutVars>
      </dgm:prSet>
      <dgm:spPr/>
      <dgm:t>
        <a:bodyPr/>
        <a:lstStyle/>
        <a:p>
          <a:endParaRPr lang="en-US"/>
        </a:p>
      </dgm:t>
    </dgm:pt>
    <dgm:pt modelId="{F0EEC684-8B2B-CA42-901C-B6F97508C3D1}" type="pres">
      <dgm:prSet presAssocID="{A9923289-400B-3045-8BDC-5EB4C44BBABF}" presName="levelTx" presStyleLbl="revTx" presStyleIdx="0" presStyleCnt="0">
        <dgm:presLayoutVars>
          <dgm:chMax val="1"/>
          <dgm:bulletEnabled val="1"/>
        </dgm:presLayoutVars>
      </dgm:prSet>
      <dgm:spPr/>
      <dgm:t>
        <a:bodyPr/>
        <a:lstStyle/>
        <a:p>
          <a:endParaRPr lang="en-US"/>
        </a:p>
      </dgm:t>
    </dgm:pt>
    <dgm:pt modelId="{4B8A96F6-37B9-FF48-948F-83D86B1D7EE8}" type="pres">
      <dgm:prSet presAssocID="{396AAF8C-1F87-F840-B5FB-102E94B5F318}" presName="Name8" presStyleCnt="0"/>
      <dgm:spPr/>
    </dgm:pt>
    <dgm:pt modelId="{3D231C6A-825E-8F45-9BC0-686950514F79}" type="pres">
      <dgm:prSet presAssocID="{396AAF8C-1F87-F840-B5FB-102E94B5F318}" presName="acctBkgd" presStyleLbl="alignAcc1" presStyleIdx="1" presStyleCnt="3"/>
      <dgm:spPr/>
      <dgm:t>
        <a:bodyPr/>
        <a:lstStyle/>
        <a:p>
          <a:endParaRPr lang="en-US"/>
        </a:p>
      </dgm:t>
    </dgm:pt>
    <dgm:pt modelId="{F92FCAD5-D482-714F-A09E-E91A122F0B7A}" type="pres">
      <dgm:prSet presAssocID="{396AAF8C-1F87-F840-B5FB-102E94B5F318}" presName="acctTx" presStyleLbl="alignAcc1" presStyleIdx="1" presStyleCnt="3">
        <dgm:presLayoutVars>
          <dgm:bulletEnabled val="1"/>
        </dgm:presLayoutVars>
      </dgm:prSet>
      <dgm:spPr/>
      <dgm:t>
        <a:bodyPr/>
        <a:lstStyle/>
        <a:p>
          <a:endParaRPr lang="en-US"/>
        </a:p>
      </dgm:t>
    </dgm:pt>
    <dgm:pt modelId="{44B71045-A052-5C41-A9D8-A97EB6465B33}" type="pres">
      <dgm:prSet presAssocID="{396AAF8C-1F87-F840-B5FB-102E94B5F318}" presName="level" presStyleLbl="node1" presStyleIdx="1" presStyleCnt="3">
        <dgm:presLayoutVars>
          <dgm:chMax val="1"/>
          <dgm:bulletEnabled val="1"/>
        </dgm:presLayoutVars>
      </dgm:prSet>
      <dgm:spPr/>
      <dgm:t>
        <a:bodyPr/>
        <a:lstStyle/>
        <a:p>
          <a:endParaRPr lang="en-US"/>
        </a:p>
      </dgm:t>
    </dgm:pt>
    <dgm:pt modelId="{0A96ECAE-16A8-3A4E-8C3D-6944F9681310}" type="pres">
      <dgm:prSet presAssocID="{396AAF8C-1F87-F840-B5FB-102E94B5F318}" presName="levelTx" presStyleLbl="revTx" presStyleIdx="0" presStyleCnt="0">
        <dgm:presLayoutVars>
          <dgm:chMax val="1"/>
          <dgm:bulletEnabled val="1"/>
        </dgm:presLayoutVars>
      </dgm:prSet>
      <dgm:spPr/>
      <dgm:t>
        <a:bodyPr/>
        <a:lstStyle/>
        <a:p>
          <a:endParaRPr lang="en-US"/>
        </a:p>
      </dgm:t>
    </dgm:pt>
    <dgm:pt modelId="{945FC7C7-10F9-E04C-B936-A2B36DE60F16}" type="pres">
      <dgm:prSet presAssocID="{B8C0F979-1BA1-5A46-9954-BBCE6E541FAB}" presName="Name8" presStyleCnt="0"/>
      <dgm:spPr/>
    </dgm:pt>
    <dgm:pt modelId="{E5151405-D357-7140-BA2F-672A4089812C}" type="pres">
      <dgm:prSet presAssocID="{B8C0F979-1BA1-5A46-9954-BBCE6E541FAB}" presName="acctBkgd" presStyleLbl="alignAcc1" presStyleIdx="2" presStyleCnt="3"/>
      <dgm:spPr/>
      <dgm:t>
        <a:bodyPr/>
        <a:lstStyle/>
        <a:p>
          <a:endParaRPr lang="en-US"/>
        </a:p>
      </dgm:t>
    </dgm:pt>
    <dgm:pt modelId="{97F75DAE-CE45-6F44-BEA0-6E1DBA926E55}" type="pres">
      <dgm:prSet presAssocID="{B8C0F979-1BA1-5A46-9954-BBCE6E541FAB}" presName="acctTx" presStyleLbl="alignAcc1" presStyleIdx="2" presStyleCnt="3">
        <dgm:presLayoutVars>
          <dgm:bulletEnabled val="1"/>
        </dgm:presLayoutVars>
      </dgm:prSet>
      <dgm:spPr/>
      <dgm:t>
        <a:bodyPr/>
        <a:lstStyle/>
        <a:p>
          <a:endParaRPr lang="en-US"/>
        </a:p>
      </dgm:t>
    </dgm:pt>
    <dgm:pt modelId="{98DD2BE6-152D-5C46-8A98-A11B5A383A47}" type="pres">
      <dgm:prSet presAssocID="{B8C0F979-1BA1-5A46-9954-BBCE6E541FAB}" presName="level" presStyleLbl="node1" presStyleIdx="2" presStyleCnt="3">
        <dgm:presLayoutVars>
          <dgm:chMax val="1"/>
          <dgm:bulletEnabled val="1"/>
        </dgm:presLayoutVars>
      </dgm:prSet>
      <dgm:spPr/>
      <dgm:t>
        <a:bodyPr/>
        <a:lstStyle/>
        <a:p>
          <a:endParaRPr lang="en-US"/>
        </a:p>
      </dgm:t>
    </dgm:pt>
    <dgm:pt modelId="{DE96E31C-9CBE-2749-A31D-77C49F3F7414}" type="pres">
      <dgm:prSet presAssocID="{B8C0F979-1BA1-5A46-9954-BBCE6E541FAB}" presName="levelTx" presStyleLbl="revTx" presStyleIdx="0" presStyleCnt="0">
        <dgm:presLayoutVars>
          <dgm:chMax val="1"/>
          <dgm:bulletEnabled val="1"/>
        </dgm:presLayoutVars>
      </dgm:prSet>
      <dgm:spPr/>
      <dgm:t>
        <a:bodyPr/>
        <a:lstStyle/>
        <a:p>
          <a:endParaRPr lang="en-US"/>
        </a:p>
      </dgm:t>
    </dgm:pt>
  </dgm:ptLst>
  <dgm:cxnLst>
    <dgm:cxn modelId="{BC84C62C-E59D-3A43-8E4B-0BEAF2EB9823}" srcId="{22E7F052-3718-F748-A77A-0CA78485EE09}" destId="{B8C0F979-1BA1-5A46-9954-BBCE6E541FAB}" srcOrd="2" destOrd="0" parTransId="{77D8F88C-970B-E84B-958E-0E55202E9904}" sibTransId="{AFD68FAC-468C-EC45-8475-CEDA30EAD89C}"/>
    <dgm:cxn modelId="{8C773E5C-F6E9-644F-8362-AA7D06AED132}" type="presOf" srcId="{22E7F052-3718-F748-A77A-0CA78485EE09}" destId="{C6F61860-9E01-7345-90C9-A40BBB1D6E3A}" srcOrd="0" destOrd="0" presId="urn:microsoft.com/office/officeart/2005/8/layout/pyramid1"/>
    <dgm:cxn modelId="{5C6BD423-8CC5-4699-97D9-9EF4BE31FB8B}" type="presOf" srcId="{FA4822B3-A561-E740-9D46-6CC8FD66456A}" destId="{3D231C6A-825E-8F45-9BC0-686950514F79}" srcOrd="0" destOrd="2" presId="urn:microsoft.com/office/officeart/2005/8/layout/pyramid1"/>
    <dgm:cxn modelId="{3201D1F5-554A-B546-9175-025CB9ADC99C}" srcId="{A9923289-400B-3045-8BDC-5EB4C44BBABF}" destId="{F123A968-9781-D54C-9678-86BFC6A0B49F}" srcOrd="1" destOrd="0" parTransId="{3936B3E3-77C0-2D44-821E-43D7218A6AEA}" sibTransId="{B5296141-3FC1-E040-AC0D-EC54937D376E}"/>
    <dgm:cxn modelId="{C61CC0A2-08A2-4928-A39C-8C77FD7DCDBA}" type="presOf" srcId="{491192B3-5FCF-8B47-A796-5D6BA7DF3032}" destId="{97F75DAE-CE45-6F44-BEA0-6E1DBA926E55}" srcOrd="1" destOrd="1" presId="urn:microsoft.com/office/officeart/2005/8/layout/pyramid1"/>
    <dgm:cxn modelId="{9DCC0302-53CF-AD44-BFFD-04BDDB2C5808}" srcId="{B8C0F979-1BA1-5A46-9954-BBCE6E541FAB}" destId="{805095A9-FB2F-D14E-B593-504725714A68}" srcOrd="2" destOrd="0" parTransId="{95ED25A1-EE43-3947-B6A6-4B54940B477E}" sibTransId="{283494B7-78C1-144E-8FBD-15EA5C845AFD}"/>
    <dgm:cxn modelId="{AB19E41D-C618-7A4E-BC18-44ABCF3B08F1}" srcId="{A9923289-400B-3045-8BDC-5EB4C44BBABF}" destId="{9D56F49A-9BC4-9742-B3B8-AB40B9006006}" srcOrd="0" destOrd="0" parTransId="{2C17F288-6062-8D49-884F-808BD5EE63FD}" sibTransId="{BACAE79C-68C3-644F-A394-0AEB645E0CD7}"/>
    <dgm:cxn modelId="{41988D5D-4F52-CB4D-97ED-E4E1521AC9B6}" srcId="{B8C0F979-1BA1-5A46-9954-BBCE6E541FAB}" destId="{A3103C6D-40DD-3443-83B6-E37D2E141DFE}" srcOrd="0" destOrd="0" parTransId="{ACE7990D-2529-CC4C-887A-A6E1F5F3024C}" sibTransId="{A1D2C0F7-F1C4-BE48-B7B8-B82622FFC519}"/>
    <dgm:cxn modelId="{83BE52BF-C797-4144-BCAB-46A195FCD772}" type="presOf" srcId="{9D56F49A-9BC4-9742-B3B8-AB40B9006006}" destId="{6BD49D82-BEA0-EB45-A29B-AC2E5C49C218}" srcOrd="0" destOrd="0" presId="urn:microsoft.com/office/officeart/2005/8/layout/pyramid1"/>
    <dgm:cxn modelId="{416992DC-7CFC-F043-8527-C19D3B6454E9}" srcId="{396AAF8C-1F87-F840-B5FB-102E94B5F318}" destId="{8F323C7F-49E3-8A45-901E-283C985368BC}" srcOrd="0" destOrd="0" parTransId="{146E2857-A75B-B446-B24D-4C51E63E5740}" sibTransId="{523BDCB2-5E0C-194C-A353-7048972C512E}"/>
    <dgm:cxn modelId="{035B2BCA-8D6D-014F-B00C-DDF8F5BEBFED}" srcId="{396AAF8C-1F87-F840-B5FB-102E94B5F318}" destId="{FA4822B3-A561-E740-9D46-6CC8FD66456A}" srcOrd="2" destOrd="0" parTransId="{5C485E4A-26F6-D24D-8665-386A29A661B8}" sibTransId="{1269D524-4ABA-1D46-8EA5-FDA0C72D6F56}"/>
    <dgm:cxn modelId="{A32AB3AC-EC1A-44CB-95F2-FEF06392A33B}" type="presOf" srcId="{157CEF37-DAD2-4365-AC07-7851C8F3326D}" destId="{97F75DAE-CE45-6F44-BEA0-6E1DBA926E55}" srcOrd="1" destOrd="3" presId="urn:microsoft.com/office/officeart/2005/8/layout/pyramid1"/>
    <dgm:cxn modelId="{27F42250-8C30-4BD3-9910-02F3164F045D}" type="presOf" srcId="{805095A9-FB2F-D14E-B593-504725714A68}" destId="{97F75DAE-CE45-6F44-BEA0-6E1DBA926E55}" srcOrd="1" destOrd="2" presId="urn:microsoft.com/office/officeart/2005/8/layout/pyramid1"/>
    <dgm:cxn modelId="{8DEB46CB-9B94-4181-AF9C-06494F05D317}" type="presOf" srcId="{396AAF8C-1F87-F840-B5FB-102E94B5F318}" destId="{0A96ECAE-16A8-3A4E-8C3D-6944F9681310}" srcOrd="1" destOrd="0" presId="urn:microsoft.com/office/officeart/2005/8/layout/pyramid1"/>
    <dgm:cxn modelId="{810C16F0-147A-468F-8B43-95126C9BD6C8}" type="presOf" srcId="{F123A968-9781-D54C-9678-86BFC6A0B49F}" destId="{46512F08-8E62-5349-8842-8B7581A377D4}" srcOrd="1" destOrd="1" presId="urn:microsoft.com/office/officeart/2005/8/layout/pyramid1"/>
    <dgm:cxn modelId="{7B08C50F-7455-A845-9FC0-881F040118BC}" srcId="{396AAF8C-1F87-F840-B5FB-102E94B5F318}" destId="{3525409C-7CC3-FD42-AB59-1D8FE84D6FF9}" srcOrd="1" destOrd="0" parTransId="{263FDCB8-E2DE-2649-92C3-82FE57B53C4B}" sibTransId="{065D8A0F-0FA2-3441-A08F-4C8820F2F01A}"/>
    <dgm:cxn modelId="{B007E085-540F-4FD5-90EE-E9C7D48E945B}" type="presOf" srcId="{805095A9-FB2F-D14E-B593-504725714A68}" destId="{E5151405-D357-7140-BA2F-672A4089812C}" srcOrd="0" destOrd="2" presId="urn:microsoft.com/office/officeart/2005/8/layout/pyramid1"/>
    <dgm:cxn modelId="{710AB735-5AB8-479A-B26C-64F3B5C29D5A}" type="presOf" srcId="{A3103C6D-40DD-3443-83B6-E37D2E141DFE}" destId="{E5151405-D357-7140-BA2F-672A4089812C}" srcOrd="0" destOrd="0" presId="urn:microsoft.com/office/officeart/2005/8/layout/pyramid1"/>
    <dgm:cxn modelId="{7432C3CD-F86F-4871-8417-ED103219809F}" type="presOf" srcId="{3525409C-7CC3-FD42-AB59-1D8FE84D6FF9}" destId="{3D231C6A-825E-8F45-9BC0-686950514F79}" srcOrd="0" destOrd="1" presId="urn:microsoft.com/office/officeart/2005/8/layout/pyramid1"/>
    <dgm:cxn modelId="{D87D687A-0C08-400E-867B-22ACA453854D}" type="presOf" srcId="{A9923289-400B-3045-8BDC-5EB4C44BBABF}" destId="{F0EEC684-8B2B-CA42-901C-B6F97508C3D1}" srcOrd="1" destOrd="0" presId="urn:microsoft.com/office/officeart/2005/8/layout/pyramid1"/>
    <dgm:cxn modelId="{C2EFD7F5-4FE5-4554-A0FF-107C788E2623}" type="presOf" srcId="{157CEF37-DAD2-4365-AC07-7851C8F3326D}" destId="{E5151405-D357-7140-BA2F-672A4089812C}" srcOrd="0" destOrd="3" presId="urn:microsoft.com/office/officeart/2005/8/layout/pyramid1"/>
    <dgm:cxn modelId="{C937CB05-B94C-453C-AA78-793067F4461D}" srcId="{B8C0F979-1BA1-5A46-9954-BBCE6E541FAB}" destId="{157CEF37-DAD2-4365-AC07-7851C8F3326D}" srcOrd="3" destOrd="0" parTransId="{EA57E28D-C9E9-4429-9316-F223CE4D70E5}" sibTransId="{0BC726EC-AFD8-4392-A9FC-0E86085E1FC4}"/>
    <dgm:cxn modelId="{1E206E65-4BCC-447B-B744-4AD4273B194F}" type="presOf" srcId="{8F323C7F-49E3-8A45-901E-283C985368BC}" destId="{3D231C6A-825E-8F45-9BC0-686950514F79}" srcOrd="0" destOrd="0" presId="urn:microsoft.com/office/officeart/2005/8/layout/pyramid1"/>
    <dgm:cxn modelId="{02A17698-597A-4B66-A9AB-E29EB1329B25}" type="presOf" srcId="{B8C0F979-1BA1-5A46-9954-BBCE6E541FAB}" destId="{98DD2BE6-152D-5C46-8A98-A11B5A383A47}" srcOrd="0" destOrd="0" presId="urn:microsoft.com/office/officeart/2005/8/layout/pyramid1"/>
    <dgm:cxn modelId="{4B34EF93-1356-4A92-8DF7-6DD69A54422D}" type="presOf" srcId="{0F9FAF59-11A7-484B-84AB-2CA49760C621}" destId="{6BD49D82-BEA0-EB45-A29B-AC2E5C49C218}" srcOrd="0" destOrd="2" presId="urn:microsoft.com/office/officeart/2005/8/layout/pyramid1"/>
    <dgm:cxn modelId="{8D6CB9D1-E00A-A449-A135-047F2F4A242F}" srcId="{22E7F052-3718-F748-A77A-0CA78485EE09}" destId="{396AAF8C-1F87-F840-B5FB-102E94B5F318}" srcOrd="1" destOrd="0" parTransId="{9F5128A9-6B73-E148-B43C-F068CD6255C9}" sibTransId="{4C609ED5-4DFC-EE4A-B6D7-18533B67EE4D}"/>
    <dgm:cxn modelId="{9AEF959E-0FED-4FEB-A5BC-6384D7B070A9}" type="presOf" srcId="{A9923289-400B-3045-8BDC-5EB4C44BBABF}" destId="{7E2BE8D9-929C-C34C-B5C8-590E5884B84B}" srcOrd="0" destOrd="0" presId="urn:microsoft.com/office/officeart/2005/8/layout/pyramid1"/>
    <dgm:cxn modelId="{B1D01EBE-9C50-4D50-9FE9-CFCC3D6C3988}" type="presOf" srcId="{9D56F49A-9BC4-9742-B3B8-AB40B9006006}" destId="{46512F08-8E62-5349-8842-8B7581A377D4}" srcOrd="1" destOrd="0" presId="urn:microsoft.com/office/officeart/2005/8/layout/pyramid1"/>
    <dgm:cxn modelId="{C236D157-8B50-4366-A276-61AEE5A5A257}" type="presOf" srcId="{396AAF8C-1F87-F840-B5FB-102E94B5F318}" destId="{44B71045-A052-5C41-A9D8-A97EB6465B33}" srcOrd="0" destOrd="0" presId="urn:microsoft.com/office/officeart/2005/8/layout/pyramid1"/>
    <dgm:cxn modelId="{B4358439-2832-4F4B-9098-222D45A1A6F1}" srcId="{B8C0F979-1BA1-5A46-9954-BBCE6E541FAB}" destId="{491192B3-5FCF-8B47-A796-5D6BA7DF3032}" srcOrd="1" destOrd="0" parTransId="{784EC437-8084-8547-947F-2B89636A06AF}" sibTransId="{FFB5B6B0-D4AB-FB4B-BE4F-A4C42F5F61CA}"/>
    <dgm:cxn modelId="{C3344DAE-1248-4776-8ECF-B3494D9E4C9E}" type="presOf" srcId="{8F323C7F-49E3-8A45-901E-283C985368BC}" destId="{F92FCAD5-D482-714F-A09E-E91A122F0B7A}" srcOrd="1" destOrd="0" presId="urn:microsoft.com/office/officeart/2005/8/layout/pyramid1"/>
    <dgm:cxn modelId="{AF99870F-9764-43B8-B599-AADAF2CA80C5}" type="presOf" srcId="{B8C0F979-1BA1-5A46-9954-BBCE6E541FAB}" destId="{DE96E31C-9CBE-2749-A31D-77C49F3F7414}" srcOrd="1" destOrd="0" presId="urn:microsoft.com/office/officeart/2005/8/layout/pyramid1"/>
    <dgm:cxn modelId="{9FDEC5AC-0A32-4AA6-B3EB-AB569EA58CCF}" type="presOf" srcId="{491192B3-5FCF-8B47-A796-5D6BA7DF3032}" destId="{E5151405-D357-7140-BA2F-672A4089812C}" srcOrd="0" destOrd="1" presId="urn:microsoft.com/office/officeart/2005/8/layout/pyramid1"/>
    <dgm:cxn modelId="{32299615-8848-5340-A911-F1799B20F90F}" srcId="{A9923289-400B-3045-8BDC-5EB4C44BBABF}" destId="{0F9FAF59-11A7-484B-84AB-2CA49760C621}" srcOrd="2" destOrd="0" parTransId="{35D146C3-1FC9-4F49-BC67-820F4833464A}" sibTransId="{F54725A4-8EF8-F640-A000-27E2FB4FD66F}"/>
    <dgm:cxn modelId="{88E2DDF2-A970-404D-89AD-291019643503}" srcId="{22E7F052-3718-F748-A77A-0CA78485EE09}" destId="{A9923289-400B-3045-8BDC-5EB4C44BBABF}" srcOrd="0" destOrd="0" parTransId="{EAD6F469-3A76-9D44-97BA-49A9DFF8A911}" sibTransId="{7DAB894C-D056-A24D-95CB-D94C86151206}"/>
    <dgm:cxn modelId="{40DAF508-F8AC-401F-9711-9CF086B14153}" type="presOf" srcId="{FA4822B3-A561-E740-9D46-6CC8FD66456A}" destId="{F92FCAD5-D482-714F-A09E-E91A122F0B7A}" srcOrd="1" destOrd="2" presId="urn:microsoft.com/office/officeart/2005/8/layout/pyramid1"/>
    <dgm:cxn modelId="{20FE9102-997D-4436-B867-EE69CF548274}" type="presOf" srcId="{A3103C6D-40DD-3443-83B6-E37D2E141DFE}" destId="{97F75DAE-CE45-6F44-BEA0-6E1DBA926E55}" srcOrd="1" destOrd="0" presId="urn:microsoft.com/office/officeart/2005/8/layout/pyramid1"/>
    <dgm:cxn modelId="{485B5887-251D-4E3F-9003-1CBEEADF32E1}" type="presOf" srcId="{F123A968-9781-D54C-9678-86BFC6A0B49F}" destId="{6BD49D82-BEA0-EB45-A29B-AC2E5C49C218}" srcOrd="0" destOrd="1" presId="urn:microsoft.com/office/officeart/2005/8/layout/pyramid1"/>
    <dgm:cxn modelId="{59EA43B9-82A3-4D07-BE68-09BA85BA4774}" type="presOf" srcId="{0F9FAF59-11A7-484B-84AB-2CA49760C621}" destId="{46512F08-8E62-5349-8842-8B7581A377D4}" srcOrd="1" destOrd="2" presId="urn:microsoft.com/office/officeart/2005/8/layout/pyramid1"/>
    <dgm:cxn modelId="{211157AF-D66D-42F1-9153-501CF81902B6}" type="presOf" srcId="{3525409C-7CC3-FD42-AB59-1D8FE84D6FF9}" destId="{F92FCAD5-D482-714F-A09E-E91A122F0B7A}" srcOrd="1" destOrd="1" presId="urn:microsoft.com/office/officeart/2005/8/layout/pyramid1"/>
    <dgm:cxn modelId="{133F6860-133D-41BF-90AF-396215846528}" type="presParOf" srcId="{C6F61860-9E01-7345-90C9-A40BBB1D6E3A}" destId="{6891CC3A-1969-864B-A8FF-DA9D239A8E6A}" srcOrd="0" destOrd="0" presId="urn:microsoft.com/office/officeart/2005/8/layout/pyramid1"/>
    <dgm:cxn modelId="{56F14F0C-F8FC-49C9-9F8A-FA653251093F}" type="presParOf" srcId="{6891CC3A-1969-864B-A8FF-DA9D239A8E6A}" destId="{6BD49D82-BEA0-EB45-A29B-AC2E5C49C218}" srcOrd="0" destOrd="0" presId="urn:microsoft.com/office/officeart/2005/8/layout/pyramid1"/>
    <dgm:cxn modelId="{15D44C6B-41C3-4DDF-8F1A-CF2A93B0026F}" type="presParOf" srcId="{6891CC3A-1969-864B-A8FF-DA9D239A8E6A}" destId="{46512F08-8E62-5349-8842-8B7581A377D4}" srcOrd="1" destOrd="0" presId="urn:microsoft.com/office/officeart/2005/8/layout/pyramid1"/>
    <dgm:cxn modelId="{74561FBA-711A-4493-BB95-EE7C6A483279}" type="presParOf" srcId="{6891CC3A-1969-864B-A8FF-DA9D239A8E6A}" destId="{7E2BE8D9-929C-C34C-B5C8-590E5884B84B}" srcOrd="2" destOrd="0" presId="urn:microsoft.com/office/officeart/2005/8/layout/pyramid1"/>
    <dgm:cxn modelId="{24897570-23FF-4BE8-AB2F-A80032DBA8C0}" type="presParOf" srcId="{6891CC3A-1969-864B-A8FF-DA9D239A8E6A}" destId="{F0EEC684-8B2B-CA42-901C-B6F97508C3D1}" srcOrd="3" destOrd="0" presId="urn:microsoft.com/office/officeart/2005/8/layout/pyramid1"/>
    <dgm:cxn modelId="{41EEF899-A7CE-4A50-A210-E0668A481C9A}" type="presParOf" srcId="{C6F61860-9E01-7345-90C9-A40BBB1D6E3A}" destId="{4B8A96F6-37B9-FF48-948F-83D86B1D7EE8}" srcOrd="1" destOrd="0" presId="urn:microsoft.com/office/officeart/2005/8/layout/pyramid1"/>
    <dgm:cxn modelId="{64204FD2-50A0-427F-9714-E3146106E19A}" type="presParOf" srcId="{4B8A96F6-37B9-FF48-948F-83D86B1D7EE8}" destId="{3D231C6A-825E-8F45-9BC0-686950514F79}" srcOrd="0" destOrd="0" presId="urn:microsoft.com/office/officeart/2005/8/layout/pyramid1"/>
    <dgm:cxn modelId="{92DDCC5E-32D7-43C7-97B4-F043BC87BC75}" type="presParOf" srcId="{4B8A96F6-37B9-FF48-948F-83D86B1D7EE8}" destId="{F92FCAD5-D482-714F-A09E-E91A122F0B7A}" srcOrd="1" destOrd="0" presId="urn:microsoft.com/office/officeart/2005/8/layout/pyramid1"/>
    <dgm:cxn modelId="{5C4BC0DF-F925-47EE-813A-EB4EB1A266CB}" type="presParOf" srcId="{4B8A96F6-37B9-FF48-948F-83D86B1D7EE8}" destId="{44B71045-A052-5C41-A9D8-A97EB6465B33}" srcOrd="2" destOrd="0" presId="urn:microsoft.com/office/officeart/2005/8/layout/pyramid1"/>
    <dgm:cxn modelId="{8B852EA0-2AD4-4CF7-A2C9-54197382981A}" type="presParOf" srcId="{4B8A96F6-37B9-FF48-948F-83D86B1D7EE8}" destId="{0A96ECAE-16A8-3A4E-8C3D-6944F9681310}" srcOrd="3" destOrd="0" presId="urn:microsoft.com/office/officeart/2005/8/layout/pyramid1"/>
    <dgm:cxn modelId="{CB781E2A-D500-41E1-AFCD-D7E2B8E10F83}" type="presParOf" srcId="{C6F61860-9E01-7345-90C9-A40BBB1D6E3A}" destId="{945FC7C7-10F9-E04C-B936-A2B36DE60F16}" srcOrd="2" destOrd="0" presId="urn:microsoft.com/office/officeart/2005/8/layout/pyramid1"/>
    <dgm:cxn modelId="{3B3789AA-A339-438F-AADF-7D96E513679C}" type="presParOf" srcId="{945FC7C7-10F9-E04C-B936-A2B36DE60F16}" destId="{E5151405-D357-7140-BA2F-672A4089812C}" srcOrd="0" destOrd="0" presId="urn:microsoft.com/office/officeart/2005/8/layout/pyramid1"/>
    <dgm:cxn modelId="{824DE182-A724-4977-B9C3-F379AA704A61}" type="presParOf" srcId="{945FC7C7-10F9-E04C-B936-A2B36DE60F16}" destId="{97F75DAE-CE45-6F44-BEA0-6E1DBA926E55}" srcOrd="1" destOrd="0" presId="urn:microsoft.com/office/officeart/2005/8/layout/pyramid1"/>
    <dgm:cxn modelId="{772D2DBA-D4C7-45F7-99EA-2452C6BBD717}" type="presParOf" srcId="{945FC7C7-10F9-E04C-B936-A2B36DE60F16}" destId="{98DD2BE6-152D-5C46-8A98-A11B5A383A47}" srcOrd="2" destOrd="0" presId="urn:microsoft.com/office/officeart/2005/8/layout/pyramid1"/>
    <dgm:cxn modelId="{4F8B3A9B-026F-4FC4-AEAE-8993D04A8710}" type="presParOf" srcId="{945FC7C7-10F9-E04C-B936-A2B36DE60F16}" destId="{DE96E31C-9CBE-2749-A31D-77C49F3F7414}"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4092E5-33A0-F24E-BA14-26849706E3C5}" type="doc">
      <dgm:prSet loTypeId="urn:microsoft.com/office/officeart/2005/8/layout/pyramid1" loCatId="pyramid" qsTypeId="urn:microsoft.com/office/officeart/2005/8/quickstyle/simple1" qsCatId="simple" csTypeId="urn:microsoft.com/office/officeart/2005/8/colors/colorful2" csCatId="colorful" phldr="1"/>
      <dgm:spPr/>
    </dgm:pt>
    <dgm:pt modelId="{3AA7E90D-6339-4A43-ABC2-C4E681FCF795}">
      <dgm:prSet phldrT="[Text]"/>
      <dgm:spPr/>
      <dgm:t>
        <a:bodyPr/>
        <a:lstStyle/>
        <a:p>
          <a:r>
            <a:rPr lang="en-US" dirty="0"/>
            <a:t>Social Worker, Mental Health Practitioners  </a:t>
          </a:r>
        </a:p>
      </dgm:t>
    </dgm:pt>
    <dgm:pt modelId="{FD730E07-CC5A-7644-81FE-FACBB216F5CD}" type="parTrans" cxnId="{729AAD4F-9977-3544-8D3F-DF20FB03CB11}">
      <dgm:prSet/>
      <dgm:spPr/>
      <dgm:t>
        <a:bodyPr/>
        <a:lstStyle/>
        <a:p>
          <a:endParaRPr lang="en-US"/>
        </a:p>
      </dgm:t>
    </dgm:pt>
    <dgm:pt modelId="{1B2A7508-177C-D649-91DC-E0E9BC94EF5E}" type="sibTrans" cxnId="{729AAD4F-9977-3544-8D3F-DF20FB03CB11}">
      <dgm:prSet/>
      <dgm:spPr/>
      <dgm:t>
        <a:bodyPr/>
        <a:lstStyle/>
        <a:p>
          <a:endParaRPr lang="en-US"/>
        </a:p>
      </dgm:t>
    </dgm:pt>
    <dgm:pt modelId="{FEDC8DD3-8CC9-3E4A-8F0C-B771A2829986}">
      <dgm:prSet phldrT="[Text]"/>
      <dgm:spPr/>
      <dgm:t>
        <a:bodyPr/>
        <a:lstStyle/>
        <a:p>
          <a:r>
            <a:rPr lang="en-US" dirty="0"/>
            <a:t>Special Education Teacher, Support Staff, etc.</a:t>
          </a:r>
        </a:p>
      </dgm:t>
    </dgm:pt>
    <dgm:pt modelId="{ED2D33A1-9942-CD4A-AE03-9500D45149AE}" type="parTrans" cxnId="{EA0F0CC6-836D-334E-8FD7-23D8D0D67D6B}">
      <dgm:prSet/>
      <dgm:spPr/>
      <dgm:t>
        <a:bodyPr/>
        <a:lstStyle/>
        <a:p>
          <a:endParaRPr lang="en-US"/>
        </a:p>
      </dgm:t>
    </dgm:pt>
    <dgm:pt modelId="{F69C4FA1-E3DA-6E4A-BC5A-2B59299BF693}" type="sibTrans" cxnId="{EA0F0CC6-836D-334E-8FD7-23D8D0D67D6B}">
      <dgm:prSet/>
      <dgm:spPr/>
      <dgm:t>
        <a:bodyPr/>
        <a:lstStyle/>
        <a:p>
          <a:endParaRPr lang="en-US"/>
        </a:p>
      </dgm:t>
    </dgm:pt>
    <dgm:pt modelId="{54E9036D-87B1-0A4C-90F4-A783BA525223}">
      <dgm:prSet phldrT="[Text]"/>
      <dgm:spPr/>
      <dgm:t>
        <a:bodyPr/>
        <a:lstStyle/>
        <a:p>
          <a:r>
            <a:rPr lang="en-US" dirty="0"/>
            <a:t>Families, Preschool Teachers, Childcare Workers, Peers, Student etc. </a:t>
          </a:r>
        </a:p>
      </dgm:t>
    </dgm:pt>
    <dgm:pt modelId="{DB035FFB-E479-F744-B1F1-1D2FFF718891}" type="parTrans" cxnId="{4AD38FC7-5CB3-1D45-8FA6-9ADB3D89CF7B}">
      <dgm:prSet/>
      <dgm:spPr/>
      <dgm:t>
        <a:bodyPr/>
        <a:lstStyle/>
        <a:p>
          <a:endParaRPr lang="en-US"/>
        </a:p>
      </dgm:t>
    </dgm:pt>
    <dgm:pt modelId="{06B5C48F-BF4F-784D-AEF9-241159E05613}" type="sibTrans" cxnId="{4AD38FC7-5CB3-1D45-8FA6-9ADB3D89CF7B}">
      <dgm:prSet/>
      <dgm:spPr/>
      <dgm:t>
        <a:bodyPr/>
        <a:lstStyle/>
        <a:p>
          <a:endParaRPr lang="en-US"/>
        </a:p>
      </dgm:t>
    </dgm:pt>
    <dgm:pt modelId="{5345A1DD-4350-B144-9F64-6D9D9E0C3161}" type="pres">
      <dgm:prSet presAssocID="{434092E5-33A0-F24E-BA14-26849706E3C5}" presName="Name0" presStyleCnt="0">
        <dgm:presLayoutVars>
          <dgm:dir/>
          <dgm:animLvl val="lvl"/>
          <dgm:resizeHandles val="exact"/>
        </dgm:presLayoutVars>
      </dgm:prSet>
      <dgm:spPr/>
    </dgm:pt>
    <dgm:pt modelId="{0973AD0F-6190-6D4D-87C9-F2DE120CFEAB}" type="pres">
      <dgm:prSet presAssocID="{3AA7E90D-6339-4A43-ABC2-C4E681FCF795}" presName="Name8" presStyleCnt="0"/>
      <dgm:spPr/>
    </dgm:pt>
    <dgm:pt modelId="{BCDA0B3F-03C5-7043-8782-B05FAE879149}" type="pres">
      <dgm:prSet presAssocID="{3AA7E90D-6339-4A43-ABC2-C4E681FCF795}" presName="level" presStyleLbl="node1" presStyleIdx="0" presStyleCnt="3">
        <dgm:presLayoutVars>
          <dgm:chMax val="1"/>
          <dgm:bulletEnabled val="1"/>
        </dgm:presLayoutVars>
      </dgm:prSet>
      <dgm:spPr/>
      <dgm:t>
        <a:bodyPr/>
        <a:lstStyle/>
        <a:p>
          <a:endParaRPr lang="en-US"/>
        </a:p>
      </dgm:t>
    </dgm:pt>
    <dgm:pt modelId="{6D66C6C5-F9B1-AD4C-980A-404B17144A95}" type="pres">
      <dgm:prSet presAssocID="{3AA7E90D-6339-4A43-ABC2-C4E681FCF795}" presName="levelTx" presStyleLbl="revTx" presStyleIdx="0" presStyleCnt="0">
        <dgm:presLayoutVars>
          <dgm:chMax val="1"/>
          <dgm:bulletEnabled val="1"/>
        </dgm:presLayoutVars>
      </dgm:prSet>
      <dgm:spPr/>
      <dgm:t>
        <a:bodyPr/>
        <a:lstStyle/>
        <a:p>
          <a:endParaRPr lang="en-US"/>
        </a:p>
      </dgm:t>
    </dgm:pt>
    <dgm:pt modelId="{0B246DDD-4181-614B-BEDD-8B9CEAB4E3B7}" type="pres">
      <dgm:prSet presAssocID="{FEDC8DD3-8CC9-3E4A-8F0C-B771A2829986}" presName="Name8" presStyleCnt="0"/>
      <dgm:spPr/>
    </dgm:pt>
    <dgm:pt modelId="{5D60FC7A-E92D-4E46-97D4-B4ADD580C5B7}" type="pres">
      <dgm:prSet presAssocID="{FEDC8DD3-8CC9-3E4A-8F0C-B771A2829986}" presName="level" presStyleLbl="node1" presStyleIdx="1" presStyleCnt="3">
        <dgm:presLayoutVars>
          <dgm:chMax val="1"/>
          <dgm:bulletEnabled val="1"/>
        </dgm:presLayoutVars>
      </dgm:prSet>
      <dgm:spPr/>
      <dgm:t>
        <a:bodyPr/>
        <a:lstStyle/>
        <a:p>
          <a:endParaRPr lang="en-US"/>
        </a:p>
      </dgm:t>
    </dgm:pt>
    <dgm:pt modelId="{6C7E19BD-CE90-014D-9EA3-A812C8A4B362}" type="pres">
      <dgm:prSet presAssocID="{FEDC8DD3-8CC9-3E4A-8F0C-B771A2829986}" presName="levelTx" presStyleLbl="revTx" presStyleIdx="0" presStyleCnt="0">
        <dgm:presLayoutVars>
          <dgm:chMax val="1"/>
          <dgm:bulletEnabled val="1"/>
        </dgm:presLayoutVars>
      </dgm:prSet>
      <dgm:spPr/>
      <dgm:t>
        <a:bodyPr/>
        <a:lstStyle/>
        <a:p>
          <a:endParaRPr lang="en-US"/>
        </a:p>
      </dgm:t>
    </dgm:pt>
    <dgm:pt modelId="{8437BCD6-1B49-DC46-B3AC-4E44F10D420C}" type="pres">
      <dgm:prSet presAssocID="{54E9036D-87B1-0A4C-90F4-A783BA525223}" presName="Name8" presStyleCnt="0"/>
      <dgm:spPr/>
    </dgm:pt>
    <dgm:pt modelId="{F25617A2-B665-D64E-AE46-FC814E19F6DB}" type="pres">
      <dgm:prSet presAssocID="{54E9036D-87B1-0A4C-90F4-A783BA525223}" presName="level" presStyleLbl="node1" presStyleIdx="2" presStyleCnt="3">
        <dgm:presLayoutVars>
          <dgm:chMax val="1"/>
          <dgm:bulletEnabled val="1"/>
        </dgm:presLayoutVars>
      </dgm:prSet>
      <dgm:spPr/>
      <dgm:t>
        <a:bodyPr/>
        <a:lstStyle/>
        <a:p>
          <a:endParaRPr lang="en-US"/>
        </a:p>
      </dgm:t>
    </dgm:pt>
    <dgm:pt modelId="{77785796-22B3-4C4F-82C4-9D144812A4C7}" type="pres">
      <dgm:prSet presAssocID="{54E9036D-87B1-0A4C-90F4-A783BA525223}" presName="levelTx" presStyleLbl="revTx" presStyleIdx="0" presStyleCnt="0">
        <dgm:presLayoutVars>
          <dgm:chMax val="1"/>
          <dgm:bulletEnabled val="1"/>
        </dgm:presLayoutVars>
      </dgm:prSet>
      <dgm:spPr/>
      <dgm:t>
        <a:bodyPr/>
        <a:lstStyle/>
        <a:p>
          <a:endParaRPr lang="en-US"/>
        </a:p>
      </dgm:t>
    </dgm:pt>
  </dgm:ptLst>
  <dgm:cxnLst>
    <dgm:cxn modelId="{EA0F0CC6-836D-334E-8FD7-23D8D0D67D6B}" srcId="{434092E5-33A0-F24E-BA14-26849706E3C5}" destId="{FEDC8DD3-8CC9-3E4A-8F0C-B771A2829986}" srcOrd="1" destOrd="0" parTransId="{ED2D33A1-9942-CD4A-AE03-9500D45149AE}" sibTransId="{F69C4FA1-E3DA-6E4A-BC5A-2B59299BF693}"/>
    <dgm:cxn modelId="{6E734282-D5D3-B04B-A924-66B1C5699FC7}" type="presOf" srcId="{FEDC8DD3-8CC9-3E4A-8F0C-B771A2829986}" destId="{5D60FC7A-E92D-4E46-97D4-B4ADD580C5B7}" srcOrd="0" destOrd="0" presId="urn:microsoft.com/office/officeart/2005/8/layout/pyramid1"/>
    <dgm:cxn modelId="{4AD38FC7-5CB3-1D45-8FA6-9ADB3D89CF7B}" srcId="{434092E5-33A0-F24E-BA14-26849706E3C5}" destId="{54E9036D-87B1-0A4C-90F4-A783BA525223}" srcOrd="2" destOrd="0" parTransId="{DB035FFB-E479-F744-B1F1-1D2FFF718891}" sibTransId="{06B5C48F-BF4F-784D-AEF9-241159E05613}"/>
    <dgm:cxn modelId="{86FC864E-EA18-0248-9DBE-B5EA703E95AF}" type="presOf" srcId="{3AA7E90D-6339-4A43-ABC2-C4E681FCF795}" destId="{BCDA0B3F-03C5-7043-8782-B05FAE879149}" srcOrd="0" destOrd="0" presId="urn:microsoft.com/office/officeart/2005/8/layout/pyramid1"/>
    <dgm:cxn modelId="{B3FB2ADF-FD6A-5A46-912E-FAAB46E9AC54}" type="presOf" srcId="{FEDC8DD3-8CC9-3E4A-8F0C-B771A2829986}" destId="{6C7E19BD-CE90-014D-9EA3-A812C8A4B362}" srcOrd="1" destOrd="0" presId="urn:microsoft.com/office/officeart/2005/8/layout/pyramid1"/>
    <dgm:cxn modelId="{729AAD4F-9977-3544-8D3F-DF20FB03CB11}" srcId="{434092E5-33A0-F24E-BA14-26849706E3C5}" destId="{3AA7E90D-6339-4A43-ABC2-C4E681FCF795}" srcOrd="0" destOrd="0" parTransId="{FD730E07-CC5A-7644-81FE-FACBB216F5CD}" sibTransId="{1B2A7508-177C-D649-91DC-E0E9BC94EF5E}"/>
    <dgm:cxn modelId="{9E4FDAC6-9BEA-864A-8FE7-DACB3414B3D4}" type="presOf" srcId="{54E9036D-87B1-0A4C-90F4-A783BA525223}" destId="{77785796-22B3-4C4F-82C4-9D144812A4C7}" srcOrd="1" destOrd="0" presId="urn:microsoft.com/office/officeart/2005/8/layout/pyramid1"/>
    <dgm:cxn modelId="{E605EFC0-0AFD-984D-BBA3-1C00AAA1708B}" type="presOf" srcId="{54E9036D-87B1-0A4C-90F4-A783BA525223}" destId="{F25617A2-B665-D64E-AE46-FC814E19F6DB}" srcOrd="0" destOrd="0" presId="urn:microsoft.com/office/officeart/2005/8/layout/pyramid1"/>
    <dgm:cxn modelId="{6CC85A03-22BE-D945-B087-7C566574F30F}" type="presOf" srcId="{434092E5-33A0-F24E-BA14-26849706E3C5}" destId="{5345A1DD-4350-B144-9F64-6D9D9E0C3161}" srcOrd="0" destOrd="0" presId="urn:microsoft.com/office/officeart/2005/8/layout/pyramid1"/>
    <dgm:cxn modelId="{8209F85A-4EF0-B34E-A8C9-E9BD0C0650BA}" type="presOf" srcId="{3AA7E90D-6339-4A43-ABC2-C4E681FCF795}" destId="{6D66C6C5-F9B1-AD4C-980A-404B17144A95}" srcOrd="1" destOrd="0" presId="urn:microsoft.com/office/officeart/2005/8/layout/pyramid1"/>
    <dgm:cxn modelId="{9CA5B835-15FD-DF41-9C7D-BD479CCC9102}" type="presParOf" srcId="{5345A1DD-4350-B144-9F64-6D9D9E0C3161}" destId="{0973AD0F-6190-6D4D-87C9-F2DE120CFEAB}" srcOrd="0" destOrd="0" presId="urn:microsoft.com/office/officeart/2005/8/layout/pyramid1"/>
    <dgm:cxn modelId="{15DF4F8B-8C25-9849-AF7D-D3F92BEF24F7}" type="presParOf" srcId="{0973AD0F-6190-6D4D-87C9-F2DE120CFEAB}" destId="{BCDA0B3F-03C5-7043-8782-B05FAE879149}" srcOrd="0" destOrd="0" presId="urn:microsoft.com/office/officeart/2005/8/layout/pyramid1"/>
    <dgm:cxn modelId="{32B4128D-46D1-B743-81BE-1EA15D2BBB99}" type="presParOf" srcId="{0973AD0F-6190-6D4D-87C9-F2DE120CFEAB}" destId="{6D66C6C5-F9B1-AD4C-980A-404B17144A95}" srcOrd="1" destOrd="0" presId="urn:microsoft.com/office/officeart/2005/8/layout/pyramid1"/>
    <dgm:cxn modelId="{D011D69C-856D-FB40-B318-DA894D40EB71}" type="presParOf" srcId="{5345A1DD-4350-B144-9F64-6D9D9E0C3161}" destId="{0B246DDD-4181-614B-BEDD-8B9CEAB4E3B7}" srcOrd="1" destOrd="0" presId="urn:microsoft.com/office/officeart/2005/8/layout/pyramid1"/>
    <dgm:cxn modelId="{98AD5249-D638-D543-A69B-552CF5F68344}" type="presParOf" srcId="{0B246DDD-4181-614B-BEDD-8B9CEAB4E3B7}" destId="{5D60FC7A-E92D-4E46-97D4-B4ADD580C5B7}" srcOrd="0" destOrd="0" presId="urn:microsoft.com/office/officeart/2005/8/layout/pyramid1"/>
    <dgm:cxn modelId="{C415BEE9-DEDB-3D4F-B014-CFD8B4B84BE6}" type="presParOf" srcId="{0B246DDD-4181-614B-BEDD-8B9CEAB4E3B7}" destId="{6C7E19BD-CE90-014D-9EA3-A812C8A4B362}" srcOrd="1" destOrd="0" presId="urn:microsoft.com/office/officeart/2005/8/layout/pyramid1"/>
    <dgm:cxn modelId="{81C51A11-0B67-E545-9274-196A7C55D300}" type="presParOf" srcId="{5345A1DD-4350-B144-9F64-6D9D9E0C3161}" destId="{8437BCD6-1B49-DC46-B3AC-4E44F10D420C}" srcOrd="2" destOrd="0" presId="urn:microsoft.com/office/officeart/2005/8/layout/pyramid1"/>
    <dgm:cxn modelId="{D0C28DCD-4821-CB46-85C5-42B0915BAFD8}" type="presParOf" srcId="{8437BCD6-1B49-DC46-B3AC-4E44F10D420C}" destId="{F25617A2-B665-D64E-AE46-FC814E19F6DB}" srcOrd="0" destOrd="0" presId="urn:microsoft.com/office/officeart/2005/8/layout/pyramid1"/>
    <dgm:cxn modelId="{40C9F29B-F1C0-1649-8FF6-1515BEF999F7}" type="presParOf" srcId="{8437BCD6-1B49-DC46-B3AC-4E44F10D420C}" destId="{77785796-22B3-4C4F-82C4-9D144812A4C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364FFF-0139-DD44-9AA6-6FB6FB4EA110}" type="doc">
      <dgm:prSet loTypeId="urn:microsoft.com/office/officeart/2005/8/layout/pyramid1" loCatId="pyramid" qsTypeId="urn:microsoft.com/office/officeart/2005/8/quickstyle/simple1" qsCatId="simple" csTypeId="urn:microsoft.com/office/officeart/2005/8/colors/colorful3" csCatId="colorful" phldr="1"/>
      <dgm:spPr/>
    </dgm:pt>
    <dgm:pt modelId="{FE7A0403-19A9-AD49-9988-350B0CF69656}">
      <dgm:prSet phldrT="[Text]"/>
      <dgm:spPr/>
      <dgm:t>
        <a:bodyPr/>
        <a:lstStyle/>
        <a:p>
          <a:pPr rtl="0"/>
          <a:r>
            <a:rPr lang="en-US" dirty="0">
              <a:latin typeface="Calibri"/>
            </a:rPr>
            <a:t>Modify and Make Significant</a:t>
          </a:r>
          <a:r>
            <a:rPr lang="en-US" dirty="0"/>
            <a:t> Environmental Changes</a:t>
          </a:r>
        </a:p>
      </dgm:t>
    </dgm:pt>
    <dgm:pt modelId="{7710E9B5-0EDB-484C-A2D6-3F5F0411DF3A}" type="parTrans" cxnId="{0E3CDE3B-4FEC-C542-8B20-B2180C8ED4FC}">
      <dgm:prSet/>
      <dgm:spPr/>
      <dgm:t>
        <a:bodyPr/>
        <a:lstStyle/>
        <a:p>
          <a:endParaRPr lang="en-US"/>
        </a:p>
      </dgm:t>
    </dgm:pt>
    <dgm:pt modelId="{9B557E46-B196-1145-9872-59D348F4423B}" type="sibTrans" cxnId="{0E3CDE3B-4FEC-C542-8B20-B2180C8ED4FC}">
      <dgm:prSet/>
      <dgm:spPr/>
      <dgm:t>
        <a:bodyPr/>
        <a:lstStyle/>
        <a:p>
          <a:endParaRPr lang="en-US"/>
        </a:p>
      </dgm:t>
    </dgm:pt>
    <dgm:pt modelId="{76B8ECEB-A21D-A34E-975B-5271CEFA4C1B}">
      <dgm:prSet phldrT="[Text]"/>
      <dgm:spPr/>
      <dgm:t>
        <a:bodyPr/>
        <a:lstStyle/>
        <a:p>
          <a:pPr rtl="0"/>
          <a:r>
            <a:rPr lang="en-US" dirty="0">
              <a:latin typeface="Calibri"/>
            </a:rPr>
            <a:t>Add Needed Environmental</a:t>
          </a:r>
          <a:r>
            <a:rPr lang="en-US" dirty="0"/>
            <a:t> Supports</a:t>
          </a:r>
          <a:r>
            <a:rPr lang="en-US" dirty="0">
              <a:latin typeface="Calibri"/>
            </a:rPr>
            <a:t> </a:t>
          </a:r>
          <a:endParaRPr lang="en-US" dirty="0"/>
        </a:p>
      </dgm:t>
    </dgm:pt>
    <dgm:pt modelId="{AB524AB6-2C87-0B44-BA8C-EE8249900D49}" type="parTrans" cxnId="{47E255F0-C2C0-E943-85FD-ED9D19804A8C}">
      <dgm:prSet/>
      <dgm:spPr/>
      <dgm:t>
        <a:bodyPr/>
        <a:lstStyle/>
        <a:p>
          <a:endParaRPr lang="en-US"/>
        </a:p>
      </dgm:t>
    </dgm:pt>
    <dgm:pt modelId="{4EC91BEE-EA0C-EE48-B042-8735BBC521AA}" type="sibTrans" cxnId="{47E255F0-C2C0-E943-85FD-ED9D19804A8C}">
      <dgm:prSet/>
      <dgm:spPr/>
      <dgm:t>
        <a:bodyPr/>
        <a:lstStyle/>
        <a:p>
          <a:endParaRPr lang="en-US"/>
        </a:p>
      </dgm:t>
    </dgm:pt>
    <dgm:pt modelId="{0E203454-CC84-2040-8BFD-A2F690CD07F1}">
      <dgm:prSet phldrT="[Text]"/>
      <dgm:spPr/>
      <dgm:t>
        <a:bodyPr/>
        <a:lstStyle/>
        <a:p>
          <a:pPr rtl="0"/>
          <a:r>
            <a:rPr lang="en-US" dirty="0">
              <a:latin typeface="Calibri"/>
            </a:rPr>
            <a:t>Create</a:t>
          </a:r>
          <a:r>
            <a:rPr lang="en-US" dirty="0"/>
            <a:t> </a:t>
          </a:r>
          <a:r>
            <a:rPr lang="en-US" dirty="0">
              <a:latin typeface="Calibri"/>
            </a:rPr>
            <a:t>Environment</a:t>
          </a:r>
          <a:r>
            <a:rPr lang="en-US" dirty="0"/>
            <a:t> that </a:t>
          </a:r>
          <a:r>
            <a:rPr lang="en-US" dirty="0">
              <a:latin typeface="Calibri"/>
            </a:rPr>
            <a:t>Supports Positive</a:t>
          </a:r>
          <a:r>
            <a:rPr lang="en-US" dirty="0"/>
            <a:t> </a:t>
          </a:r>
          <a:r>
            <a:rPr lang="en-US" dirty="0">
              <a:latin typeface="Calibri"/>
            </a:rPr>
            <a:t>Behaviors</a:t>
          </a:r>
          <a:endParaRPr lang="en-US" dirty="0"/>
        </a:p>
      </dgm:t>
    </dgm:pt>
    <dgm:pt modelId="{DC7DD4B0-F224-484C-9F8A-F56B9BD803A1}" type="parTrans" cxnId="{17BF4C30-EB6B-1845-BDCD-E94AF89AFB20}">
      <dgm:prSet/>
      <dgm:spPr/>
      <dgm:t>
        <a:bodyPr/>
        <a:lstStyle/>
        <a:p>
          <a:endParaRPr lang="en-US"/>
        </a:p>
      </dgm:t>
    </dgm:pt>
    <dgm:pt modelId="{284480FA-E4FC-8D4F-9D46-9CC9480DF97C}" type="sibTrans" cxnId="{17BF4C30-EB6B-1845-BDCD-E94AF89AFB20}">
      <dgm:prSet/>
      <dgm:spPr/>
      <dgm:t>
        <a:bodyPr/>
        <a:lstStyle/>
        <a:p>
          <a:endParaRPr lang="en-US"/>
        </a:p>
      </dgm:t>
    </dgm:pt>
    <dgm:pt modelId="{C8EA7996-6964-9C4E-BB94-CC37A1131081}">
      <dgm:prSet/>
      <dgm:spPr/>
      <dgm:t>
        <a:bodyPr/>
        <a:lstStyle/>
        <a:p>
          <a:pPr rtl="0"/>
          <a:r>
            <a:rPr lang="en-US" dirty="0">
              <a:latin typeface="Calibri"/>
            </a:rPr>
            <a:t>Set up Physical Environment</a:t>
          </a:r>
        </a:p>
      </dgm:t>
    </dgm:pt>
    <dgm:pt modelId="{ABAC773A-28FC-894B-883B-3A5B1A9433EC}" type="parTrans" cxnId="{71850604-32F0-7C46-8E9E-44DE9463DA5A}">
      <dgm:prSet/>
      <dgm:spPr/>
    </dgm:pt>
    <dgm:pt modelId="{565271DC-3731-1A44-9CD4-C86091F6B182}" type="sibTrans" cxnId="{71850604-32F0-7C46-8E9E-44DE9463DA5A}">
      <dgm:prSet/>
      <dgm:spPr/>
    </dgm:pt>
    <dgm:pt modelId="{460D5BBD-3B36-B749-8490-DDB33FA69F3B}">
      <dgm:prSet/>
      <dgm:spPr/>
      <dgm:t>
        <a:bodyPr/>
        <a:lstStyle/>
        <a:p>
          <a:pPr rtl="0"/>
          <a:r>
            <a:rPr lang="en-US" dirty="0"/>
            <a:t>Limit </a:t>
          </a:r>
          <a:r>
            <a:rPr lang="en-US" dirty="0">
              <a:latin typeface="Calibri"/>
            </a:rPr>
            <a:t>Wait Time </a:t>
          </a:r>
          <a:endParaRPr lang="en-US" dirty="0"/>
        </a:p>
      </dgm:t>
    </dgm:pt>
    <dgm:pt modelId="{0E7F8905-E4F7-5241-9303-C6469824845B}" type="parTrans" cxnId="{8045E042-3AEC-C84F-928E-7561FB25AE09}">
      <dgm:prSet/>
      <dgm:spPr/>
    </dgm:pt>
    <dgm:pt modelId="{7F711CD2-43C3-EC46-9EE1-DB247BC5EB38}" type="sibTrans" cxnId="{8045E042-3AEC-C84F-928E-7561FB25AE09}">
      <dgm:prSet/>
      <dgm:spPr/>
    </dgm:pt>
    <dgm:pt modelId="{4E555739-9F59-BB46-8B2F-9F36727B8964}">
      <dgm:prSet/>
      <dgm:spPr/>
      <dgm:t>
        <a:bodyPr/>
        <a:lstStyle/>
        <a:p>
          <a:pPr rtl="0"/>
          <a:r>
            <a:rPr lang="en-US" dirty="0">
              <a:latin typeface="Calibri"/>
            </a:rPr>
            <a:t>Consider Impact of Environmental</a:t>
          </a:r>
          <a:r>
            <a:rPr lang="en-US" dirty="0"/>
            <a:t> </a:t>
          </a:r>
          <a:r>
            <a:rPr lang="en-US" dirty="0">
              <a:latin typeface="Calibri"/>
            </a:rPr>
            <a:t>Stimuli </a:t>
          </a:r>
          <a:endParaRPr lang="en-US" dirty="0"/>
        </a:p>
      </dgm:t>
    </dgm:pt>
    <dgm:pt modelId="{2797D1B3-4E8F-8E4C-BF5A-B7CF2D7E3AF6}" type="parTrans" cxnId="{1D21500B-2EBC-BA43-A755-4E7FFF376916}">
      <dgm:prSet/>
      <dgm:spPr/>
    </dgm:pt>
    <dgm:pt modelId="{D2D99C2F-4656-BD44-BA2D-1FF31BFD6403}" type="sibTrans" cxnId="{1D21500B-2EBC-BA43-A755-4E7FFF376916}">
      <dgm:prSet/>
      <dgm:spPr/>
    </dgm:pt>
    <dgm:pt modelId="{2887555D-5BBF-3A45-874F-A08F3BF794B2}">
      <dgm:prSet/>
      <dgm:spPr/>
      <dgm:t>
        <a:bodyPr/>
        <a:lstStyle/>
        <a:p>
          <a:r>
            <a:rPr lang="en-US" dirty="0">
              <a:latin typeface="Calibri"/>
            </a:rPr>
            <a:t>Use</a:t>
          </a:r>
          <a:r>
            <a:rPr lang="en-US" dirty="0"/>
            <a:t> a Zone Defense Support System</a:t>
          </a:r>
        </a:p>
      </dgm:t>
    </dgm:pt>
    <dgm:pt modelId="{63EF18DA-781A-6A4B-BD5F-FA8AC23DC81A}" type="parTrans" cxnId="{0842954C-2A77-7E41-A5C2-9AC4A83B1D16}">
      <dgm:prSet/>
      <dgm:spPr/>
    </dgm:pt>
    <dgm:pt modelId="{06085E8F-DA9F-AE45-995C-81515FB5D4F9}" type="sibTrans" cxnId="{0842954C-2A77-7E41-A5C2-9AC4A83B1D16}">
      <dgm:prSet/>
      <dgm:spPr/>
    </dgm:pt>
    <dgm:pt modelId="{A9E4209B-88BE-644D-B027-C4A1376B5A24}">
      <dgm:prSet/>
      <dgm:spPr/>
      <dgm:t>
        <a:bodyPr/>
        <a:lstStyle/>
        <a:p>
          <a:endParaRPr lang="en-US" dirty="0"/>
        </a:p>
      </dgm:t>
    </dgm:pt>
    <dgm:pt modelId="{DC15AE08-E27F-1141-B913-796BFA48F6F0}" type="parTrans" cxnId="{BA6E2A3E-6DDC-C64C-9B4C-CA607A70DFA0}">
      <dgm:prSet/>
      <dgm:spPr/>
    </dgm:pt>
    <dgm:pt modelId="{C6EF6754-644F-A447-95C3-98DC10F62D0A}" type="sibTrans" cxnId="{BA6E2A3E-6DDC-C64C-9B4C-CA607A70DFA0}">
      <dgm:prSet/>
      <dgm:spPr/>
    </dgm:pt>
    <dgm:pt modelId="{C257D80D-72CC-7949-A875-7C84F3F14E19}">
      <dgm:prSet/>
      <dgm:spPr/>
      <dgm:t>
        <a:bodyPr/>
        <a:lstStyle/>
        <a:p>
          <a:pPr rtl="0"/>
          <a:r>
            <a:rPr lang="en-US" dirty="0">
              <a:latin typeface="Calibri"/>
            </a:rPr>
            <a:t>Provide Consistency such as Schedule</a:t>
          </a:r>
          <a:r>
            <a:rPr lang="en-US" dirty="0"/>
            <a:t> with </a:t>
          </a:r>
          <a:r>
            <a:rPr lang="en-US" dirty="0">
              <a:latin typeface="Calibri"/>
            </a:rPr>
            <a:t>Visual</a:t>
          </a:r>
          <a:r>
            <a:rPr lang="en-US" dirty="0"/>
            <a:t> </a:t>
          </a:r>
          <a:r>
            <a:rPr lang="en-US" dirty="0">
              <a:latin typeface="Calibri"/>
            </a:rPr>
            <a:t>Supports </a:t>
          </a:r>
          <a:endParaRPr lang="en-US" dirty="0"/>
        </a:p>
      </dgm:t>
    </dgm:pt>
    <dgm:pt modelId="{A0A24773-53E7-4046-ACC5-4AA5D05EEADD}" type="parTrans" cxnId="{7ED338D3-7B5C-774E-A347-D89772DF3917}">
      <dgm:prSet/>
      <dgm:spPr/>
    </dgm:pt>
    <dgm:pt modelId="{EAFCBC20-B227-0C4B-8D17-1C67FAC8713B}" type="sibTrans" cxnId="{7ED338D3-7B5C-774E-A347-D89772DF3917}">
      <dgm:prSet/>
      <dgm:spPr/>
    </dgm:pt>
    <dgm:pt modelId="{1E6E8ADB-BE09-2348-97B5-D16B0ACC0AE6}">
      <dgm:prSet/>
      <dgm:spPr/>
      <dgm:t>
        <a:bodyPr/>
        <a:lstStyle/>
        <a:p>
          <a:pPr rtl="0"/>
          <a:r>
            <a:rPr lang="en-US" dirty="0">
              <a:latin typeface="Calibri"/>
            </a:rPr>
            <a:t>Remove </a:t>
          </a:r>
          <a:r>
            <a:rPr lang="en-US" dirty="0"/>
            <a:t>antecedents </a:t>
          </a:r>
          <a:r>
            <a:rPr lang="en-US" dirty="0">
              <a:latin typeface="Calibri"/>
            </a:rPr>
            <a:t>(triggers for behaviors)</a:t>
          </a:r>
          <a:endParaRPr lang="en-US" dirty="0"/>
        </a:p>
      </dgm:t>
    </dgm:pt>
    <dgm:pt modelId="{DF788BC8-02DB-8E48-B7B9-F016AB5B7019}" type="parTrans" cxnId="{D3AFB739-EE36-DF4B-98E1-F18A945ACE53}">
      <dgm:prSet/>
      <dgm:spPr/>
    </dgm:pt>
    <dgm:pt modelId="{9478293F-3F62-4543-97E7-3D1D4C014FC1}" type="sibTrans" cxnId="{D3AFB739-EE36-DF4B-98E1-F18A945ACE53}">
      <dgm:prSet/>
      <dgm:spPr/>
    </dgm:pt>
    <dgm:pt modelId="{27711C23-8AEE-EA4A-BDC0-674161337D62}">
      <dgm:prSet/>
      <dgm:spPr/>
      <dgm:t>
        <a:bodyPr/>
        <a:lstStyle/>
        <a:p>
          <a:pPr rtl="0"/>
          <a:r>
            <a:rPr lang="en-US" dirty="0">
              <a:latin typeface="Calibri"/>
            </a:rPr>
            <a:t>Teach pro-social replacement</a:t>
          </a:r>
          <a:r>
            <a:rPr lang="en-US" dirty="0"/>
            <a:t> behaviors</a:t>
          </a:r>
          <a:r>
            <a:rPr lang="en-US" dirty="0">
              <a:latin typeface="Calibri"/>
            </a:rPr>
            <a:t> </a:t>
          </a:r>
          <a:endParaRPr lang="en-US" dirty="0"/>
        </a:p>
      </dgm:t>
    </dgm:pt>
    <dgm:pt modelId="{DF8D9B54-351C-4B45-9D9F-99814881794D}" type="parTrans" cxnId="{C83860CF-B06C-6A4A-BF83-FD5C3D6D48FE}">
      <dgm:prSet/>
      <dgm:spPr/>
    </dgm:pt>
    <dgm:pt modelId="{49DF36F0-C002-A448-9DDF-9E31A0AA3069}" type="sibTrans" cxnId="{C83860CF-B06C-6A4A-BF83-FD5C3D6D48FE}">
      <dgm:prSet/>
      <dgm:spPr/>
    </dgm:pt>
    <dgm:pt modelId="{D3AE2DA8-0E0A-4D44-B519-A31AAB2CDF4F}">
      <dgm:prSet/>
      <dgm:spPr/>
      <dgm:t>
        <a:bodyPr/>
        <a:lstStyle/>
        <a:p>
          <a:pPr rtl="0"/>
          <a:r>
            <a:rPr lang="en-US" dirty="0">
              <a:latin typeface="Calibri"/>
            </a:rPr>
            <a:t>Write Social </a:t>
          </a:r>
          <a:r>
            <a:rPr lang="en-US" dirty="0"/>
            <a:t>Stories</a:t>
          </a:r>
          <a:r>
            <a:rPr lang="en-US" dirty="0">
              <a:latin typeface="Calibri"/>
            </a:rPr>
            <a:t> / Narratives </a:t>
          </a:r>
          <a:endParaRPr lang="en-US" dirty="0"/>
        </a:p>
      </dgm:t>
    </dgm:pt>
    <dgm:pt modelId="{F0DD8AD7-0D83-EA48-BC8F-AA2A039F45E0}" type="parTrans" cxnId="{64BD7641-0E1A-924E-9E1D-FCF5069F737C}">
      <dgm:prSet/>
      <dgm:spPr/>
    </dgm:pt>
    <dgm:pt modelId="{C516358B-9ACD-644A-ADE3-40FD23F8B8AF}" type="sibTrans" cxnId="{64BD7641-0E1A-924E-9E1D-FCF5069F737C}">
      <dgm:prSet/>
      <dgm:spPr/>
    </dgm:pt>
    <dgm:pt modelId="{5F60644D-7E71-4776-BAEE-ED9944FF919E}">
      <dgm:prSet phldr="0"/>
      <dgm:spPr/>
      <dgm:t>
        <a:bodyPr/>
        <a:lstStyle/>
        <a:p>
          <a:r>
            <a:rPr lang="en-US" dirty="0">
              <a:latin typeface="Calibri"/>
            </a:rPr>
            <a:t>Create Developmentally Appropriate</a:t>
          </a:r>
          <a:r>
            <a:rPr lang="en-US" dirty="0"/>
            <a:t> </a:t>
          </a:r>
          <a:r>
            <a:rPr lang="en-US" dirty="0">
              <a:latin typeface="Calibri"/>
            </a:rPr>
            <a:t>Expectations </a:t>
          </a:r>
          <a:endParaRPr lang="en-US" dirty="0"/>
        </a:p>
      </dgm:t>
    </dgm:pt>
    <dgm:pt modelId="{16F0A4D5-8326-4298-B42F-47E315F126BE}" type="parTrans" cxnId="{70CD99A6-FD9A-457C-A2CB-9F1E60D6FD22}">
      <dgm:prSet/>
      <dgm:spPr/>
    </dgm:pt>
    <dgm:pt modelId="{9040ED42-362D-4CD0-8774-0BB769025F98}" type="sibTrans" cxnId="{70CD99A6-FD9A-457C-A2CB-9F1E60D6FD22}">
      <dgm:prSet/>
      <dgm:spPr/>
    </dgm:pt>
    <dgm:pt modelId="{FDCE7566-721A-024A-BE68-7527DB880E4F}" type="pres">
      <dgm:prSet presAssocID="{81364FFF-0139-DD44-9AA6-6FB6FB4EA110}" presName="Name0" presStyleCnt="0">
        <dgm:presLayoutVars>
          <dgm:dir/>
          <dgm:animLvl val="lvl"/>
          <dgm:resizeHandles val="exact"/>
        </dgm:presLayoutVars>
      </dgm:prSet>
      <dgm:spPr/>
    </dgm:pt>
    <dgm:pt modelId="{7667AA53-4850-124D-BD2D-98A55C77BE46}" type="pres">
      <dgm:prSet presAssocID="{FE7A0403-19A9-AD49-9988-350B0CF69656}" presName="Name8" presStyleCnt="0"/>
      <dgm:spPr/>
    </dgm:pt>
    <dgm:pt modelId="{AD1DFB04-2D82-5347-B590-5F494F6496B6}" type="pres">
      <dgm:prSet presAssocID="{FE7A0403-19A9-AD49-9988-350B0CF69656}" presName="acctBkgd" presStyleLbl="alignAcc1" presStyleIdx="0" presStyleCnt="3"/>
      <dgm:spPr/>
      <dgm:t>
        <a:bodyPr/>
        <a:lstStyle/>
        <a:p>
          <a:endParaRPr lang="en-US"/>
        </a:p>
      </dgm:t>
    </dgm:pt>
    <dgm:pt modelId="{DB65E841-E5A7-654B-841E-74CAE0959CF9}" type="pres">
      <dgm:prSet presAssocID="{FE7A0403-19A9-AD49-9988-350B0CF69656}" presName="acctTx" presStyleLbl="alignAcc1" presStyleIdx="0" presStyleCnt="3">
        <dgm:presLayoutVars>
          <dgm:bulletEnabled val="1"/>
        </dgm:presLayoutVars>
      </dgm:prSet>
      <dgm:spPr/>
      <dgm:t>
        <a:bodyPr/>
        <a:lstStyle/>
        <a:p>
          <a:endParaRPr lang="en-US"/>
        </a:p>
      </dgm:t>
    </dgm:pt>
    <dgm:pt modelId="{1E6B4EEF-E318-114A-B637-0CE1B4245349}" type="pres">
      <dgm:prSet presAssocID="{FE7A0403-19A9-AD49-9988-350B0CF69656}" presName="level" presStyleLbl="node1" presStyleIdx="0" presStyleCnt="3">
        <dgm:presLayoutVars>
          <dgm:chMax val="1"/>
          <dgm:bulletEnabled val="1"/>
        </dgm:presLayoutVars>
      </dgm:prSet>
      <dgm:spPr/>
      <dgm:t>
        <a:bodyPr/>
        <a:lstStyle/>
        <a:p>
          <a:endParaRPr lang="en-US"/>
        </a:p>
      </dgm:t>
    </dgm:pt>
    <dgm:pt modelId="{3474ADC7-A926-694D-8E34-13C1B6AAC62E}" type="pres">
      <dgm:prSet presAssocID="{FE7A0403-19A9-AD49-9988-350B0CF69656}" presName="levelTx" presStyleLbl="revTx" presStyleIdx="0" presStyleCnt="0">
        <dgm:presLayoutVars>
          <dgm:chMax val="1"/>
          <dgm:bulletEnabled val="1"/>
        </dgm:presLayoutVars>
      </dgm:prSet>
      <dgm:spPr/>
      <dgm:t>
        <a:bodyPr/>
        <a:lstStyle/>
        <a:p>
          <a:endParaRPr lang="en-US"/>
        </a:p>
      </dgm:t>
    </dgm:pt>
    <dgm:pt modelId="{E8D2B744-3DF4-E945-ACB6-502E4AC72A36}" type="pres">
      <dgm:prSet presAssocID="{76B8ECEB-A21D-A34E-975B-5271CEFA4C1B}" presName="Name8" presStyleCnt="0"/>
      <dgm:spPr/>
    </dgm:pt>
    <dgm:pt modelId="{6EBC7AAB-A156-9749-9E46-91A6B761AD99}" type="pres">
      <dgm:prSet presAssocID="{76B8ECEB-A21D-A34E-975B-5271CEFA4C1B}" presName="acctBkgd" presStyleLbl="alignAcc1" presStyleIdx="1" presStyleCnt="3"/>
      <dgm:spPr/>
      <dgm:t>
        <a:bodyPr/>
        <a:lstStyle/>
        <a:p>
          <a:endParaRPr lang="en-US"/>
        </a:p>
      </dgm:t>
    </dgm:pt>
    <dgm:pt modelId="{ED105876-3E13-FD44-92B9-C8FF083661B4}" type="pres">
      <dgm:prSet presAssocID="{76B8ECEB-A21D-A34E-975B-5271CEFA4C1B}" presName="acctTx" presStyleLbl="alignAcc1" presStyleIdx="1" presStyleCnt="3">
        <dgm:presLayoutVars>
          <dgm:bulletEnabled val="1"/>
        </dgm:presLayoutVars>
      </dgm:prSet>
      <dgm:spPr/>
      <dgm:t>
        <a:bodyPr/>
        <a:lstStyle/>
        <a:p>
          <a:endParaRPr lang="en-US"/>
        </a:p>
      </dgm:t>
    </dgm:pt>
    <dgm:pt modelId="{BDA3A76A-8421-9944-A7FB-527E6077CB60}" type="pres">
      <dgm:prSet presAssocID="{76B8ECEB-A21D-A34E-975B-5271CEFA4C1B}" presName="level" presStyleLbl="node1" presStyleIdx="1" presStyleCnt="3">
        <dgm:presLayoutVars>
          <dgm:chMax val="1"/>
          <dgm:bulletEnabled val="1"/>
        </dgm:presLayoutVars>
      </dgm:prSet>
      <dgm:spPr/>
      <dgm:t>
        <a:bodyPr/>
        <a:lstStyle/>
        <a:p>
          <a:endParaRPr lang="en-US"/>
        </a:p>
      </dgm:t>
    </dgm:pt>
    <dgm:pt modelId="{B39BD33B-DC19-884A-99C7-8F43A45F483B}" type="pres">
      <dgm:prSet presAssocID="{76B8ECEB-A21D-A34E-975B-5271CEFA4C1B}" presName="levelTx" presStyleLbl="revTx" presStyleIdx="0" presStyleCnt="0">
        <dgm:presLayoutVars>
          <dgm:chMax val="1"/>
          <dgm:bulletEnabled val="1"/>
        </dgm:presLayoutVars>
      </dgm:prSet>
      <dgm:spPr/>
      <dgm:t>
        <a:bodyPr/>
        <a:lstStyle/>
        <a:p>
          <a:endParaRPr lang="en-US"/>
        </a:p>
      </dgm:t>
    </dgm:pt>
    <dgm:pt modelId="{F5DFB708-38BF-5A47-8377-732FA27134DC}" type="pres">
      <dgm:prSet presAssocID="{0E203454-CC84-2040-8BFD-A2F690CD07F1}" presName="Name8" presStyleCnt="0"/>
      <dgm:spPr/>
    </dgm:pt>
    <dgm:pt modelId="{AD8DED8F-1A80-CF47-BD3C-A5FF7339BDC4}" type="pres">
      <dgm:prSet presAssocID="{0E203454-CC84-2040-8BFD-A2F690CD07F1}" presName="acctBkgd" presStyleLbl="alignAcc1" presStyleIdx="2" presStyleCnt="3"/>
      <dgm:spPr/>
      <dgm:t>
        <a:bodyPr/>
        <a:lstStyle/>
        <a:p>
          <a:endParaRPr lang="en-US"/>
        </a:p>
      </dgm:t>
    </dgm:pt>
    <dgm:pt modelId="{43800C12-2EEC-D846-860B-C570761EED5C}" type="pres">
      <dgm:prSet presAssocID="{0E203454-CC84-2040-8BFD-A2F690CD07F1}" presName="acctTx" presStyleLbl="alignAcc1" presStyleIdx="2" presStyleCnt="3">
        <dgm:presLayoutVars>
          <dgm:bulletEnabled val="1"/>
        </dgm:presLayoutVars>
      </dgm:prSet>
      <dgm:spPr/>
      <dgm:t>
        <a:bodyPr/>
        <a:lstStyle/>
        <a:p>
          <a:endParaRPr lang="en-US"/>
        </a:p>
      </dgm:t>
    </dgm:pt>
    <dgm:pt modelId="{D7D9125D-0E59-B14A-978F-FAA09A5A9595}" type="pres">
      <dgm:prSet presAssocID="{0E203454-CC84-2040-8BFD-A2F690CD07F1}" presName="level" presStyleLbl="node1" presStyleIdx="2" presStyleCnt="3">
        <dgm:presLayoutVars>
          <dgm:chMax val="1"/>
          <dgm:bulletEnabled val="1"/>
        </dgm:presLayoutVars>
      </dgm:prSet>
      <dgm:spPr/>
      <dgm:t>
        <a:bodyPr/>
        <a:lstStyle/>
        <a:p>
          <a:endParaRPr lang="en-US"/>
        </a:p>
      </dgm:t>
    </dgm:pt>
    <dgm:pt modelId="{007CBFE6-1462-0148-B303-8FD0FB56ADB7}" type="pres">
      <dgm:prSet presAssocID="{0E203454-CC84-2040-8BFD-A2F690CD07F1}" presName="levelTx" presStyleLbl="revTx" presStyleIdx="0" presStyleCnt="0">
        <dgm:presLayoutVars>
          <dgm:chMax val="1"/>
          <dgm:bulletEnabled val="1"/>
        </dgm:presLayoutVars>
      </dgm:prSet>
      <dgm:spPr/>
      <dgm:t>
        <a:bodyPr/>
        <a:lstStyle/>
        <a:p>
          <a:endParaRPr lang="en-US"/>
        </a:p>
      </dgm:t>
    </dgm:pt>
  </dgm:ptLst>
  <dgm:cxnLst>
    <dgm:cxn modelId="{64BD7641-0E1A-924E-9E1D-FCF5069F737C}" srcId="{FE7A0403-19A9-AD49-9988-350B0CF69656}" destId="{D3AE2DA8-0E0A-4D44-B519-A31AAB2CDF4F}" srcOrd="2" destOrd="0" parTransId="{F0DD8AD7-0D83-EA48-BC8F-AA2A039F45E0}" sibTransId="{C516358B-9ACD-644A-ADE3-40FD23F8B8AF}"/>
    <dgm:cxn modelId="{8045E042-3AEC-C84F-928E-7561FB25AE09}" srcId="{0E203454-CC84-2040-8BFD-A2F690CD07F1}" destId="{460D5BBD-3B36-B749-8490-DDB33FA69F3B}" srcOrd="2" destOrd="0" parTransId="{0E7F8905-E4F7-5241-9303-C6469824845B}" sibTransId="{7F711CD2-43C3-EC46-9EE1-DB247BC5EB38}"/>
    <dgm:cxn modelId="{FF5432D0-A265-4457-8EBC-B5EC0250EC36}" type="presOf" srcId="{A9E4209B-88BE-644D-B027-C4A1376B5A24}" destId="{6EBC7AAB-A156-9749-9E46-91A6B761AD99}" srcOrd="0" destOrd="3" presId="urn:microsoft.com/office/officeart/2005/8/layout/pyramid1"/>
    <dgm:cxn modelId="{BE22001F-D531-B840-B651-319C5F96DBF3}" type="presOf" srcId="{81364FFF-0139-DD44-9AA6-6FB6FB4EA110}" destId="{FDCE7566-721A-024A-BE68-7527DB880E4F}" srcOrd="0" destOrd="0" presId="urn:microsoft.com/office/officeart/2005/8/layout/pyramid1"/>
    <dgm:cxn modelId="{538BE7B4-B069-4FC9-92BD-18BE7CEC2DA9}" type="presOf" srcId="{5F60644D-7E71-4776-BAEE-ED9944FF919E}" destId="{43800C12-2EEC-D846-860B-C570761EED5C}" srcOrd="1" destOrd="1" presId="urn:microsoft.com/office/officeart/2005/8/layout/pyramid1"/>
    <dgm:cxn modelId="{E8ADAB7D-3F80-4A18-AE1C-4B9AF9229C40}" type="presOf" srcId="{5F60644D-7E71-4776-BAEE-ED9944FF919E}" destId="{AD8DED8F-1A80-CF47-BD3C-A5FF7339BDC4}" srcOrd="0" destOrd="1" presId="urn:microsoft.com/office/officeart/2005/8/layout/pyramid1"/>
    <dgm:cxn modelId="{70CD99A6-FD9A-457C-A2CB-9F1E60D6FD22}" srcId="{0E203454-CC84-2040-8BFD-A2F690CD07F1}" destId="{5F60644D-7E71-4776-BAEE-ED9944FF919E}" srcOrd="1" destOrd="0" parTransId="{16F0A4D5-8326-4298-B42F-47E315F126BE}" sibTransId="{9040ED42-362D-4CD0-8774-0BB769025F98}"/>
    <dgm:cxn modelId="{FCE50C1D-BAB1-4C9C-91C0-7D56C9AEA848}" type="presOf" srcId="{C8EA7996-6964-9C4E-BB94-CC37A1131081}" destId="{AD8DED8F-1A80-CF47-BD3C-A5FF7339BDC4}" srcOrd="0" destOrd="0" presId="urn:microsoft.com/office/officeart/2005/8/layout/pyramid1"/>
    <dgm:cxn modelId="{0E3CDE3B-4FEC-C542-8B20-B2180C8ED4FC}" srcId="{81364FFF-0139-DD44-9AA6-6FB6FB4EA110}" destId="{FE7A0403-19A9-AD49-9988-350B0CF69656}" srcOrd="0" destOrd="0" parTransId="{7710E9B5-0EDB-484C-A2D6-3F5F0411DF3A}" sibTransId="{9B557E46-B196-1145-9872-59D348F4423B}"/>
    <dgm:cxn modelId="{DA037C44-0464-443F-B22E-1643A4C9D1D3}" type="presOf" srcId="{A9E4209B-88BE-644D-B027-C4A1376B5A24}" destId="{ED105876-3E13-FD44-92B9-C8FF083661B4}" srcOrd="1" destOrd="3" presId="urn:microsoft.com/office/officeart/2005/8/layout/pyramid1"/>
    <dgm:cxn modelId="{6C5FBAB0-C48E-4680-920C-C48BEAE47393}" type="presOf" srcId="{C257D80D-72CC-7949-A875-7C84F3F14E19}" destId="{ED105876-3E13-FD44-92B9-C8FF083661B4}" srcOrd="1" destOrd="2" presId="urn:microsoft.com/office/officeart/2005/8/layout/pyramid1"/>
    <dgm:cxn modelId="{DF18A866-7366-4AC0-A13D-020C2B9DF204}" type="presOf" srcId="{FE7A0403-19A9-AD49-9988-350B0CF69656}" destId="{1E6B4EEF-E318-114A-B637-0CE1B4245349}" srcOrd="0" destOrd="0" presId="urn:microsoft.com/office/officeart/2005/8/layout/pyramid1"/>
    <dgm:cxn modelId="{A7D6303C-AEC0-4864-8AC7-B991E86F56DE}" type="presOf" srcId="{2887555D-5BBF-3A45-874F-A08F3BF794B2}" destId="{ED105876-3E13-FD44-92B9-C8FF083661B4}" srcOrd="1" destOrd="1" presId="urn:microsoft.com/office/officeart/2005/8/layout/pyramid1"/>
    <dgm:cxn modelId="{D3AFB739-EE36-DF4B-98E1-F18A945ACE53}" srcId="{FE7A0403-19A9-AD49-9988-350B0CF69656}" destId="{1E6E8ADB-BE09-2348-97B5-D16B0ACC0AE6}" srcOrd="0" destOrd="0" parTransId="{DF788BC8-02DB-8E48-B7B9-F016AB5B7019}" sibTransId="{9478293F-3F62-4543-97E7-3D1D4C014FC1}"/>
    <dgm:cxn modelId="{3139162E-2BC1-48EF-B77F-A8145D1C726D}" type="presOf" srcId="{27711C23-8AEE-EA4A-BDC0-674161337D62}" destId="{DB65E841-E5A7-654B-841E-74CAE0959CF9}" srcOrd="1" destOrd="1" presId="urn:microsoft.com/office/officeart/2005/8/layout/pyramid1"/>
    <dgm:cxn modelId="{47E255F0-C2C0-E943-85FD-ED9D19804A8C}" srcId="{81364FFF-0139-DD44-9AA6-6FB6FB4EA110}" destId="{76B8ECEB-A21D-A34E-975B-5271CEFA4C1B}" srcOrd="1" destOrd="0" parTransId="{AB524AB6-2C87-0B44-BA8C-EE8249900D49}" sibTransId="{4EC91BEE-EA0C-EE48-B042-8735BBC521AA}"/>
    <dgm:cxn modelId="{267E18FB-5BC2-44EB-BC19-8E9176121038}" type="presOf" srcId="{27711C23-8AEE-EA4A-BDC0-674161337D62}" destId="{AD1DFB04-2D82-5347-B590-5F494F6496B6}" srcOrd="0" destOrd="1" presId="urn:microsoft.com/office/officeart/2005/8/layout/pyramid1"/>
    <dgm:cxn modelId="{01087B7F-DC2D-4425-B683-0D30BB098986}" type="presOf" srcId="{460D5BBD-3B36-B749-8490-DDB33FA69F3B}" destId="{43800C12-2EEC-D846-860B-C570761EED5C}" srcOrd="1" destOrd="2" presId="urn:microsoft.com/office/officeart/2005/8/layout/pyramid1"/>
    <dgm:cxn modelId="{A509503F-C5C1-4A02-B713-15C785971877}" type="presOf" srcId="{1E6E8ADB-BE09-2348-97B5-D16B0ACC0AE6}" destId="{AD1DFB04-2D82-5347-B590-5F494F6496B6}" srcOrd="0" destOrd="0" presId="urn:microsoft.com/office/officeart/2005/8/layout/pyramid1"/>
    <dgm:cxn modelId="{009430E3-01EA-43E3-9C6A-83D28A3DA709}" type="presOf" srcId="{C257D80D-72CC-7949-A875-7C84F3F14E19}" destId="{6EBC7AAB-A156-9749-9E46-91A6B761AD99}" srcOrd="0" destOrd="2" presId="urn:microsoft.com/office/officeart/2005/8/layout/pyramid1"/>
    <dgm:cxn modelId="{D9713638-2376-4693-9FB1-DA097D236FF8}" type="presOf" srcId="{4E555739-9F59-BB46-8B2F-9F36727B8964}" destId="{ED105876-3E13-FD44-92B9-C8FF083661B4}" srcOrd="1" destOrd="0" presId="urn:microsoft.com/office/officeart/2005/8/layout/pyramid1"/>
    <dgm:cxn modelId="{1CD38290-89E0-48CD-9DDD-83CCA78D0B93}" type="presOf" srcId="{4E555739-9F59-BB46-8B2F-9F36727B8964}" destId="{6EBC7AAB-A156-9749-9E46-91A6B761AD99}" srcOrd="0" destOrd="0" presId="urn:microsoft.com/office/officeart/2005/8/layout/pyramid1"/>
    <dgm:cxn modelId="{17BF4C30-EB6B-1845-BDCD-E94AF89AFB20}" srcId="{81364FFF-0139-DD44-9AA6-6FB6FB4EA110}" destId="{0E203454-CC84-2040-8BFD-A2F690CD07F1}" srcOrd="2" destOrd="0" parTransId="{DC7DD4B0-F224-484C-9F8A-F56B9BD803A1}" sibTransId="{284480FA-E4FC-8D4F-9D46-9CC9480DF97C}"/>
    <dgm:cxn modelId="{71850604-32F0-7C46-8E9E-44DE9463DA5A}" srcId="{0E203454-CC84-2040-8BFD-A2F690CD07F1}" destId="{C8EA7996-6964-9C4E-BB94-CC37A1131081}" srcOrd="0" destOrd="0" parTransId="{ABAC773A-28FC-894B-883B-3A5B1A9433EC}" sibTransId="{565271DC-3731-1A44-9CD4-C86091F6B182}"/>
    <dgm:cxn modelId="{9566C2DC-B06F-4A84-B5D5-D302EF08FF07}" type="presOf" srcId="{460D5BBD-3B36-B749-8490-DDB33FA69F3B}" destId="{AD8DED8F-1A80-CF47-BD3C-A5FF7339BDC4}" srcOrd="0" destOrd="2" presId="urn:microsoft.com/office/officeart/2005/8/layout/pyramid1"/>
    <dgm:cxn modelId="{0842954C-2A77-7E41-A5C2-9AC4A83B1D16}" srcId="{76B8ECEB-A21D-A34E-975B-5271CEFA4C1B}" destId="{2887555D-5BBF-3A45-874F-A08F3BF794B2}" srcOrd="1" destOrd="0" parTransId="{63EF18DA-781A-6A4B-BD5F-FA8AC23DC81A}" sibTransId="{06085E8F-DA9F-AE45-995C-81515FB5D4F9}"/>
    <dgm:cxn modelId="{9871BE2E-C4A4-4EED-A951-841D449BC560}" type="presOf" srcId="{0E203454-CC84-2040-8BFD-A2F690CD07F1}" destId="{D7D9125D-0E59-B14A-978F-FAA09A5A9595}" srcOrd="0" destOrd="0" presId="urn:microsoft.com/office/officeart/2005/8/layout/pyramid1"/>
    <dgm:cxn modelId="{1D21500B-2EBC-BA43-A755-4E7FFF376916}" srcId="{76B8ECEB-A21D-A34E-975B-5271CEFA4C1B}" destId="{4E555739-9F59-BB46-8B2F-9F36727B8964}" srcOrd="0" destOrd="0" parTransId="{2797D1B3-4E8F-8E4C-BF5A-B7CF2D7E3AF6}" sibTransId="{D2D99C2F-4656-BD44-BA2D-1FF31BFD6403}"/>
    <dgm:cxn modelId="{FC297C47-8250-46E3-8455-0C40438BABF7}" type="presOf" srcId="{D3AE2DA8-0E0A-4D44-B519-A31AAB2CDF4F}" destId="{AD1DFB04-2D82-5347-B590-5F494F6496B6}" srcOrd="0" destOrd="2" presId="urn:microsoft.com/office/officeart/2005/8/layout/pyramid1"/>
    <dgm:cxn modelId="{F63E49CF-DE47-42CF-A3E1-F11F1A839172}" type="presOf" srcId="{FE7A0403-19A9-AD49-9988-350B0CF69656}" destId="{3474ADC7-A926-694D-8E34-13C1B6AAC62E}" srcOrd="1" destOrd="0" presId="urn:microsoft.com/office/officeart/2005/8/layout/pyramid1"/>
    <dgm:cxn modelId="{7ED338D3-7B5C-774E-A347-D89772DF3917}" srcId="{76B8ECEB-A21D-A34E-975B-5271CEFA4C1B}" destId="{C257D80D-72CC-7949-A875-7C84F3F14E19}" srcOrd="2" destOrd="0" parTransId="{A0A24773-53E7-4046-ACC5-4AA5D05EEADD}" sibTransId="{EAFCBC20-B227-0C4B-8D17-1C67FAC8713B}"/>
    <dgm:cxn modelId="{6BDC377B-D985-420C-B655-0D1A0965EEE5}" type="presOf" srcId="{76B8ECEB-A21D-A34E-975B-5271CEFA4C1B}" destId="{B39BD33B-DC19-884A-99C7-8F43A45F483B}" srcOrd="1" destOrd="0" presId="urn:microsoft.com/office/officeart/2005/8/layout/pyramid1"/>
    <dgm:cxn modelId="{C83860CF-B06C-6A4A-BF83-FD5C3D6D48FE}" srcId="{FE7A0403-19A9-AD49-9988-350B0CF69656}" destId="{27711C23-8AEE-EA4A-BDC0-674161337D62}" srcOrd="1" destOrd="0" parTransId="{DF8D9B54-351C-4B45-9D9F-99814881794D}" sibTransId="{49DF36F0-C002-A448-9DDF-9E31A0AA3069}"/>
    <dgm:cxn modelId="{AF99A3BE-0C19-421B-B41A-AA0BFE79D2B4}" type="presOf" srcId="{76B8ECEB-A21D-A34E-975B-5271CEFA4C1B}" destId="{BDA3A76A-8421-9944-A7FB-527E6077CB60}" srcOrd="0" destOrd="0" presId="urn:microsoft.com/office/officeart/2005/8/layout/pyramid1"/>
    <dgm:cxn modelId="{8A99A579-B754-4964-B053-5E6F8A0CF404}" type="presOf" srcId="{0E203454-CC84-2040-8BFD-A2F690CD07F1}" destId="{007CBFE6-1462-0148-B303-8FD0FB56ADB7}" srcOrd="1" destOrd="0" presId="urn:microsoft.com/office/officeart/2005/8/layout/pyramid1"/>
    <dgm:cxn modelId="{117F049A-98A1-454A-816B-251654A834F1}" type="presOf" srcId="{C8EA7996-6964-9C4E-BB94-CC37A1131081}" destId="{43800C12-2EEC-D846-860B-C570761EED5C}" srcOrd="1" destOrd="0" presId="urn:microsoft.com/office/officeart/2005/8/layout/pyramid1"/>
    <dgm:cxn modelId="{22F33ABF-A14B-40D2-9F72-8645608C941D}" type="presOf" srcId="{D3AE2DA8-0E0A-4D44-B519-A31AAB2CDF4F}" destId="{DB65E841-E5A7-654B-841E-74CAE0959CF9}" srcOrd="1" destOrd="2" presId="urn:microsoft.com/office/officeart/2005/8/layout/pyramid1"/>
    <dgm:cxn modelId="{788AB255-F4A4-4DB8-BBDF-99CA7CB0E8B9}" type="presOf" srcId="{2887555D-5BBF-3A45-874F-A08F3BF794B2}" destId="{6EBC7AAB-A156-9749-9E46-91A6B761AD99}" srcOrd="0" destOrd="1" presId="urn:microsoft.com/office/officeart/2005/8/layout/pyramid1"/>
    <dgm:cxn modelId="{BA6E2A3E-6DDC-C64C-9B4C-CA607A70DFA0}" srcId="{76B8ECEB-A21D-A34E-975B-5271CEFA4C1B}" destId="{A9E4209B-88BE-644D-B027-C4A1376B5A24}" srcOrd="3" destOrd="0" parTransId="{DC15AE08-E27F-1141-B913-796BFA48F6F0}" sibTransId="{C6EF6754-644F-A447-95C3-98DC10F62D0A}"/>
    <dgm:cxn modelId="{18A1D4E2-1593-4722-B5E5-06D3C6B1F182}" type="presOf" srcId="{1E6E8ADB-BE09-2348-97B5-D16B0ACC0AE6}" destId="{DB65E841-E5A7-654B-841E-74CAE0959CF9}" srcOrd="1" destOrd="0" presId="urn:microsoft.com/office/officeart/2005/8/layout/pyramid1"/>
    <dgm:cxn modelId="{00891057-D352-45FA-BB79-A6C632F5282C}" type="presParOf" srcId="{FDCE7566-721A-024A-BE68-7527DB880E4F}" destId="{7667AA53-4850-124D-BD2D-98A55C77BE46}" srcOrd="0" destOrd="0" presId="urn:microsoft.com/office/officeart/2005/8/layout/pyramid1"/>
    <dgm:cxn modelId="{3888A50B-D513-486C-A5A0-E867B593F1DE}" type="presParOf" srcId="{7667AA53-4850-124D-BD2D-98A55C77BE46}" destId="{AD1DFB04-2D82-5347-B590-5F494F6496B6}" srcOrd="0" destOrd="0" presId="urn:microsoft.com/office/officeart/2005/8/layout/pyramid1"/>
    <dgm:cxn modelId="{1A27A188-D416-463D-838A-30001A092B1F}" type="presParOf" srcId="{7667AA53-4850-124D-BD2D-98A55C77BE46}" destId="{DB65E841-E5A7-654B-841E-74CAE0959CF9}" srcOrd="1" destOrd="0" presId="urn:microsoft.com/office/officeart/2005/8/layout/pyramid1"/>
    <dgm:cxn modelId="{F878B274-159B-46F7-97A3-657C272CEE6F}" type="presParOf" srcId="{7667AA53-4850-124D-BD2D-98A55C77BE46}" destId="{1E6B4EEF-E318-114A-B637-0CE1B4245349}" srcOrd="2" destOrd="0" presId="urn:microsoft.com/office/officeart/2005/8/layout/pyramid1"/>
    <dgm:cxn modelId="{1C1312C4-2356-4F57-9D19-8B88B6521586}" type="presParOf" srcId="{7667AA53-4850-124D-BD2D-98A55C77BE46}" destId="{3474ADC7-A926-694D-8E34-13C1B6AAC62E}" srcOrd="3" destOrd="0" presId="urn:microsoft.com/office/officeart/2005/8/layout/pyramid1"/>
    <dgm:cxn modelId="{4262F4E1-F9FB-41EB-8A61-A1465A5DFDF3}" type="presParOf" srcId="{FDCE7566-721A-024A-BE68-7527DB880E4F}" destId="{E8D2B744-3DF4-E945-ACB6-502E4AC72A36}" srcOrd="1" destOrd="0" presId="urn:microsoft.com/office/officeart/2005/8/layout/pyramid1"/>
    <dgm:cxn modelId="{1AEE2031-BD87-486C-9167-FC41B8070CE0}" type="presParOf" srcId="{E8D2B744-3DF4-E945-ACB6-502E4AC72A36}" destId="{6EBC7AAB-A156-9749-9E46-91A6B761AD99}" srcOrd="0" destOrd="0" presId="urn:microsoft.com/office/officeart/2005/8/layout/pyramid1"/>
    <dgm:cxn modelId="{3A5DC87B-0C7F-48FA-B9F6-3DE89286F254}" type="presParOf" srcId="{E8D2B744-3DF4-E945-ACB6-502E4AC72A36}" destId="{ED105876-3E13-FD44-92B9-C8FF083661B4}" srcOrd="1" destOrd="0" presId="urn:microsoft.com/office/officeart/2005/8/layout/pyramid1"/>
    <dgm:cxn modelId="{9893F962-D5E4-4362-A821-8EFE22769ADC}" type="presParOf" srcId="{E8D2B744-3DF4-E945-ACB6-502E4AC72A36}" destId="{BDA3A76A-8421-9944-A7FB-527E6077CB60}" srcOrd="2" destOrd="0" presId="urn:microsoft.com/office/officeart/2005/8/layout/pyramid1"/>
    <dgm:cxn modelId="{F7ADF589-745D-457D-A302-12F7BDB0BC88}" type="presParOf" srcId="{E8D2B744-3DF4-E945-ACB6-502E4AC72A36}" destId="{B39BD33B-DC19-884A-99C7-8F43A45F483B}" srcOrd="3" destOrd="0" presId="urn:microsoft.com/office/officeart/2005/8/layout/pyramid1"/>
    <dgm:cxn modelId="{5F2D4391-A2F1-4981-8331-E868A2C0D691}" type="presParOf" srcId="{FDCE7566-721A-024A-BE68-7527DB880E4F}" destId="{F5DFB708-38BF-5A47-8377-732FA27134DC}" srcOrd="2" destOrd="0" presId="urn:microsoft.com/office/officeart/2005/8/layout/pyramid1"/>
    <dgm:cxn modelId="{40B64B3F-B711-4B5E-986C-E6847C0FCB95}" type="presParOf" srcId="{F5DFB708-38BF-5A47-8377-732FA27134DC}" destId="{AD8DED8F-1A80-CF47-BD3C-A5FF7339BDC4}" srcOrd="0" destOrd="0" presId="urn:microsoft.com/office/officeart/2005/8/layout/pyramid1"/>
    <dgm:cxn modelId="{0099FD81-358A-41F1-9422-93829A315F7A}" type="presParOf" srcId="{F5DFB708-38BF-5A47-8377-732FA27134DC}" destId="{43800C12-2EEC-D846-860B-C570761EED5C}" srcOrd="1" destOrd="0" presId="urn:microsoft.com/office/officeart/2005/8/layout/pyramid1"/>
    <dgm:cxn modelId="{1F3CDED9-8FA7-4760-B362-052B5C59D96E}" type="presParOf" srcId="{F5DFB708-38BF-5A47-8377-732FA27134DC}" destId="{D7D9125D-0E59-B14A-978F-FAA09A5A9595}" srcOrd="2" destOrd="0" presId="urn:microsoft.com/office/officeart/2005/8/layout/pyramid1"/>
    <dgm:cxn modelId="{75AB8424-7E84-455B-B597-3ECD35E8B123}" type="presParOf" srcId="{F5DFB708-38BF-5A47-8377-732FA27134DC}" destId="{007CBFE6-1462-0148-B303-8FD0FB56ADB7}"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B5EF3-3A58-9C4C-B451-AEFE6581D059}">
      <dsp:nvSpPr>
        <dsp:cNvPr id="0" name=""/>
        <dsp:cNvSpPr/>
      </dsp:nvSpPr>
      <dsp:spPr>
        <a:xfrm rot="10800000">
          <a:off x="3575304" y="0"/>
          <a:ext cx="6940296"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latin typeface="Calibri"/>
            </a:rPr>
            <a:t>Create </a:t>
          </a:r>
          <a:r>
            <a:rPr lang="en-US" sz="1200" kern="1200" dirty="0"/>
            <a:t>schedules and first/then charts</a:t>
          </a:r>
          <a:r>
            <a:rPr lang="en-US" sz="1200" kern="1200" dirty="0">
              <a:latin typeface="Calibri"/>
            </a:rPr>
            <a:t> </a:t>
          </a:r>
          <a:endParaRPr lang="en-US" sz="1200" kern="1200" dirty="0"/>
        </a:p>
        <a:p>
          <a:pPr marL="114300" lvl="1" indent="-114300" algn="l" defTabSz="533400" rtl="0">
            <a:lnSpc>
              <a:spcPct val="90000"/>
            </a:lnSpc>
            <a:spcBef>
              <a:spcPct val="0"/>
            </a:spcBef>
            <a:spcAft>
              <a:spcPct val="15000"/>
            </a:spcAft>
            <a:buChar char="••"/>
          </a:pPr>
          <a:r>
            <a:rPr lang="en-US" sz="1200" kern="1200" dirty="0">
              <a:latin typeface="Calibri"/>
            </a:rPr>
            <a:t>Practice </a:t>
          </a:r>
          <a:r>
            <a:rPr lang="en-US" sz="1200" kern="1200" dirty="0"/>
            <a:t>social emotional skills with adults</a:t>
          </a:r>
          <a:r>
            <a:rPr lang="en-US" sz="1200" kern="1200" dirty="0">
              <a:latin typeface="Calibri"/>
            </a:rPr>
            <a:t> </a:t>
          </a:r>
          <a:endParaRPr lang="en-US" sz="1200" kern="1200" dirty="0"/>
        </a:p>
        <a:p>
          <a:pPr marL="114300" lvl="1" indent="-114300" algn="l" defTabSz="533400" rtl="0">
            <a:lnSpc>
              <a:spcPct val="90000"/>
            </a:lnSpc>
            <a:spcBef>
              <a:spcPct val="0"/>
            </a:spcBef>
            <a:spcAft>
              <a:spcPct val="15000"/>
            </a:spcAft>
            <a:buChar char="••"/>
          </a:pPr>
          <a:r>
            <a:rPr lang="en-US" sz="1200" kern="1200" dirty="0">
              <a:latin typeface="Calibri"/>
            </a:rPr>
            <a:t>Design calm </a:t>
          </a:r>
          <a:r>
            <a:rPr lang="en-US" sz="1200" kern="1200" dirty="0"/>
            <a:t>down corners and </a:t>
          </a:r>
          <a:r>
            <a:rPr lang="en-US" sz="1200" kern="1200" dirty="0">
              <a:latin typeface="Calibri"/>
            </a:rPr>
            <a:t>utilize sensory strategies </a:t>
          </a:r>
          <a:r>
            <a:rPr lang="en-US" sz="1200" kern="1200" dirty="0"/>
            <a:t>to support </a:t>
          </a:r>
          <a:r>
            <a:rPr lang="en-US" sz="1200" kern="1200" dirty="0">
              <a:latin typeface="Calibri"/>
            </a:rPr>
            <a:t>self-regulation </a:t>
          </a:r>
          <a:endParaRPr lang="en-US" sz="1200" kern="1200" dirty="0"/>
        </a:p>
      </dsp:txBody>
      <dsp:txXfrm rot="10800000">
        <a:off x="4767072" y="0"/>
        <a:ext cx="5748528" cy="1450446"/>
      </dsp:txXfrm>
    </dsp:sp>
    <dsp:sp modelId="{A3F958A4-DA60-B04B-B23F-9DEF050F33FE}">
      <dsp:nvSpPr>
        <dsp:cNvPr id="0" name=""/>
        <dsp:cNvSpPr/>
      </dsp:nvSpPr>
      <dsp:spPr>
        <a:xfrm>
          <a:off x="2383536" y="0"/>
          <a:ext cx="2383536" cy="1450446"/>
        </a:xfrm>
        <a:prstGeom prst="trapezoid">
          <a:avLst>
            <a:gd name="adj" fmla="val 82166"/>
          </a:avLst>
        </a:prstGeom>
        <a:solidFill>
          <a:schemeClr val="accent3">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a:latin typeface="Calibri"/>
            </a:rPr>
            <a:t>Focus</a:t>
          </a:r>
          <a:r>
            <a:rPr lang="en-US" sz="3000" kern="1200" dirty="0"/>
            <a:t> instruction to Create Change</a:t>
          </a:r>
        </a:p>
      </dsp:txBody>
      <dsp:txXfrm>
        <a:off x="2383536" y="0"/>
        <a:ext cx="2383536" cy="1450446"/>
      </dsp:txXfrm>
    </dsp:sp>
    <dsp:sp modelId="{2EFDFB6E-5791-AB47-AA0E-A696B6069712}">
      <dsp:nvSpPr>
        <dsp:cNvPr id="0" name=""/>
        <dsp:cNvSpPr/>
      </dsp:nvSpPr>
      <dsp:spPr>
        <a:xfrm rot="10800000">
          <a:off x="4767072" y="1450446"/>
          <a:ext cx="5748528"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3">
              <a:shade val="80000"/>
              <a:hueOff val="218787"/>
              <a:satOff val="-33895"/>
              <a:lumOff val="19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latin typeface="Calibri"/>
            </a:rPr>
            <a:t>Coach </a:t>
          </a:r>
          <a:r>
            <a:rPr lang="en-US" sz="1200" kern="1200" dirty="0"/>
            <a:t>families to support them in providing positive supports and specific feedback</a:t>
          </a:r>
          <a:r>
            <a:rPr lang="en-US" sz="1200" kern="1200" dirty="0">
              <a:latin typeface="Calibri"/>
            </a:rPr>
            <a:t> </a:t>
          </a:r>
          <a:endParaRPr lang="en-US" sz="1200" kern="1200" dirty="0"/>
        </a:p>
        <a:p>
          <a:pPr marL="114300" lvl="1" indent="-114300" algn="l" defTabSz="533400" rtl="0">
            <a:lnSpc>
              <a:spcPct val="90000"/>
            </a:lnSpc>
            <a:spcBef>
              <a:spcPct val="0"/>
            </a:spcBef>
            <a:spcAft>
              <a:spcPct val="15000"/>
            </a:spcAft>
            <a:buChar char="••"/>
          </a:pPr>
          <a:r>
            <a:rPr lang="en-US" sz="1200" kern="1200" dirty="0">
              <a:latin typeface="Calibri"/>
            </a:rPr>
            <a:t>Provide </a:t>
          </a:r>
          <a:r>
            <a:rPr lang="en-US" sz="1200" kern="1200" dirty="0"/>
            <a:t>specific </a:t>
          </a:r>
          <a:r>
            <a:rPr lang="en-US" sz="1200" kern="1200" dirty="0">
              <a:latin typeface="Calibri"/>
            </a:rPr>
            <a:t>descriptive positive</a:t>
          </a:r>
          <a:r>
            <a:rPr lang="en-US" sz="1200" kern="1200" dirty="0"/>
            <a:t> praise</a:t>
          </a:r>
          <a:r>
            <a:rPr lang="en-US" sz="1200" kern="1200" dirty="0">
              <a:latin typeface="Calibri"/>
            </a:rPr>
            <a:t> </a:t>
          </a:r>
          <a:endParaRPr lang="en-US" sz="1200" kern="1200" dirty="0"/>
        </a:p>
        <a:p>
          <a:pPr marL="114300" lvl="1" indent="-114300" algn="l" defTabSz="533400" rtl="0">
            <a:lnSpc>
              <a:spcPct val="90000"/>
            </a:lnSpc>
            <a:spcBef>
              <a:spcPct val="0"/>
            </a:spcBef>
            <a:spcAft>
              <a:spcPct val="15000"/>
            </a:spcAft>
            <a:buChar char="••"/>
          </a:pPr>
          <a:r>
            <a:rPr lang="en-US" sz="1200" kern="1200" dirty="0">
              <a:latin typeface="Calibri"/>
            </a:rPr>
            <a:t>Remind &amp; reteach daily</a:t>
          </a:r>
          <a:r>
            <a:rPr lang="en-US" sz="1200" kern="1200" dirty="0"/>
            <a:t> routines</a:t>
          </a:r>
          <a:r>
            <a:rPr lang="en-US" sz="1200" kern="1200" dirty="0">
              <a:latin typeface="Calibri"/>
            </a:rPr>
            <a:t> </a:t>
          </a:r>
          <a:endParaRPr lang="en-US" sz="1200" kern="1200" dirty="0"/>
        </a:p>
        <a:p>
          <a:pPr marL="114300" lvl="1" indent="-114300" algn="l" defTabSz="533400" rtl="0">
            <a:lnSpc>
              <a:spcPct val="90000"/>
            </a:lnSpc>
            <a:spcBef>
              <a:spcPct val="0"/>
            </a:spcBef>
            <a:spcAft>
              <a:spcPct val="15000"/>
            </a:spcAft>
            <a:buChar char="••"/>
          </a:pPr>
          <a:r>
            <a:rPr lang="en-US" sz="1200" kern="1200" dirty="0">
              <a:latin typeface="Calibri"/>
            </a:rPr>
            <a:t>Practice</a:t>
          </a:r>
          <a:r>
            <a:rPr lang="en-US" sz="1200" kern="1200" dirty="0"/>
            <a:t> </a:t>
          </a:r>
          <a:r>
            <a:rPr lang="en-US" sz="1200" kern="1200" dirty="0">
              <a:latin typeface="Calibri"/>
            </a:rPr>
            <a:t>desired </a:t>
          </a:r>
          <a:r>
            <a:rPr lang="en-US" sz="1200" kern="1200" dirty="0"/>
            <a:t>behaviors (such as sharing and taking turns)</a:t>
          </a:r>
        </a:p>
      </dsp:txBody>
      <dsp:txXfrm rot="10800000">
        <a:off x="5958840" y="1450446"/>
        <a:ext cx="4556759" cy="1450446"/>
      </dsp:txXfrm>
    </dsp:sp>
    <dsp:sp modelId="{7AFAD6F5-47F0-1049-B974-085EEA4D5D15}">
      <dsp:nvSpPr>
        <dsp:cNvPr id="0" name=""/>
        <dsp:cNvSpPr/>
      </dsp:nvSpPr>
      <dsp:spPr>
        <a:xfrm>
          <a:off x="1191768" y="1450446"/>
          <a:ext cx="4767072" cy="1450446"/>
        </a:xfrm>
        <a:prstGeom prst="trapezoid">
          <a:avLst>
            <a:gd name="adj" fmla="val 82166"/>
          </a:avLst>
        </a:prstGeom>
        <a:solidFill>
          <a:schemeClr val="accent3">
            <a:shade val="80000"/>
            <a:hueOff val="218787"/>
            <a:satOff val="-33895"/>
            <a:lumOff val="1919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a:latin typeface="Calibri"/>
            </a:rPr>
            <a:t>Teach</a:t>
          </a:r>
          <a:r>
            <a:rPr lang="en-US" sz="3000" kern="1200" dirty="0"/>
            <a:t> specific skills during routines</a:t>
          </a:r>
        </a:p>
      </dsp:txBody>
      <dsp:txXfrm>
        <a:off x="2026005" y="1450446"/>
        <a:ext cx="3098596" cy="1450446"/>
      </dsp:txXfrm>
    </dsp:sp>
    <dsp:sp modelId="{698DB712-E718-164B-B186-0990A81B8E13}">
      <dsp:nvSpPr>
        <dsp:cNvPr id="0" name=""/>
        <dsp:cNvSpPr/>
      </dsp:nvSpPr>
      <dsp:spPr>
        <a:xfrm rot="10800000">
          <a:off x="5958840" y="2900892"/>
          <a:ext cx="4556759"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3">
              <a:shade val="80000"/>
              <a:hueOff val="437574"/>
              <a:satOff val="-67789"/>
              <a:lumOff val="38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latin typeface="Calibri"/>
            </a:rPr>
            <a:t>Plan transitions </a:t>
          </a:r>
          <a:r>
            <a:rPr lang="en-US" sz="1200" kern="1200" dirty="0"/>
            <a:t>throughout the day</a:t>
          </a:r>
          <a:r>
            <a:rPr lang="en-US" sz="1200" kern="1200" dirty="0">
              <a:latin typeface="Calibri"/>
            </a:rPr>
            <a:t> </a:t>
          </a:r>
          <a:endParaRPr lang="en-US" sz="1200" kern="1200" dirty="0"/>
        </a:p>
        <a:p>
          <a:pPr marL="114300" lvl="1" indent="-114300" algn="l" defTabSz="533400" rtl="0">
            <a:lnSpc>
              <a:spcPct val="90000"/>
            </a:lnSpc>
            <a:spcBef>
              <a:spcPct val="0"/>
            </a:spcBef>
            <a:spcAft>
              <a:spcPct val="15000"/>
            </a:spcAft>
            <a:buChar char="••"/>
          </a:pPr>
          <a:r>
            <a:rPr lang="en-US" sz="1200" kern="1200" dirty="0">
              <a:latin typeface="Calibri"/>
            </a:rPr>
            <a:t>Teach </a:t>
          </a:r>
          <a:r>
            <a:rPr lang="en-US" sz="1200" kern="1200" dirty="0"/>
            <a:t>routines</a:t>
          </a:r>
          <a:r>
            <a:rPr lang="en-US" sz="1200" kern="1200" dirty="0">
              <a:latin typeface="Calibri"/>
            </a:rPr>
            <a:t> (school &amp; home settings) </a:t>
          </a:r>
          <a:endParaRPr lang="en-US" sz="1200" kern="1200" dirty="0"/>
        </a:p>
        <a:p>
          <a:pPr marL="114300" lvl="1" indent="-114300" algn="l" defTabSz="533400" rtl="0">
            <a:lnSpc>
              <a:spcPct val="90000"/>
            </a:lnSpc>
            <a:spcBef>
              <a:spcPct val="0"/>
            </a:spcBef>
            <a:spcAft>
              <a:spcPct val="15000"/>
            </a:spcAft>
            <a:buChar char="••"/>
          </a:pPr>
          <a:r>
            <a:rPr lang="en-US" sz="1200" kern="1200" dirty="0">
              <a:latin typeface="Calibri"/>
            </a:rPr>
            <a:t>Teach how</a:t>
          </a:r>
          <a:r>
            <a:rPr lang="en-US" sz="1200" kern="1200" dirty="0"/>
            <a:t> to share and play with other students</a:t>
          </a:r>
          <a:r>
            <a:rPr lang="en-US" sz="1200" kern="1200" dirty="0">
              <a:latin typeface="Calibri"/>
            </a:rPr>
            <a:t> </a:t>
          </a:r>
          <a:endParaRPr lang="en-US" sz="1200" kern="1200" dirty="0"/>
        </a:p>
        <a:p>
          <a:pPr marL="114300" lvl="1" indent="-114300" algn="l" defTabSz="533400" rtl="0">
            <a:lnSpc>
              <a:spcPct val="90000"/>
            </a:lnSpc>
            <a:spcBef>
              <a:spcPct val="0"/>
            </a:spcBef>
            <a:spcAft>
              <a:spcPct val="15000"/>
            </a:spcAft>
            <a:buChar char="••"/>
          </a:pPr>
          <a:r>
            <a:rPr lang="en-US" sz="1200" kern="1200" dirty="0">
              <a:latin typeface="Calibri"/>
            </a:rPr>
            <a:t>Teach self-regulation strategies (independent without</a:t>
          </a:r>
          <a:r>
            <a:rPr lang="en-US" sz="1200" kern="1200" dirty="0"/>
            <a:t> parental support</a:t>
          </a:r>
          <a:r>
            <a:rPr lang="en-US" sz="1200" kern="1200" dirty="0">
              <a:latin typeface="Calibri"/>
            </a:rPr>
            <a:t>)</a:t>
          </a:r>
          <a:endParaRPr lang="en-US" sz="1200" kern="1200" dirty="0"/>
        </a:p>
        <a:p>
          <a:pPr marL="114300" lvl="1" indent="-114300" algn="l" defTabSz="533400">
            <a:lnSpc>
              <a:spcPct val="90000"/>
            </a:lnSpc>
            <a:spcBef>
              <a:spcPct val="0"/>
            </a:spcBef>
            <a:spcAft>
              <a:spcPct val="15000"/>
            </a:spcAft>
            <a:buChar char="••"/>
          </a:pPr>
          <a:r>
            <a:rPr lang="en-US" sz="1200" kern="1200" dirty="0"/>
            <a:t>Focus on positive feedback </a:t>
          </a:r>
        </a:p>
      </dsp:txBody>
      <dsp:txXfrm rot="10800000">
        <a:off x="7150608" y="2900892"/>
        <a:ext cx="3364991" cy="1450446"/>
      </dsp:txXfrm>
    </dsp:sp>
    <dsp:sp modelId="{F660744B-D1D7-7C45-9869-56919B846219}">
      <dsp:nvSpPr>
        <dsp:cNvPr id="0" name=""/>
        <dsp:cNvSpPr/>
      </dsp:nvSpPr>
      <dsp:spPr>
        <a:xfrm>
          <a:off x="0" y="2900892"/>
          <a:ext cx="7150608" cy="1450446"/>
        </a:xfrm>
        <a:prstGeom prst="trapezoid">
          <a:avLst>
            <a:gd name="adj" fmla="val 82166"/>
          </a:avLst>
        </a:prstGeom>
        <a:solidFill>
          <a:schemeClr val="accent3">
            <a:shade val="80000"/>
            <a:hueOff val="437574"/>
            <a:satOff val="-67789"/>
            <a:lumOff val="383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rtl="0">
            <a:lnSpc>
              <a:spcPct val="90000"/>
            </a:lnSpc>
            <a:spcBef>
              <a:spcPct val="0"/>
            </a:spcBef>
            <a:spcAft>
              <a:spcPct val="35000"/>
            </a:spcAft>
          </a:pPr>
          <a:r>
            <a:rPr lang="en-US" sz="3000" kern="1200" dirty="0">
              <a:latin typeface="Calibri"/>
            </a:rPr>
            <a:t>Support </a:t>
          </a:r>
          <a:r>
            <a:rPr lang="en-US" sz="3000" kern="1200" dirty="0"/>
            <a:t>development of social emotional skills</a:t>
          </a:r>
          <a:r>
            <a:rPr lang="en-US" sz="3000" kern="1200" dirty="0">
              <a:latin typeface="Calibri"/>
            </a:rPr>
            <a:t> </a:t>
          </a:r>
          <a:endParaRPr lang="en-US" sz="3000" kern="1200" dirty="0"/>
        </a:p>
      </dsp:txBody>
      <dsp:txXfrm>
        <a:off x="1251356" y="2900892"/>
        <a:ext cx="4647895" cy="1450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49D82-BEA0-EB45-A29B-AC2E5C49C218}">
      <dsp:nvSpPr>
        <dsp:cNvPr id="0" name=""/>
        <dsp:cNvSpPr/>
      </dsp:nvSpPr>
      <dsp:spPr>
        <a:xfrm rot="10800000">
          <a:off x="3575304" y="0"/>
          <a:ext cx="6940296"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Calibri"/>
            </a:rPr>
            <a:t>Provide Inclusive Experiences </a:t>
          </a:r>
          <a:endParaRPr lang="en-US" sz="1400" kern="1200" dirty="0"/>
        </a:p>
        <a:p>
          <a:pPr marL="114300" lvl="1" indent="-114300" algn="l" defTabSz="622300" rtl="0">
            <a:lnSpc>
              <a:spcPct val="90000"/>
            </a:lnSpc>
            <a:spcBef>
              <a:spcPct val="0"/>
            </a:spcBef>
            <a:spcAft>
              <a:spcPct val="15000"/>
            </a:spcAft>
            <a:buChar char="••"/>
          </a:pPr>
          <a:r>
            <a:rPr lang="en-US" sz="1400" kern="1200" dirty="0">
              <a:latin typeface="Calibri"/>
            </a:rPr>
            <a:t>Create </a:t>
          </a:r>
          <a:r>
            <a:rPr lang="en-US" sz="1400" kern="1200" dirty="0"/>
            <a:t>Behavioral Support Plans</a:t>
          </a:r>
        </a:p>
        <a:p>
          <a:pPr marL="114300" lvl="1" indent="-114300" algn="l" defTabSz="622300" rtl="0">
            <a:lnSpc>
              <a:spcPct val="90000"/>
            </a:lnSpc>
            <a:spcBef>
              <a:spcPct val="0"/>
            </a:spcBef>
            <a:spcAft>
              <a:spcPct val="15000"/>
            </a:spcAft>
            <a:buChar char="••"/>
          </a:pPr>
          <a:r>
            <a:rPr lang="en-US" sz="1400" kern="1200" dirty="0">
              <a:latin typeface="Calibri"/>
            </a:rPr>
            <a:t>Teach </a:t>
          </a:r>
          <a:r>
            <a:rPr lang="en-US" sz="1400" kern="1200" dirty="0"/>
            <a:t>Replacement behaviors</a:t>
          </a:r>
          <a:r>
            <a:rPr lang="en-US" sz="1400" kern="1200" dirty="0">
              <a:latin typeface="Calibri"/>
            </a:rPr>
            <a:t> </a:t>
          </a:r>
          <a:endParaRPr lang="en-US" sz="1400" kern="1200" dirty="0"/>
        </a:p>
      </dsp:txBody>
      <dsp:txXfrm rot="10800000">
        <a:off x="4767072" y="0"/>
        <a:ext cx="5748528" cy="1450446"/>
      </dsp:txXfrm>
    </dsp:sp>
    <dsp:sp modelId="{7E2BE8D9-929C-C34C-B5C8-590E5884B84B}">
      <dsp:nvSpPr>
        <dsp:cNvPr id="0" name=""/>
        <dsp:cNvSpPr/>
      </dsp:nvSpPr>
      <dsp:spPr>
        <a:xfrm>
          <a:off x="2383536" y="0"/>
          <a:ext cx="2383536" cy="1450446"/>
        </a:xfrm>
        <a:prstGeom prst="trapezoid">
          <a:avLst>
            <a:gd name="adj" fmla="val 82166"/>
          </a:avLst>
        </a:prstGeom>
        <a:solidFill>
          <a:schemeClr val="accent2">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rtl="0">
            <a:lnSpc>
              <a:spcPct val="90000"/>
            </a:lnSpc>
            <a:spcBef>
              <a:spcPct val="0"/>
            </a:spcBef>
            <a:spcAft>
              <a:spcPct val="35000"/>
            </a:spcAft>
          </a:pPr>
          <a:r>
            <a:rPr lang="en-US" sz="2600" kern="1200" dirty="0">
              <a:latin typeface="Calibri"/>
            </a:rPr>
            <a:t>Provide </a:t>
          </a:r>
          <a:r>
            <a:rPr lang="en-US" sz="2600" kern="1200" dirty="0"/>
            <a:t>Intensive Supports Related to Behaviors</a:t>
          </a:r>
        </a:p>
      </dsp:txBody>
      <dsp:txXfrm>
        <a:off x="2383536" y="0"/>
        <a:ext cx="2383536" cy="1450446"/>
      </dsp:txXfrm>
    </dsp:sp>
    <dsp:sp modelId="{3D231C6A-825E-8F45-9BC0-686950514F79}">
      <dsp:nvSpPr>
        <dsp:cNvPr id="0" name=""/>
        <dsp:cNvSpPr/>
      </dsp:nvSpPr>
      <dsp:spPr>
        <a:xfrm rot="10800000">
          <a:off x="4767072" y="1450446"/>
          <a:ext cx="5748528"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2">
              <a:shade val="80000"/>
              <a:hueOff val="282318"/>
              <a:satOff val="-14798"/>
              <a:lumOff val="159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Calibri"/>
            </a:rPr>
            <a:t>Provide Inclusive Experiences </a:t>
          </a:r>
          <a:endParaRPr lang="en-US" sz="1400" kern="1200" dirty="0"/>
        </a:p>
        <a:p>
          <a:pPr marL="114300" lvl="1" indent="-114300" algn="l" defTabSz="622300" rtl="0">
            <a:lnSpc>
              <a:spcPct val="90000"/>
            </a:lnSpc>
            <a:spcBef>
              <a:spcPct val="0"/>
            </a:spcBef>
            <a:spcAft>
              <a:spcPct val="15000"/>
            </a:spcAft>
            <a:buChar char="••"/>
          </a:pPr>
          <a:r>
            <a:rPr lang="en-US" sz="1400" kern="1200" dirty="0">
              <a:latin typeface="Calibri"/>
            </a:rPr>
            <a:t>Utilize Social </a:t>
          </a:r>
          <a:r>
            <a:rPr lang="en-US" sz="1400" kern="1200" dirty="0"/>
            <a:t>Skill Curriculum</a:t>
          </a:r>
          <a:r>
            <a:rPr lang="en-US" sz="1400" kern="1200" dirty="0">
              <a:latin typeface="Calibri"/>
            </a:rPr>
            <a:t> </a:t>
          </a:r>
          <a:endParaRPr lang="en-US" sz="1400" kern="1200" dirty="0"/>
        </a:p>
        <a:p>
          <a:pPr marL="114300" lvl="1" indent="-114300" algn="l" defTabSz="622300" rtl="0">
            <a:lnSpc>
              <a:spcPct val="90000"/>
            </a:lnSpc>
            <a:spcBef>
              <a:spcPct val="0"/>
            </a:spcBef>
            <a:spcAft>
              <a:spcPct val="15000"/>
            </a:spcAft>
            <a:buChar char="••"/>
          </a:pPr>
          <a:r>
            <a:rPr lang="en-US" sz="1400" kern="1200" dirty="0">
              <a:latin typeface="Calibri"/>
            </a:rPr>
            <a:t>Provide Specific Descriptive Positive Praise</a:t>
          </a:r>
          <a:r>
            <a:rPr lang="en-US" sz="1400" kern="1200" dirty="0"/>
            <a:t> and </a:t>
          </a:r>
          <a:r>
            <a:rPr lang="en-US" sz="1400" kern="1200" dirty="0">
              <a:latin typeface="Calibri"/>
            </a:rPr>
            <a:t>Reinforcement to Increase Pro-social Behaviors </a:t>
          </a:r>
          <a:endParaRPr lang="en-US" sz="1400" kern="1200" dirty="0"/>
        </a:p>
      </dsp:txBody>
      <dsp:txXfrm rot="10800000">
        <a:off x="5958840" y="1450446"/>
        <a:ext cx="4556759" cy="1450446"/>
      </dsp:txXfrm>
    </dsp:sp>
    <dsp:sp modelId="{44B71045-A052-5C41-A9D8-A97EB6465B33}">
      <dsp:nvSpPr>
        <dsp:cNvPr id="0" name=""/>
        <dsp:cNvSpPr/>
      </dsp:nvSpPr>
      <dsp:spPr>
        <a:xfrm>
          <a:off x="1191768" y="1450446"/>
          <a:ext cx="4767072" cy="1450446"/>
        </a:xfrm>
        <a:prstGeom prst="trapezoid">
          <a:avLst>
            <a:gd name="adj" fmla="val 82166"/>
          </a:avLst>
        </a:prstGeom>
        <a:solidFill>
          <a:schemeClr val="accent2">
            <a:shade val="80000"/>
            <a:hueOff val="282318"/>
            <a:satOff val="-14798"/>
            <a:lumOff val="1596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rtl="0">
            <a:lnSpc>
              <a:spcPct val="90000"/>
            </a:lnSpc>
            <a:spcBef>
              <a:spcPct val="0"/>
            </a:spcBef>
            <a:spcAft>
              <a:spcPct val="35000"/>
            </a:spcAft>
          </a:pPr>
          <a:r>
            <a:rPr lang="en-US" sz="2600" kern="1200" dirty="0">
              <a:latin typeface="Calibri"/>
            </a:rPr>
            <a:t>Focus</a:t>
          </a:r>
          <a:r>
            <a:rPr lang="en-US" sz="2600" kern="1200" dirty="0"/>
            <a:t> instruction on</a:t>
          </a:r>
          <a:r>
            <a:rPr lang="en-US" sz="2600" kern="1200" dirty="0">
              <a:latin typeface="Calibri"/>
            </a:rPr>
            <a:t> Challenging Behaviors</a:t>
          </a:r>
          <a:endParaRPr lang="en-US" sz="2600" kern="1200" dirty="0"/>
        </a:p>
      </dsp:txBody>
      <dsp:txXfrm>
        <a:off x="2026005" y="1450446"/>
        <a:ext cx="3098596" cy="1450446"/>
      </dsp:txXfrm>
    </dsp:sp>
    <dsp:sp modelId="{E5151405-D357-7140-BA2F-672A4089812C}">
      <dsp:nvSpPr>
        <dsp:cNvPr id="0" name=""/>
        <dsp:cNvSpPr/>
      </dsp:nvSpPr>
      <dsp:spPr>
        <a:xfrm rot="10800000">
          <a:off x="5958840" y="2900892"/>
          <a:ext cx="4556759"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2">
              <a:shade val="80000"/>
              <a:hueOff val="564635"/>
              <a:satOff val="-29596"/>
              <a:lumOff val="319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Calibri"/>
            </a:rPr>
            <a:t>Provide Inclusive Opportunities</a:t>
          </a:r>
          <a:endParaRPr lang="en-US" sz="1400" kern="1200" dirty="0"/>
        </a:p>
        <a:p>
          <a:pPr marL="114300" lvl="1" indent="-114300" algn="l" defTabSz="622300" rtl="0">
            <a:lnSpc>
              <a:spcPct val="90000"/>
            </a:lnSpc>
            <a:spcBef>
              <a:spcPct val="0"/>
            </a:spcBef>
            <a:spcAft>
              <a:spcPct val="15000"/>
            </a:spcAft>
            <a:buChar char="••"/>
          </a:pPr>
          <a:r>
            <a:rPr lang="en-US" sz="1400" kern="1200" dirty="0">
              <a:latin typeface="Calibri"/>
            </a:rPr>
            <a:t>Develop theory of mind about</a:t>
          </a:r>
          <a:r>
            <a:rPr lang="en-US" sz="1400" kern="1200" dirty="0"/>
            <a:t> the perspectives of others</a:t>
          </a:r>
          <a:r>
            <a:rPr lang="en-US" sz="1400" kern="1200" dirty="0">
              <a:latin typeface="Calibri"/>
            </a:rPr>
            <a:t> and empathy  </a:t>
          </a:r>
          <a:endParaRPr lang="en-US" sz="1400" kern="1200" dirty="0"/>
        </a:p>
        <a:p>
          <a:pPr marL="114300" lvl="1" indent="-114300" algn="l" defTabSz="622300" rtl="0">
            <a:lnSpc>
              <a:spcPct val="90000"/>
            </a:lnSpc>
            <a:spcBef>
              <a:spcPct val="0"/>
            </a:spcBef>
            <a:spcAft>
              <a:spcPct val="15000"/>
            </a:spcAft>
            <a:buChar char="••"/>
          </a:pPr>
          <a:r>
            <a:rPr lang="en-US" sz="1400" kern="1200" dirty="0">
              <a:latin typeface="Calibri"/>
            </a:rPr>
            <a:t>Plan Transitions</a:t>
          </a:r>
        </a:p>
        <a:p>
          <a:pPr marL="114300" lvl="1" indent="-114300" algn="l" defTabSz="622300" rtl="0">
            <a:lnSpc>
              <a:spcPct val="90000"/>
            </a:lnSpc>
            <a:spcBef>
              <a:spcPct val="0"/>
            </a:spcBef>
            <a:spcAft>
              <a:spcPct val="15000"/>
            </a:spcAft>
            <a:buChar char="••"/>
          </a:pPr>
          <a:r>
            <a:rPr lang="en-US" sz="1400" kern="1200" dirty="0">
              <a:latin typeface="Calibri"/>
            </a:rPr>
            <a:t>Provide opportunities to</a:t>
          </a:r>
          <a:r>
            <a:rPr lang="en-US" sz="1400" kern="1200" dirty="0"/>
            <a:t> </a:t>
          </a:r>
          <a:r>
            <a:rPr lang="en-US" sz="1400" kern="1200" dirty="0">
              <a:latin typeface="Calibri"/>
            </a:rPr>
            <a:t>engage</a:t>
          </a:r>
          <a:r>
            <a:rPr lang="en-US" sz="1400" kern="1200" dirty="0"/>
            <a:t> with peers</a:t>
          </a:r>
          <a:r>
            <a:rPr lang="en-US" sz="1400" kern="1200" dirty="0">
              <a:latin typeface="Calibri"/>
            </a:rPr>
            <a:t> </a:t>
          </a:r>
          <a:endParaRPr lang="en-US" sz="1400" kern="1200" dirty="0"/>
        </a:p>
      </dsp:txBody>
      <dsp:txXfrm rot="10800000">
        <a:off x="7150608" y="2900892"/>
        <a:ext cx="3364991" cy="1450446"/>
      </dsp:txXfrm>
    </dsp:sp>
    <dsp:sp modelId="{98DD2BE6-152D-5C46-8A98-A11B5A383A47}">
      <dsp:nvSpPr>
        <dsp:cNvPr id="0" name=""/>
        <dsp:cNvSpPr/>
      </dsp:nvSpPr>
      <dsp:spPr>
        <a:xfrm>
          <a:off x="0" y="2900892"/>
          <a:ext cx="7150608" cy="1450446"/>
        </a:xfrm>
        <a:prstGeom prst="trapezoid">
          <a:avLst>
            <a:gd name="adj" fmla="val 82166"/>
          </a:avLst>
        </a:prstGeom>
        <a:solidFill>
          <a:schemeClr val="accent2">
            <a:shade val="80000"/>
            <a:hueOff val="564635"/>
            <a:satOff val="-29596"/>
            <a:lumOff val="3193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latin typeface="Calibri"/>
            </a:rPr>
            <a:t>Teach</a:t>
          </a:r>
          <a:r>
            <a:rPr lang="en-US" sz="2600" kern="1200" dirty="0"/>
            <a:t> Meaningful Behaviors for Success</a:t>
          </a:r>
        </a:p>
      </dsp:txBody>
      <dsp:txXfrm>
        <a:off x="1251356" y="2900892"/>
        <a:ext cx="4647895" cy="1450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A0B3F-03C5-7043-8782-B05FAE879149}">
      <dsp:nvSpPr>
        <dsp:cNvPr id="0" name=""/>
        <dsp:cNvSpPr/>
      </dsp:nvSpPr>
      <dsp:spPr>
        <a:xfrm>
          <a:off x="3505200" y="0"/>
          <a:ext cx="3505200" cy="1450446"/>
        </a:xfrm>
        <a:prstGeom prst="trapezoid">
          <a:avLst>
            <a:gd name="adj" fmla="val 120832"/>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Social Worker, Mental Health Practitioners  </a:t>
          </a:r>
        </a:p>
      </dsp:txBody>
      <dsp:txXfrm>
        <a:off x="3505200" y="0"/>
        <a:ext cx="3505200" cy="1450446"/>
      </dsp:txXfrm>
    </dsp:sp>
    <dsp:sp modelId="{5D60FC7A-E92D-4E46-97D4-B4ADD580C5B7}">
      <dsp:nvSpPr>
        <dsp:cNvPr id="0" name=""/>
        <dsp:cNvSpPr/>
      </dsp:nvSpPr>
      <dsp:spPr>
        <a:xfrm>
          <a:off x="1752599" y="1450446"/>
          <a:ext cx="7010400" cy="1450446"/>
        </a:xfrm>
        <a:prstGeom prst="trapezoid">
          <a:avLst>
            <a:gd name="adj" fmla="val 120832"/>
          </a:avLst>
        </a:prstGeom>
        <a:solidFill>
          <a:schemeClr val="accent2">
            <a:hueOff val="3093906"/>
            <a:satOff val="14799"/>
            <a:lumOff val="-519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Special Education Teacher, Support Staff, etc.</a:t>
          </a:r>
        </a:p>
      </dsp:txBody>
      <dsp:txXfrm>
        <a:off x="2979419" y="1450446"/>
        <a:ext cx="4556760" cy="1450446"/>
      </dsp:txXfrm>
    </dsp:sp>
    <dsp:sp modelId="{F25617A2-B665-D64E-AE46-FC814E19F6DB}">
      <dsp:nvSpPr>
        <dsp:cNvPr id="0" name=""/>
        <dsp:cNvSpPr/>
      </dsp:nvSpPr>
      <dsp:spPr>
        <a:xfrm>
          <a:off x="0" y="2900892"/>
          <a:ext cx="10515600" cy="1450446"/>
        </a:xfrm>
        <a:prstGeom prst="trapezoid">
          <a:avLst>
            <a:gd name="adj" fmla="val 120832"/>
          </a:avLst>
        </a:prstGeom>
        <a:solidFill>
          <a:schemeClr val="accent2">
            <a:hueOff val="6187813"/>
            <a:satOff val="29598"/>
            <a:lumOff val="-1039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Families, Preschool Teachers, Childcare Workers, Peers, Student etc. </a:t>
          </a:r>
        </a:p>
      </dsp:txBody>
      <dsp:txXfrm>
        <a:off x="1840229" y="2900892"/>
        <a:ext cx="6835140" cy="1450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DFB04-2D82-5347-B590-5F494F6496B6}">
      <dsp:nvSpPr>
        <dsp:cNvPr id="0" name=""/>
        <dsp:cNvSpPr/>
      </dsp:nvSpPr>
      <dsp:spPr>
        <a:xfrm rot="10800000">
          <a:off x="3575304" y="0"/>
          <a:ext cx="6940296"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rtl="0">
            <a:lnSpc>
              <a:spcPct val="90000"/>
            </a:lnSpc>
            <a:spcBef>
              <a:spcPct val="0"/>
            </a:spcBef>
            <a:spcAft>
              <a:spcPct val="15000"/>
            </a:spcAft>
            <a:buChar char="••"/>
          </a:pPr>
          <a:r>
            <a:rPr lang="en-US" sz="1700" kern="1200" dirty="0">
              <a:latin typeface="Calibri"/>
            </a:rPr>
            <a:t>Remove </a:t>
          </a:r>
          <a:r>
            <a:rPr lang="en-US" sz="1700" kern="1200" dirty="0"/>
            <a:t>antecedents </a:t>
          </a:r>
          <a:r>
            <a:rPr lang="en-US" sz="1700" kern="1200" dirty="0">
              <a:latin typeface="Calibri"/>
            </a:rPr>
            <a:t>(triggers for behaviors)</a:t>
          </a:r>
          <a:endParaRPr lang="en-US" sz="1700" kern="1200" dirty="0"/>
        </a:p>
        <a:p>
          <a:pPr marL="171450" lvl="1" indent="-171450" algn="l" defTabSz="755650" rtl="0">
            <a:lnSpc>
              <a:spcPct val="90000"/>
            </a:lnSpc>
            <a:spcBef>
              <a:spcPct val="0"/>
            </a:spcBef>
            <a:spcAft>
              <a:spcPct val="15000"/>
            </a:spcAft>
            <a:buChar char="••"/>
          </a:pPr>
          <a:r>
            <a:rPr lang="en-US" sz="1700" kern="1200" dirty="0">
              <a:latin typeface="Calibri"/>
            </a:rPr>
            <a:t>Teach pro-social replacement</a:t>
          </a:r>
          <a:r>
            <a:rPr lang="en-US" sz="1700" kern="1200" dirty="0"/>
            <a:t> behaviors</a:t>
          </a:r>
          <a:r>
            <a:rPr lang="en-US" sz="1700" kern="1200" dirty="0">
              <a:latin typeface="Calibri"/>
            </a:rPr>
            <a:t> </a:t>
          </a:r>
          <a:endParaRPr lang="en-US" sz="1700" kern="1200" dirty="0"/>
        </a:p>
        <a:p>
          <a:pPr marL="171450" lvl="1" indent="-171450" algn="l" defTabSz="755650" rtl="0">
            <a:lnSpc>
              <a:spcPct val="90000"/>
            </a:lnSpc>
            <a:spcBef>
              <a:spcPct val="0"/>
            </a:spcBef>
            <a:spcAft>
              <a:spcPct val="15000"/>
            </a:spcAft>
            <a:buChar char="••"/>
          </a:pPr>
          <a:r>
            <a:rPr lang="en-US" sz="1700" kern="1200" dirty="0">
              <a:latin typeface="Calibri"/>
            </a:rPr>
            <a:t>Write Social </a:t>
          </a:r>
          <a:r>
            <a:rPr lang="en-US" sz="1700" kern="1200" dirty="0"/>
            <a:t>Stories</a:t>
          </a:r>
          <a:r>
            <a:rPr lang="en-US" sz="1700" kern="1200" dirty="0">
              <a:latin typeface="Calibri"/>
            </a:rPr>
            <a:t> / Narratives </a:t>
          </a:r>
          <a:endParaRPr lang="en-US" sz="1700" kern="1200" dirty="0"/>
        </a:p>
      </dsp:txBody>
      <dsp:txXfrm rot="10800000">
        <a:off x="4767072" y="0"/>
        <a:ext cx="5748528" cy="1450446"/>
      </dsp:txXfrm>
    </dsp:sp>
    <dsp:sp modelId="{1E6B4EEF-E318-114A-B637-0CE1B4245349}">
      <dsp:nvSpPr>
        <dsp:cNvPr id="0" name=""/>
        <dsp:cNvSpPr/>
      </dsp:nvSpPr>
      <dsp:spPr>
        <a:xfrm>
          <a:off x="2383536" y="0"/>
          <a:ext cx="2383536" cy="1450446"/>
        </a:xfrm>
        <a:prstGeom prst="trapezoid">
          <a:avLst>
            <a:gd name="adj" fmla="val 82166"/>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a:latin typeface="Calibri"/>
            </a:rPr>
            <a:t>Modify and Make Significant</a:t>
          </a:r>
          <a:r>
            <a:rPr lang="en-US" sz="2400" kern="1200" dirty="0"/>
            <a:t> Environmental Changes</a:t>
          </a:r>
        </a:p>
      </dsp:txBody>
      <dsp:txXfrm>
        <a:off x="2383536" y="0"/>
        <a:ext cx="2383536" cy="1450446"/>
      </dsp:txXfrm>
    </dsp:sp>
    <dsp:sp modelId="{6EBC7AAB-A156-9749-9E46-91A6B761AD99}">
      <dsp:nvSpPr>
        <dsp:cNvPr id="0" name=""/>
        <dsp:cNvSpPr/>
      </dsp:nvSpPr>
      <dsp:spPr>
        <a:xfrm rot="10800000">
          <a:off x="4767072" y="1450446"/>
          <a:ext cx="5748528"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3">
              <a:hueOff val="-5329119"/>
              <a:satOff val="-23371"/>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rtl="0">
            <a:lnSpc>
              <a:spcPct val="90000"/>
            </a:lnSpc>
            <a:spcBef>
              <a:spcPct val="0"/>
            </a:spcBef>
            <a:spcAft>
              <a:spcPct val="15000"/>
            </a:spcAft>
            <a:buChar char="••"/>
          </a:pPr>
          <a:r>
            <a:rPr lang="en-US" sz="1700" kern="1200" dirty="0">
              <a:latin typeface="Calibri"/>
            </a:rPr>
            <a:t>Consider Impact of Environmental</a:t>
          </a:r>
          <a:r>
            <a:rPr lang="en-US" sz="1700" kern="1200" dirty="0"/>
            <a:t> </a:t>
          </a:r>
          <a:r>
            <a:rPr lang="en-US" sz="1700" kern="1200" dirty="0">
              <a:latin typeface="Calibri"/>
            </a:rPr>
            <a:t>Stimuli </a:t>
          </a:r>
          <a:endParaRPr lang="en-US" sz="1700" kern="1200" dirty="0"/>
        </a:p>
        <a:p>
          <a:pPr marL="171450" lvl="1" indent="-171450" algn="l" defTabSz="755650">
            <a:lnSpc>
              <a:spcPct val="90000"/>
            </a:lnSpc>
            <a:spcBef>
              <a:spcPct val="0"/>
            </a:spcBef>
            <a:spcAft>
              <a:spcPct val="15000"/>
            </a:spcAft>
            <a:buChar char="••"/>
          </a:pPr>
          <a:r>
            <a:rPr lang="en-US" sz="1700" kern="1200" dirty="0">
              <a:latin typeface="Calibri"/>
            </a:rPr>
            <a:t>Use</a:t>
          </a:r>
          <a:r>
            <a:rPr lang="en-US" sz="1700" kern="1200" dirty="0"/>
            <a:t> a Zone Defense Support System</a:t>
          </a:r>
        </a:p>
        <a:p>
          <a:pPr marL="171450" lvl="1" indent="-171450" algn="l" defTabSz="755650" rtl="0">
            <a:lnSpc>
              <a:spcPct val="90000"/>
            </a:lnSpc>
            <a:spcBef>
              <a:spcPct val="0"/>
            </a:spcBef>
            <a:spcAft>
              <a:spcPct val="15000"/>
            </a:spcAft>
            <a:buChar char="••"/>
          </a:pPr>
          <a:r>
            <a:rPr lang="en-US" sz="1700" kern="1200" dirty="0">
              <a:latin typeface="Calibri"/>
            </a:rPr>
            <a:t>Provide Consistency such as Schedule</a:t>
          </a:r>
          <a:r>
            <a:rPr lang="en-US" sz="1700" kern="1200" dirty="0"/>
            <a:t> with </a:t>
          </a:r>
          <a:r>
            <a:rPr lang="en-US" sz="1700" kern="1200" dirty="0">
              <a:latin typeface="Calibri"/>
            </a:rPr>
            <a:t>Visual</a:t>
          </a:r>
          <a:r>
            <a:rPr lang="en-US" sz="1700" kern="1200" dirty="0"/>
            <a:t> </a:t>
          </a:r>
          <a:r>
            <a:rPr lang="en-US" sz="1700" kern="1200" dirty="0">
              <a:latin typeface="Calibri"/>
            </a:rPr>
            <a:t>Supports </a:t>
          </a: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rot="10800000">
        <a:off x="5958840" y="1450446"/>
        <a:ext cx="4556759" cy="1450446"/>
      </dsp:txXfrm>
    </dsp:sp>
    <dsp:sp modelId="{BDA3A76A-8421-9944-A7FB-527E6077CB60}">
      <dsp:nvSpPr>
        <dsp:cNvPr id="0" name=""/>
        <dsp:cNvSpPr/>
      </dsp:nvSpPr>
      <dsp:spPr>
        <a:xfrm>
          <a:off x="1191768" y="1450446"/>
          <a:ext cx="4767072" cy="1450446"/>
        </a:xfrm>
        <a:prstGeom prst="trapezoid">
          <a:avLst>
            <a:gd name="adj" fmla="val 82166"/>
          </a:avLst>
        </a:prstGeom>
        <a:solidFill>
          <a:schemeClr val="accent3">
            <a:hueOff val="-5329119"/>
            <a:satOff val="-23371"/>
            <a:lumOff val="137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a:latin typeface="Calibri"/>
            </a:rPr>
            <a:t>Add Needed Environmental</a:t>
          </a:r>
          <a:r>
            <a:rPr lang="en-US" sz="2400" kern="1200" dirty="0"/>
            <a:t> Supports</a:t>
          </a:r>
          <a:r>
            <a:rPr lang="en-US" sz="2400" kern="1200" dirty="0">
              <a:latin typeface="Calibri"/>
            </a:rPr>
            <a:t> </a:t>
          </a:r>
          <a:endParaRPr lang="en-US" sz="2400" kern="1200" dirty="0"/>
        </a:p>
      </dsp:txBody>
      <dsp:txXfrm>
        <a:off x="2026005" y="1450446"/>
        <a:ext cx="3098596" cy="1450446"/>
      </dsp:txXfrm>
    </dsp:sp>
    <dsp:sp modelId="{AD8DED8F-1A80-CF47-BD3C-A5FF7339BDC4}">
      <dsp:nvSpPr>
        <dsp:cNvPr id="0" name=""/>
        <dsp:cNvSpPr/>
      </dsp:nvSpPr>
      <dsp:spPr>
        <a:xfrm rot="10800000">
          <a:off x="5958840" y="2900892"/>
          <a:ext cx="4556759" cy="1450446"/>
        </a:xfrm>
        <a:prstGeom prst="nonIsoscelesTrapezoid">
          <a:avLst>
            <a:gd name="adj1" fmla="val 0"/>
            <a:gd name="adj2" fmla="val 82166"/>
          </a:avLst>
        </a:prstGeom>
        <a:solidFill>
          <a:schemeClr val="lt1">
            <a:alpha val="90000"/>
            <a:hueOff val="0"/>
            <a:satOff val="0"/>
            <a:lumOff val="0"/>
            <a:alphaOff val="0"/>
          </a:schemeClr>
        </a:solidFill>
        <a:ln w="10795" cap="flat" cmpd="sng" algn="ctr">
          <a:solidFill>
            <a:schemeClr val="accent3">
              <a:hueOff val="-10658239"/>
              <a:satOff val="-46741"/>
              <a:lumOff val="27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rtl="0">
            <a:lnSpc>
              <a:spcPct val="90000"/>
            </a:lnSpc>
            <a:spcBef>
              <a:spcPct val="0"/>
            </a:spcBef>
            <a:spcAft>
              <a:spcPct val="15000"/>
            </a:spcAft>
            <a:buChar char="••"/>
          </a:pPr>
          <a:r>
            <a:rPr lang="en-US" sz="1700" kern="1200" dirty="0">
              <a:latin typeface="Calibri"/>
            </a:rPr>
            <a:t>Set up Physical Environment</a:t>
          </a:r>
        </a:p>
        <a:p>
          <a:pPr marL="171450" lvl="1" indent="-171450" algn="l" defTabSz="755650">
            <a:lnSpc>
              <a:spcPct val="90000"/>
            </a:lnSpc>
            <a:spcBef>
              <a:spcPct val="0"/>
            </a:spcBef>
            <a:spcAft>
              <a:spcPct val="15000"/>
            </a:spcAft>
            <a:buChar char="••"/>
          </a:pPr>
          <a:r>
            <a:rPr lang="en-US" sz="1700" kern="1200" dirty="0">
              <a:latin typeface="Calibri"/>
            </a:rPr>
            <a:t>Create Developmentally Appropriate</a:t>
          </a:r>
          <a:r>
            <a:rPr lang="en-US" sz="1700" kern="1200" dirty="0"/>
            <a:t> </a:t>
          </a:r>
          <a:r>
            <a:rPr lang="en-US" sz="1700" kern="1200" dirty="0">
              <a:latin typeface="Calibri"/>
            </a:rPr>
            <a:t>Expectations </a:t>
          </a:r>
          <a:endParaRPr lang="en-US" sz="1700" kern="1200" dirty="0"/>
        </a:p>
        <a:p>
          <a:pPr marL="171450" lvl="1" indent="-171450" algn="l" defTabSz="755650" rtl="0">
            <a:lnSpc>
              <a:spcPct val="90000"/>
            </a:lnSpc>
            <a:spcBef>
              <a:spcPct val="0"/>
            </a:spcBef>
            <a:spcAft>
              <a:spcPct val="15000"/>
            </a:spcAft>
            <a:buChar char="••"/>
          </a:pPr>
          <a:r>
            <a:rPr lang="en-US" sz="1700" kern="1200" dirty="0"/>
            <a:t>Limit </a:t>
          </a:r>
          <a:r>
            <a:rPr lang="en-US" sz="1700" kern="1200" dirty="0">
              <a:latin typeface="Calibri"/>
            </a:rPr>
            <a:t>Wait Time </a:t>
          </a:r>
          <a:endParaRPr lang="en-US" sz="1700" kern="1200" dirty="0"/>
        </a:p>
      </dsp:txBody>
      <dsp:txXfrm rot="10800000">
        <a:off x="7150608" y="2900892"/>
        <a:ext cx="3364991" cy="1450446"/>
      </dsp:txXfrm>
    </dsp:sp>
    <dsp:sp modelId="{D7D9125D-0E59-B14A-978F-FAA09A5A9595}">
      <dsp:nvSpPr>
        <dsp:cNvPr id="0" name=""/>
        <dsp:cNvSpPr/>
      </dsp:nvSpPr>
      <dsp:spPr>
        <a:xfrm>
          <a:off x="0" y="2900892"/>
          <a:ext cx="7150608" cy="1450446"/>
        </a:xfrm>
        <a:prstGeom prst="trapezoid">
          <a:avLst>
            <a:gd name="adj" fmla="val 82166"/>
          </a:avLst>
        </a:prstGeom>
        <a:solidFill>
          <a:schemeClr val="accent3">
            <a:hueOff val="-10658239"/>
            <a:satOff val="-46741"/>
            <a:lumOff val="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a:latin typeface="Calibri"/>
            </a:rPr>
            <a:t>Create</a:t>
          </a:r>
          <a:r>
            <a:rPr lang="en-US" sz="2400" kern="1200" dirty="0"/>
            <a:t> </a:t>
          </a:r>
          <a:r>
            <a:rPr lang="en-US" sz="2400" kern="1200" dirty="0">
              <a:latin typeface="Calibri"/>
            </a:rPr>
            <a:t>Environment</a:t>
          </a:r>
          <a:r>
            <a:rPr lang="en-US" sz="2400" kern="1200" dirty="0"/>
            <a:t> that </a:t>
          </a:r>
          <a:r>
            <a:rPr lang="en-US" sz="2400" kern="1200" dirty="0">
              <a:latin typeface="Calibri"/>
            </a:rPr>
            <a:t>Supports Positive</a:t>
          </a:r>
          <a:r>
            <a:rPr lang="en-US" sz="2400" kern="1200" dirty="0"/>
            <a:t> </a:t>
          </a:r>
          <a:r>
            <a:rPr lang="en-US" sz="2400" kern="1200" dirty="0">
              <a:latin typeface="Calibri"/>
            </a:rPr>
            <a:t>Behaviors</a:t>
          </a:r>
          <a:endParaRPr lang="en-US" sz="2400" kern="1200" dirty="0"/>
        </a:p>
      </dsp:txBody>
      <dsp:txXfrm>
        <a:off x="1251356" y="2900892"/>
        <a:ext cx="4647895" cy="145044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0.31089</cdr:x>
      <cdr:y>0.17221</cdr:y>
    </cdr:from>
    <cdr:to>
      <cdr:x>0.31248</cdr:x>
      <cdr:y>0.82779</cdr:y>
    </cdr:to>
    <cdr:cxnSp macro="">
      <cdr:nvCxnSpPr>
        <cdr:cNvPr id="6" name="Straight Connector 5" descr="Bar between 08-09 and 09-10 to show when cohort training was regionalized." title="Bar">
          <a:extLst xmlns:a="http://schemas.openxmlformats.org/drawingml/2006/main">
            <a:ext uri="{FF2B5EF4-FFF2-40B4-BE49-F238E27FC236}">
              <a16:creationId xmlns:a16="http://schemas.microsoft.com/office/drawing/2014/main" id="{5CFAF683-7EFD-4B53-97F3-9233417CD0FB}"/>
            </a:ext>
          </a:extLst>
        </cdr:cNvPr>
        <cdr:cNvCxnSpPr/>
      </cdr:nvCxnSpPr>
      <cdr:spPr>
        <a:xfrm xmlns:a="http://schemas.openxmlformats.org/drawingml/2006/main" flipH="1" flipV="1">
          <a:off x="2486687" y="641898"/>
          <a:ext cx="12700" cy="2443654"/>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0.25107</cdr:x>
      <cdr:y>0.0258</cdr:y>
    </cdr:from>
    <cdr:to>
      <cdr:x>0.38843</cdr:x>
      <cdr:y>0.16642</cdr:y>
    </cdr:to>
    <cdr:sp macro="" textlink="">
      <cdr:nvSpPr>
        <cdr:cNvPr id="2" name="TextBox 1"/>
        <cdr:cNvSpPr txBox="1"/>
      </cdr:nvSpPr>
      <cdr:spPr>
        <a:xfrm xmlns:a="http://schemas.openxmlformats.org/drawingml/2006/main">
          <a:off x="2008216" y="96153"/>
          <a:ext cx="1098672" cy="5241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t>Regionalized Support</a:t>
          </a:r>
        </a:p>
      </cdr:txBody>
    </cdr:sp>
  </cdr:relSizeAnchor>
</c:userShapes>
</file>

<file path=ppt/drawings/drawing2.xml><?xml version="1.0" encoding="utf-8"?>
<c:userShapes xmlns:c="http://schemas.openxmlformats.org/drawingml/2006/chart">
  <cdr:relSizeAnchor xmlns:cdr="http://schemas.openxmlformats.org/drawingml/2006/chartDrawing">
    <cdr:from>
      <cdr:x>0.4209</cdr:x>
      <cdr:y>0.1337</cdr:y>
    </cdr:from>
    <cdr:to>
      <cdr:x>0.5</cdr:x>
      <cdr:y>0.23295</cdr:y>
    </cdr:to>
    <cdr:sp macro="" textlink="">
      <cdr:nvSpPr>
        <cdr:cNvPr id="2" name="TextBox 1"/>
        <cdr:cNvSpPr txBox="1"/>
      </cdr:nvSpPr>
      <cdr:spPr>
        <a:xfrm xmlns:a="http://schemas.openxmlformats.org/drawingml/2006/main">
          <a:off x="3463838" y="680862"/>
          <a:ext cx="650962" cy="505442"/>
        </a:xfrm>
        <a:prstGeom xmlns:a="http://schemas.openxmlformats.org/drawingml/2006/main" prst="rect">
          <a:avLst/>
        </a:prstGeom>
        <a:solidFill xmlns:a="http://schemas.openxmlformats.org/drawingml/2006/main">
          <a:schemeClr val="tx1"/>
        </a:solidFill>
      </cdr:spPr>
      <cdr:txBody>
        <a:bodyPr xmlns:a="http://schemas.openxmlformats.org/drawingml/2006/main" vertOverflow="clip" wrap="square" rtlCol="0"/>
        <a:lstStyle xmlns:a="http://schemas.openxmlformats.org/drawingml/2006/main"/>
        <a:p xmlns:a="http://schemas.openxmlformats.org/drawingml/2006/main">
          <a:pPr algn="ctr"/>
          <a:r>
            <a:rPr lang="en-US" sz="2800" b="1" dirty="0" smtClean="0">
              <a:solidFill>
                <a:schemeClr val="bg1"/>
              </a:solidFill>
            </a:rPr>
            <a:t>87</a:t>
          </a:r>
          <a:endParaRPr lang="en-US" sz="28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10/28/2020</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10/28/2020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cf.hhs.gov/sites/default/files/ecd/expulsion_suspension_final.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journals.sagepub.com/doi/pdf/10.1177/10983007020040010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Takeaway</a:t>
            </a:r>
            <a:r>
              <a:rPr lang="en-US" b="1" baseline="0" dirty="0"/>
              <a:t> 1: </a:t>
            </a:r>
            <a:r>
              <a:rPr lang="en-US" b="0" baseline="0" dirty="0"/>
              <a:t>There are a finite number of core features are not unique for positive behavior support, regardless of the setting, context, situation, group, etc. We share more similar than different, so we can focus on those universal PBS core features that also apply to increased layers of support. As a result, people in Minnesota now have this thing that we believe works to both increase desirable behaviors by supporting people in the ways they find the most pleasant or literally, positive.</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Takeaway</a:t>
            </a:r>
            <a:r>
              <a:rPr lang="en-US" b="1" baseline="0" dirty="0"/>
              <a:t> 2 </a:t>
            </a:r>
            <a:r>
              <a:rPr lang="en-US" b="0" baseline="0" dirty="0"/>
              <a:t>As a result of Takeaway #1, we expect our competencies to be more similar than different across school, community, demographics, cultures, etc. especially if they match with what is important shared values to the people we support.</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Takeaway</a:t>
            </a:r>
            <a:r>
              <a:rPr lang="en-US" b="1" baseline="0" dirty="0"/>
              <a:t> 3: </a:t>
            </a:r>
            <a:r>
              <a:rPr lang="en-US" b="0" baseline="0" dirty="0"/>
              <a:t>Tiered systems coordinate efforts too. We expect, and want to select teams and networks that have a variety of skills that they bring that are integrated and compensatory. Think of it as a potluck. It would be a lot of work for one person to do the entire meal and sustain it over and over again. It also would be a problem if all 10 people brought a bag of chips. Tiered systems is coordination and alignment so that the right people with the right skills are bringing the right information at the right time to make decisions.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Takeaway</a:t>
            </a:r>
            <a:r>
              <a:rPr lang="en-US" b="1" baseline="0" dirty="0"/>
              <a:t> 4: </a:t>
            </a:r>
            <a:r>
              <a:rPr lang="en-US" b="0" baseline="0" dirty="0"/>
              <a:t>MNPBS Network is a way to structure to keep people coming back and staying in the right level of consistent communication. It ties back to Takeaway 3 by ‘setting the table’ at and expected and consistent time and place so that we can all get the benefit of all the ‘dishes’ that people bring. There’s perhaps a human tendency to want to ‘make it your own’, but ultimately we have to have non-negotiable core features. We could give all of our blueprints, fidelity assessments being developed, terms of references, Give/Gets, etc. as examples for people to do it on their own (e.g., “Letting it Happen”), but we each have to have that experience making it work for your team with experience doing it collaboratively as a network in a less high pressure, high stakes situation.</a:t>
            </a:r>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a:t>
            </a:fld>
            <a:endParaRPr lang="en-US"/>
          </a:p>
        </p:txBody>
      </p:sp>
    </p:spTree>
    <p:extLst>
      <p:ext uri="{BB962C8B-B14F-4D97-AF65-F5344CB8AC3E}">
        <p14:creationId xmlns:p14="http://schemas.microsoft.com/office/powerpoint/2010/main" val="33502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226501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pyramid</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6548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Early childhood programs are</a:t>
            </a:r>
            <a:r>
              <a:rPr lang="en-US" baseline="0" dirty="0" smtClean="0"/>
              <a:t> supported with PBS related knowledge, skills, and systems whether they join the work through MN PBIS as a partner of school or district joining an PBIS cohort  OR joining through Pyramid Model as an early childhood program representing the breadth of early childhood offerings associated with their school district.</a:t>
            </a:r>
            <a:endParaRPr dirty="0"/>
          </a:p>
        </p:txBody>
      </p:sp>
      <p:sp>
        <p:nvSpPr>
          <p:cNvPr id="147" name="Google Shape;1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6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337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922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7" name="Google Shape;15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104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127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I added the last bullet Here is some information from</a:t>
            </a:r>
            <a:r>
              <a:rPr lang="en-US" baseline="0" dirty="0" smtClean="0"/>
              <a:t> the </a:t>
            </a:r>
            <a:r>
              <a:rPr lang="en-US" dirty="0" smtClean="0"/>
              <a:t>Policy Statement on Expulsion and Suspension in Early Childhood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hlinkClick r:id="rId3"/>
              </a:rPr>
              <a:t>https://www.acf.hhs.gov/sites/default/files/ecd/expulsion_suspension_final.pdf</a:t>
            </a:r>
            <a:endParaRPr lang="en-US" sz="1200" dirty="0" smtClean="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Although early childhood settings differ in contexts  from K-12 settings , the </a:t>
            </a:r>
            <a:r>
              <a:rPr lang="en-US" i="1" u="sng" dirty="0" smtClean="0"/>
              <a:t>Guiding Principles </a:t>
            </a:r>
            <a:r>
              <a:rPr lang="en-US" i="1" dirty="0" smtClean="0"/>
              <a:t>are applicable to both, such that focusing on prevention, developing and communicating clear behavioral expectations, ensuring fairness, equity, and continuous improvement, can and should be applied across settings where children can learn</a:t>
            </a:r>
            <a:r>
              <a:rPr lang="en-US" i="1" dirty="0" smtClean="0">
                <a:effectLst>
                  <a:outerShdw blurRad="38100" dist="38100" dir="2700000" algn="tl">
                    <a:srgbClr val="000000">
                      <a:alpha val="43137"/>
                    </a:srgbClr>
                  </a:outerShdw>
                </a:effectLst>
              </a:rPr>
              <a:t>.”</a:t>
            </a:r>
          </a:p>
          <a:p>
            <a:r>
              <a:rPr lang="en-US" dirty="0" smtClean="0"/>
              <a:t>Young students who are expelled or suspended are:</a:t>
            </a:r>
          </a:p>
          <a:p>
            <a:pPr lvl="1"/>
            <a:r>
              <a:rPr lang="en-US" dirty="0" smtClean="0"/>
              <a:t>Ten times  more likely to drop out of high school</a:t>
            </a:r>
          </a:p>
          <a:p>
            <a:pPr lvl="1"/>
            <a:r>
              <a:rPr lang="en-US" dirty="0" smtClean="0"/>
              <a:t>Experience academic failure</a:t>
            </a:r>
          </a:p>
          <a:p>
            <a:pPr lvl="1"/>
            <a:r>
              <a:rPr lang="en-US" dirty="0" smtClean="0"/>
              <a:t>Repeat a grade</a:t>
            </a:r>
          </a:p>
          <a:p>
            <a:pPr lvl="1"/>
            <a:r>
              <a:rPr lang="en-US" dirty="0" smtClean="0"/>
              <a:t>Hold negative school attitudes</a:t>
            </a:r>
          </a:p>
          <a:p>
            <a:pPr lvl="1"/>
            <a:r>
              <a:rPr lang="en-US" dirty="0" smtClean="0"/>
              <a:t>Face incarceration at a higher rate than those who are not</a:t>
            </a:r>
          </a:p>
          <a:p>
            <a:r>
              <a:rPr lang="en-US" dirty="0" smtClean="0"/>
              <a:t>Early suspension and expulsion may delay or interfere with  identifying mental heath issues or underlying disabilities  </a:t>
            </a:r>
          </a:p>
          <a:p>
            <a:pPr lvl="1"/>
            <a:endParaRPr lang="en-US" dirty="0" smtClean="0"/>
          </a:p>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0162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95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Some of the </a:t>
            </a:r>
            <a:r>
              <a:rPr lang="en-US" dirty="0" err="1" smtClean="0"/>
              <a:t>suspeonsisn</a:t>
            </a:r>
            <a:r>
              <a:rPr lang="en-US" dirty="0" smtClean="0"/>
              <a:t> and expulsion could go in here or it might be e a better fit.  Could also be the work of teacher prep and the foundational basis as seen in the 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Could the effective workforce fit</a:t>
            </a:r>
            <a:r>
              <a:rPr lang="en-US" baseline="0" dirty="0" smtClean="0"/>
              <a:t> in here. With the PM training the staff is able to help families and students with changes that really never ends and can me seen for decades not months. That is the goal of the foundation of effective workforce for PM</a:t>
            </a:r>
            <a:endParaRPr lang="en-US" dirty="0" smtClean="0"/>
          </a:p>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451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Collaborators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Forum webinar</a:t>
            </a:r>
            <a:r>
              <a:rPr lang="en-US" sz="1200" kern="1200" baseline="0" dirty="0">
                <a:solidFill>
                  <a:schemeClr val="tx1"/>
                </a:solidFill>
                <a:effectLst/>
                <a:latin typeface="+mn-lt"/>
                <a:ea typeface="+mn-ea"/>
                <a:cs typeface="+mn-cs"/>
              </a:rPr>
              <a:t> series </a:t>
            </a:r>
            <a:r>
              <a:rPr lang="en-US" sz="1200" kern="1200" dirty="0">
                <a:solidFill>
                  <a:schemeClr val="tx1"/>
                </a:solidFill>
                <a:effectLst/>
                <a:latin typeface="+mn-lt"/>
                <a:ea typeface="+mn-ea"/>
                <a:cs typeface="+mn-cs"/>
              </a:rPr>
              <a:t>is a four session event every two months with</a:t>
            </a:r>
            <a:r>
              <a:rPr lang="en-US" sz="1200" kern="1200" baseline="0" dirty="0">
                <a:solidFill>
                  <a:schemeClr val="tx1"/>
                </a:solidFill>
                <a:effectLst/>
                <a:latin typeface="+mn-lt"/>
                <a:ea typeface="+mn-ea"/>
                <a:cs typeface="+mn-cs"/>
              </a:rPr>
              <a:t> keynotes from </a:t>
            </a:r>
            <a:r>
              <a:rPr lang="en-US" sz="1200" kern="1200" dirty="0">
                <a:solidFill>
                  <a:schemeClr val="tx1"/>
                </a:solidFill>
                <a:effectLst/>
                <a:latin typeface="+mn-lt"/>
                <a:ea typeface="+mn-ea"/>
                <a:cs typeface="+mn-cs"/>
              </a:rPr>
              <a:t>across Minnesota. </a:t>
            </a:r>
            <a:endParaRPr lang="en-US" dirty="0"/>
          </a:p>
        </p:txBody>
      </p:sp>
      <p:sp>
        <p:nvSpPr>
          <p:cNvPr id="4" name="Slide Number Placeholder 3"/>
          <p:cNvSpPr>
            <a:spLocks noGrp="1"/>
          </p:cNvSpPr>
          <p:nvPr>
            <p:ph type="sldNum" sz="quarter" idx="10"/>
          </p:nvPr>
        </p:nvSpPr>
        <p:spPr/>
        <p:txBody>
          <a:bodyPr/>
          <a:lstStyle/>
          <a:p>
            <a:fld id="{F94B31D7-0B64-41D5-ABDB-2C15BEC869F6}" type="slidenum">
              <a:rPr lang="en-US" smtClean="0"/>
              <a:t>3</a:t>
            </a:fld>
            <a:endParaRPr lang="en-US"/>
          </a:p>
        </p:txBody>
      </p:sp>
    </p:spTree>
    <p:extLst>
      <p:ext uri="{BB962C8B-B14F-4D97-AF65-F5344CB8AC3E}">
        <p14:creationId xmlns:p14="http://schemas.microsoft.com/office/powerpoint/2010/main" val="3150059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18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38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9948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PM is built as a preventative model that focusses on supporting the adults who support the child. </a:t>
            </a:r>
          </a:p>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5408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4158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3456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Collaborators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Forum webinar</a:t>
            </a:r>
            <a:r>
              <a:rPr lang="en-US" sz="1200" kern="1200" baseline="0" dirty="0">
                <a:solidFill>
                  <a:schemeClr val="tx1"/>
                </a:solidFill>
                <a:effectLst/>
                <a:latin typeface="+mn-lt"/>
                <a:ea typeface="+mn-ea"/>
                <a:cs typeface="+mn-cs"/>
              </a:rPr>
              <a:t> series </a:t>
            </a:r>
            <a:r>
              <a:rPr lang="en-US" sz="1200" kern="1200" dirty="0">
                <a:solidFill>
                  <a:schemeClr val="tx1"/>
                </a:solidFill>
                <a:effectLst/>
                <a:latin typeface="+mn-lt"/>
                <a:ea typeface="+mn-ea"/>
                <a:cs typeface="+mn-cs"/>
              </a:rPr>
              <a:t>is a four session event every two to three months with</a:t>
            </a:r>
            <a:r>
              <a:rPr lang="en-US" sz="1200" kern="1200" baseline="0" dirty="0">
                <a:solidFill>
                  <a:schemeClr val="tx1"/>
                </a:solidFill>
                <a:effectLst/>
                <a:latin typeface="+mn-lt"/>
                <a:ea typeface="+mn-ea"/>
                <a:cs typeface="+mn-cs"/>
              </a:rPr>
              <a:t> keynotes from </a:t>
            </a:r>
            <a:r>
              <a:rPr lang="en-US" sz="1200" kern="1200" dirty="0">
                <a:solidFill>
                  <a:schemeClr val="tx1"/>
                </a:solidFill>
                <a:effectLst/>
                <a:latin typeface="+mn-lt"/>
                <a:ea typeface="+mn-ea"/>
                <a:cs typeface="+mn-cs"/>
              </a:rPr>
              <a:t>across Minnesota.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31D7-0B64-41D5-ABDB-2C15BEC869F6}"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91467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2240561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731837" y="4560887"/>
            <a:ext cx="5851525" cy="4319587"/>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462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731837" y="4560887"/>
            <a:ext cx="5851525" cy="4319587"/>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3800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The theme for the Forum is “9 Core Features of Positive Behavior Support”, which is based on the </a:t>
            </a:r>
            <a:r>
              <a:rPr lang="en-US" sz="1200" u="sng" kern="1200" dirty="0">
                <a:solidFill>
                  <a:schemeClr val="tx1"/>
                </a:solidFill>
                <a:effectLst/>
                <a:latin typeface="NeueHaasGroteskText Std" panose="020B0504020202020204" pitchFamily="34" charset="0"/>
                <a:ea typeface="+mn-ea"/>
                <a:cs typeface="+mn-cs"/>
                <a:hlinkClick r:id="rId3"/>
              </a:rPr>
              <a:t>article from Carr et al. 2002</a:t>
            </a:r>
            <a:r>
              <a:rPr lang="en-US" sz="1200" kern="1200" dirty="0">
                <a:solidFill>
                  <a:schemeClr val="tx1"/>
                </a:solidFill>
                <a:effectLst/>
                <a:latin typeface="NeueHaasGroteskText Std" panose="020B0504020202020204" pitchFamily="34" charset="0"/>
                <a:ea typeface="+mn-ea"/>
                <a:cs typeface="+mn-cs"/>
              </a:rPr>
              <a:t> that provides an overview of the critical features that differentiate PBS from other approaches to enhance quality of life and minimize problem behavior across all demographics and settings. The nine core features from the article are in plain language from the MNPBS Network, as shown in the most current save-the-date flyer on the back of this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https://journals.sagepub.com/doi/pdf/10.1177/109830070200400102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NeueHaasGroteskText Std" panose="020B0504020202020204" pitchFamily="34" charset="0"/>
                <a:ea typeface="+mn-ea"/>
                <a:cs typeface="+mn-cs"/>
              </a:rPr>
              <a:t>Positive behavior support (PBS) is an applied science that uses educational and systems change methods (environmental redesign) to enhance quality of life and minimize problem behavior. PBS initially evolved within the field of developmental disabilities and emerged from three major sources: applied behavior analysis, the normalization/inclusion movement, and person-centered values. Although elements of PBS can be found in other approaches, its uniqueness lies in the fact that it integrates the following critical features into a cohesive whole: comprehensive lifestyle change, a lifespan perspective, ecological validity, stakeholder participation, social validity, systems change and multicomponent intervention, emphasis on prevention, flexibility in scientific practices, and multiple theoretical perspectives. These characteristics are likely to produce future evolution of PBS with respect to assessment practices, intervention strategies, training, and extension to new populations. The approach reflects a more general trend in the social sciences and education away from pathology-based models to a new positive model that stresses personal competence and environmental integrity.</a:t>
            </a:r>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4042556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731837" y="4560887"/>
            <a:ext cx="5851525" cy="4319587"/>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65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731837" y="4560887"/>
            <a:ext cx="5851525" cy="4319587"/>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524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731837" y="4560887"/>
            <a:ext cx="5851525" cy="4319587"/>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5" name="Google Shape;165;p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766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731837" y="4560887"/>
            <a:ext cx="5851525" cy="4319587"/>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3" name="Google Shape;173;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916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731837" y="4560887"/>
            <a:ext cx="5851525" cy="4319587"/>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1" name="Google Shape;181;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340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731837" y="4560887"/>
            <a:ext cx="5851525" cy="4319587"/>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120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70789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6</a:t>
            </a:fld>
            <a:endParaRPr lang="en-US"/>
          </a:p>
        </p:txBody>
      </p:sp>
    </p:spTree>
    <p:extLst>
      <p:ext uri="{BB962C8B-B14F-4D97-AF65-F5344CB8AC3E}">
        <p14:creationId xmlns:p14="http://schemas.microsoft.com/office/powerpoint/2010/main" val="310581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mn-lt"/>
              </a:rPr>
              <a:t>EC Tier</a:t>
            </a:r>
            <a:r>
              <a:rPr lang="en-US" sz="1400" baseline="0" dirty="0" smtClean="0">
                <a:latin typeface="+mn-lt"/>
              </a:rPr>
              <a:t> 1 things to note – there are teams, just as in K-21 and adulthood.  There is a need for greater cross sector and family collaboration given all the different places children are and ways they interact with different systems, greater emphasis on professional development and coaching of the EC workforce given the diversity of training backgrounds (yellow foundation of the pyramid), tier 1 supports focus on measuring and promoting nurturing and responsive relationships as well as high quality learning environments (blue sections of pyramid), gathered data includes fidelity within classrooms and coaching information in addition to program wide benchmarks and child specific behavioral incident data</a:t>
            </a:r>
            <a:endParaRPr lang="en-US" sz="1400" dirty="0" smtClean="0">
              <a:latin typeface="+mn-lt"/>
            </a:endParaRPr>
          </a:p>
          <a:p>
            <a:endParaRPr lang="en-US" sz="2400" dirty="0" smtClean="0"/>
          </a:p>
          <a:p>
            <a:r>
              <a:rPr lang="en-US" sz="2400" dirty="0" smtClean="0"/>
              <a:t>Especially </a:t>
            </a:r>
            <a:r>
              <a:rPr lang="en-US" sz="2400" dirty="0"/>
              <a:t>for PBS in the home setting</a:t>
            </a:r>
          </a:p>
          <a:p>
            <a:r>
              <a:rPr lang="en-US" sz="2400" dirty="0"/>
              <a:t>Through distance learning school supports and partnerships at home</a:t>
            </a:r>
          </a:p>
          <a:p>
            <a:r>
              <a:rPr lang="en-US" sz="2400" dirty="0"/>
              <a:t>Everyone is at home</a:t>
            </a:r>
          </a:p>
          <a:p>
            <a:endParaRPr lang="en-US" sz="2400" dirty="0"/>
          </a:p>
        </p:txBody>
      </p:sp>
      <p:sp>
        <p:nvSpPr>
          <p:cNvPr id="4" name="Slide Number Placeholder 3"/>
          <p:cNvSpPr>
            <a:spLocks noGrp="1"/>
          </p:cNvSpPr>
          <p:nvPr>
            <p:ph type="sldNum" sz="quarter" idx="10"/>
          </p:nvPr>
        </p:nvSpPr>
        <p:spPr/>
        <p:txBody>
          <a:bodyPr/>
          <a:lstStyle/>
          <a:p>
            <a:fld id="{5FC1D031-5115-0646-A71A-7CE73BEC9D1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2724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EC Tier 2</a:t>
            </a:r>
            <a:r>
              <a:rPr lang="en-US" sz="2400" baseline="0" dirty="0" smtClean="0"/>
              <a:t> things to note – regular review of classroom level implementation and coaching supports focus on how the environment and adult relationships promote developmentally appropriate social emotional and behavioral skills.  Pyramid includes lots of explicit teaching about emotions, regulating emotions, following planned routines, and problem solving social situations and/or conflict.  Assumption is all of those things must be explicitly taught as part of Tier 1 and further reinforced/intensified as part of Tier 2 </a:t>
            </a:r>
            <a:endParaRPr lang="en-US" sz="2400" dirty="0"/>
          </a:p>
        </p:txBody>
      </p:sp>
      <p:sp>
        <p:nvSpPr>
          <p:cNvPr id="4" name="Slide Number Placeholder 3"/>
          <p:cNvSpPr>
            <a:spLocks noGrp="1"/>
          </p:cNvSpPr>
          <p:nvPr>
            <p:ph type="sldNum" sz="quarter" idx="10"/>
          </p:nvPr>
        </p:nvSpPr>
        <p:spPr/>
        <p:txBody>
          <a:bodyPr/>
          <a:lstStyle/>
          <a:p>
            <a:fld id="{5FC1D031-5115-0646-A71A-7CE73BEC9D1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3252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EC Tier 3 – Family collaboration is</a:t>
            </a:r>
            <a:r>
              <a:rPr lang="en-US" sz="2400" baseline="0" dirty="0" smtClean="0"/>
              <a:t> emphasized, PTRYC informs structured problem solving and intervention planning</a:t>
            </a:r>
            <a:endParaRPr lang="en-US" sz="2400" dirty="0" smtClean="0"/>
          </a:p>
          <a:p>
            <a:endParaRPr lang="en-US" sz="2400" dirty="0" smtClean="0"/>
          </a:p>
          <a:p>
            <a:r>
              <a:rPr lang="en-US" sz="2400" dirty="0" smtClean="0"/>
              <a:t>Especially </a:t>
            </a:r>
            <a:r>
              <a:rPr lang="en-US" sz="2400" dirty="0"/>
              <a:t>for PBS in the home setting</a:t>
            </a:r>
          </a:p>
          <a:p>
            <a:r>
              <a:rPr lang="en-US" sz="2400" dirty="0"/>
              <a:t>Through distance learning school supports and partnerships at home</a:t>
            </a:r>
          </a:p>
          <a:p>
            <a:r>
              <a:rPr lang="en-US" sz="2400" dirty="0"/>
              <a:t>Everyone is at home</a:t>
            </a:r>
          </a:p>
          <a:p>
            <a:endParaRPr lang="en-US" sz="2400" dirty="0"/>
          </a:p>
        </p:txBody>
      </p:sp>
      <p:sp>
        <p:nvSpPr>
          <p:cNvPr id="4" name="Slide Number Placeholder 3"/>
          <p:cNvSpPr>
            <a:spLocks noGrp="1"/>
          </p:cNvSpPr>
          <p:nvPr>
            <p:ph type="sldNum" sz="quarter" idx="10"/>
          </p:nvPr>
        </p:nvSpPr>
        <p:spPr/>
        <p:txBody>
          <a:bodyPr/>
          <a:lstStyle/>
          <a:p>
            <a:fld id="{5FC1D031-5115-0646-A71A-7CE73BEC9D1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4192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418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F5DE-D175-4124-AD47-8E80848117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451ED9-EFB9-43FB-BF6A-EE2825864C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12000A-494B-4DDF-880A-A3CD93F3C181}"/>
              </a:ext>
            </a:extLst>
          </p:cNvPr>
          <p:cNvSpPr>
            <a:spLocks noGrp="1"/>
          </p:cNvSpPr>
          <p:nvPr>
            <p:ph type="dt" sz="half" idx="10"/>
          </p:nvPr>
        </p:nvSpPr>
        <p:spPr/>
        <p:txBody>
          <a:bodyPr/>
          <a:lstStyle/>
          <a:p>
            <a:fld id="{9E31FDA0-20D2-4905-A010-ECB27C9CE284}" type="datetimeFigureOut">
              <a:rPr lang="en-US" smtClean="0"/>
              <a:t>10/28/2020</a:t>
            </a:fld>
            <a:endParaRPr lang="en-US"/>
          </a:p>
        </p:txBody>
      </p:sp>
      <p:sp>
        <p:nvSpPr>
          <p:cNvPr id="5" name="Footer Placeholder 4">
            <a:extLst>
              <a:ext uri="{FF2B5EF4-FFF2-40B4-BE49-F238E27FC236}">
                <a16:creationId xmlns:a16="http://schemas.microsoft.com/office/drawing/2014/main" id="{B57D8D6C-7B33-4D01-980A-86D966304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C9011-A302-49BB-91D9-528FB716D046}"/>
              </a:ext>
            </a:extLst>
          </p:cNvPr>
          <p:cNvSpPr>
            <a:spLocks noGrp="1"/>
          </p:cNvSpPr>
          <p:nvPr>
            <p:ph type="sldNum" sz="quarter" idx="12"/>
          </p:nvPr>
        </p:nvSpPr>
        <p:spPr/>
        <p:txBody>
          <a:bodyPr/>
          <a:lstStyle/>
          <a:p>
            <a:fld id="{C0BE4170-C89A-41D6-9235-BBDD29EE3516}" type="slidenum">
              <a:rPr lang="en-US" smtClean="0"/>
              <a:t>‹#›</a:t>
            </a:fld>
            <a:endParaRPr lang="en-US"/>
          </a:p>
        </p:txBody>
      </p:sp>
    </p:spTree>
    <p:extLst>
      <p:ext uri="{BB962C8B-B14F-4D97-AF65-F5344CB8AC3E}">
        <p14:creationId xmlns:p14="http://schemas.microsoft.com/office/powerpoint/2010/main" val="791592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10150870" cy="914400"/>
          </a:xfrm>
        </p:spPr>
        <p:txBody>
          <a:bodyPr>
            <a:normAutofit/>
          </a:bodyPr>
          <a:lstStyle>
            <a:lvl1pPr algn="l">
              <a:defRPr sz="3600" b="1">
                <a:solidFill>
                  <a:srgbClr val="00A3DB"/>
                </a:solidFill>
              </a:defRPr>
            </a:lvl1pPr>
          </a:lstStyle>
          <a:p>
            <a:endParaRPr lang="en-US" dirty="0"/>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448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Boxed)">
    <p:bg>
      <p:bgPr>
        <a:solidFill>
          <a:srgbClr val="E8E8E8"/>
        </a:solidFill>
        <a:effectLst/>
      </p:bgPr>
    </p:bg>
    <p:spTree>
      <p:nvGrpSpPr>
        <p:cNvPr id="1" name=""/>
        <p:cNvGrpSpPr/>
        <p:nvPr/>
      </p:nvGrpSpPr>
      <p:grpSpPr>
        <a:xfrm>
          <a:off x="0" y="0"/>
          <a:ext cx="0" cy="0"/>
          <a:chOff x="0" y="0"/>
          <a:chExt cx="0" cy="0"/>
        </a:xfrm>
      </p:grpSpPr>
      <p:sp>
        <p:nvSpPr>
          <p:cNvPr id="10" name="TextBox 9"/>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7" name="Rectangle 6"/>
          <p:cNvSpPr/>
          <p:nvPr userDrawn="1"/>
        </p:nvSpPr>
        <p:spPr>
          <a:xfrm>
            <a:off x="0" y="0"/>
            <a:ext cx="12192000" cy="1219200"/>
          </a:xfrm>
          <a:prstGeom prst="rect">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100379" y="145861"/>
            <a:ext cx="10018078" cy="914400"/>
          </a:xfrm>
        </p:spPr>
        <p:txBody>
          <a:bodyPr>
            <a:normAutofit/>
          </a:bodyPr>
          <a:lstStyle>
            <a:lvl1pPr algn="l">
              <a:defRPr sz="3600" b="1">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721956" y="6496624"/>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9" name="Rectangle 8"/>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0" y="6488491"/>
            <a:ext cx="12192000" cy="365125"/>
          </a:xfrm>
        </p:spPr>
        <p:txBody>
          <a:bodyPr/>
          <a:lstStyle>
            <a:lvl1pPr>
              <a:defRPr sz="2000" b="1">
                <a:solidFill>
                  <a:schemeClr val="bg1"/>
                </a:solidFill>
              </a:defRPr>
            </a:lvl1pPr>
          </a:lstStyle>
          <a:p>
            <a:r>
              <a:rPr lang="en-US" dirty="0"/>
              <a:t>MNPSP.org/MNPBS</a:t>
            </a:r>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solidFill>
            <a:schemeClr val="bg1"/>
          </a:solidFill>
        </p:spPr>
      </p:pic>
    </p:spTree>
    <p:extLst>
      <p:ext uri="{BB962C8B-B14F-4D97-AF65-F5344CB8AC3E}">
        <p14:creationId xmlns:p14="http://schemas.microsoft.com/office/powerpoint/2010/main" val="34858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9" name="Footer Placeholder 4"/>
          <p:cNvSpPr>
            <a:spLocks noGrp="1"/>
          </p:cNvSpPr>
          <p:nvPr>
            <p:ph type="ftr" sz="quarter" idx="3"/>
          </p:nvPr>
        </p:nvSpPr>
        <p:spPr>
          <a:xfrm>
            <a:off x="1" y="6492875"/>
            <a:ext cx="12191999" cy="365125"/>
          </a:xfrm>
          <a:prstGeom prst="rect">
            <a:avLst/>
          </a:prstGeom>
        </p:spPr>
        <p:txBody>
          <a:bodyPr anchor="ctr"/>
          <a:lstStyle>
            <a:lvl1pPr algn="ctr">
              <a:defRPr sz="2000" b="1">
                <a:solidFill>
                  <a:schemeClr val="bg1"/>
                </a:solidFill>
              </a:defRPr>
            </a:lvl1pPr>
          </a:lstStyle>
          <a:p>
            <a:r>
              <a:rPr lang="en-US" dirty="0"/>
              <a:t>MNPSP.org/MNPBS</a:t>
            </a:r>
            <a:endParaRPr lang="en-US" sz="2400" dirty="0"/>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5" name="Picture 14"/>
          <p:cNvPicPr>
            <a:picLocks noChangeAspect="1"/>
          </p:cNvPicPr>
          <p:nvPr userDrawn="1"/>
        </p:nvPicPr>
        <p:blipFill>
          <a:blip r:embed="rId2"/>
          <a:stretch>
            <a:fillRect/>
          </a:stretch>
        </p:blipFill>
        <p:spPr>
          <a:xfrm>
            <a:off x="3361246" y="716802"/>
            <a:ext cx="4949377" cy="1603140"/>
          </a:xfrm>
          <a:prstGeom prst="rect">
            <a:avLst/>
          </a:prstGeom>
        </p:spPr>
      </p:pic>
      <p:sp>
        <p:nvSpPr>
          <p:cNvPr id="17" name="Slide Number Placeholder 3"/>
          <p:cNvSpPr>
            <a:spLocks noGrp="1"/>
          </p:cNvSpPr>
          <p:nvPr>
            <p:ph type="sldNum" sz="quarter" idx="11"/>
          </p:nvPr>
        </p:nvSpPr>
        <p:spPr>
          <a:xfrm>
            <a:off x="10721956" y="6501006"/>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2" name="Title 1"/>
          <p:cNvSpPr>
            <a:spLocks noGrp="1"/>
          </p:cNvSpPr>
          <p:nvPr>
            <p:ph type="ctrTitle"/>
          </p:nvPr>
        </p:nvSpPr>
        <p:spPr>
          <a:xfrm>
            <a:off x="15903" y="2404872"/>
            <a:ext cx="12192000" cy="954005"/>
          </a:xfrm>
          <a:noFill/>
        </p:spPr>
        <p:txBody>
          <a:bodyPr wrap="square" lIns="182880" tIns="91440" rIns="182880" bIns="91440" spcCol="0" anchor="ctr">
            <a:normAutofit/>
          </a:bodyPr>
          <a:lstStyle>
            <a:lvl1pPr algn="ctr">
              <a:lnSpc>
                <a:spcPct val="90000"/>
              </a:lnSpc>
              <a:defRPr sz="3600" b="1" baseline="0">
                <a:solidFill>
                  <a:srgbClr val="0F3F59"/>
                </a:solidFill>
              </a:defRPr>
            </a:lvl1pPr>
          </a:lstStyle>
          <a:p>
            <a:endParaRPr lang="en-US" dirty="0"/>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65800" y="4485575"/>
            <a:ext cx="7250567" cy="1155827"/>
          </a:xfrm>
          <a:prstGeom prst="rect">
            <a:avLst/>
          </a:prstGeom>
        </p:spPr>
      </p:pic>
      <p:pic>
        <p:nvPicPr>
          <p:cNvPr id="16" name="Picture 15"/>
          <p:cNvPicPr>
            <a:picLocks noChangeAspect="1"/>
          </p:cNvPicPr>
          <p:nvPr userDrawn="1"/>
        </p:nvPicPr>
        <p:blipFill>
          <a:blip r:embed="rId4">
            <a:grayscl/>
          </a:blip>
          <a:stretch>
            <a:fillRect/>
          </a:stretch>
        </p:blipFill>
        <p:spPr>
          <a:xfrm>
            <a:off x="10127544" y="3578023"/>
            <a:ext cx="1188823" cy="908383"/>
          </a:xfrm>
          <a:prstGeom prst="rect">
            <a:avLst/>
          </a:prstGeom>
        </p:spPr>
      </p:pic>
      <p:pic>
        <p:nvPicPr>
          <p:cNvPr id="18" name="Picture 17"/>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95684" y="3748244"/>
            <a:ext cx="9156986" cy="847567"/>
          </a:xfrm>
          <a:prstGeom prst="rect">
            <a:avLst/>
          </a:prstGeom>
        </p:spPr>
      </p:pic>
      <p:pic>
        <p:nvPicPr>
          <p:cNvPr id="19" name="Picture 18"/>
          <p:cNvPicPr>
            <a:picLocks noChangeAspect="1"/>
          </p:cNvPicPr>
          <p:nvPr userDrawn="1"/>
        </p:nvPicPr>
        <p:blipFill>
          <a:blip r:embed="rId6">
            <a:grayscl/>
          </a:blip>
          <a:stretch>
            <a:fillRect/>
          </a:stretch>
        </p:blipFill>
        <p:spPr>
          <a:xfrm>
            <a:off x="795684" y="4768056"/>
            <a:ext cx="1463167" cy="701101"/>
          </a:xfrm>
          <a:prstGeom prst="rect">
            <a:avLst/>
          </a:prstGeom>
        </p:spPr>
      </p:pic>
      <p:pic>
        <p:nvPicPr>
          <p:cNvPr id="20" name="Picture 19"/>
          <p:cNvPicPr>
            <a:picLocks noChangeAspect="1"/>
          </p:cNvPicPr>
          <p:nvPr userDrawn="1"/>
        </p:nvPicPr>
        <p:blipFill>
          <a:blip r:embed="rId7">
            <a:grayscl/>
            <a:extLst>
              <a:ext uri="{28A0092B-C50C-407E-A947-70E740481C1C}">
                <a14:useLocalDpi xmlns:a14="http://schemas.microsoft.com/office/drawing/2010/main" val="0"/>
              </a:ext>
            </a:extLst>
          </a:blip>
          <a:stretch>
            <a:fillRect/>
          </a:stretch>
        </p:blipFill>
        <p:spPr>
          <a:xfrm>
            <a:off x="2659157" y="4832423"/>
            <a:ext cx="1143260" cy="635145"/>
          </a:xfrm>
          <a:prstGeom prst="rect">
            <a:avLst/>
          </a:prstGeom>
        </p:spPr>
      </p:pic>
    </p:spTree>
    <p:extLst>
      <p:ext uri="{BB962C8B-B14F-4D97-AF65-F5344CB8AC3E}">
        <p14:creationId xmlns:p14="http://schemas.microsoft.com/office/powerpoint/2010/main" val="189804089"/>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100000">
              <a:srgbClr val="00A3DB"/>
            </a:gs>
            <a:gs pos="20000">
              <a:srgbClr val="00A3E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a:xfrm>
            <a:off x="7374" y="6492875"/>
            <a:ext cx="12177257" cy="365125"/>
          </a:xfrm>
        </p:spPr>
        <p:txBody>
          <a:bodyPr/>
          <a:lstStyle>
            <a:lvl1pPr>
              <a:defRPr sz="2000" b="1">
                <a:solidFill>
                  <a:schemeClr val="bg1"/>
                </a:solidFill>
              </a:defRPr>
            </a:lvl1pPr>
          </a:lstStyle>
          <a:p>
            <a:r>
              <a:rPr lang="en-US" dirty="0"/>
              <a:t>MNPSP.org/MNPBS</a:t>
            </a: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838200" y="2212737"/>
            <a:ext cx="10515600" cy="1472163"/>
          </a:xfrm>
        </p:spPr>
        <p:txBody>
          <a:bodyPr>
            <a:noAutofit/>
          </a:bodyPr>
          <a:lstStyle>
            <a:lvl1pPr algn="ctr">
              <a:tabLst>
                <a:tab pos="3770313" algn="l"/>
              </a:tabLst>
              <a:defRPr sz="7000" b="1">
                <a:solidFill>
                  <a:schemeClr val="bg1"/>
                </a:solidFill>
              </a:defRPr>
            </a:lvl1pPr>
          </a:lstStyle>
          <a:p>
            <a:r>
              <a:rPr lang="en-US" dirty="0"/>
              <a:t>Thanks!</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1" baseline="0">
                <a:solidFill>
                  <a:schemeClr val="bg1"/>
                </a:solidFill>
              </a:defRPr>
            </a:lvl1pPr>
          </a:lstStyle>
          <a:p>
            <a:pPr lvl="0"/>
            <a:r>
              <a:rPr lang="en-US" dirty="0"/>
              <a:t>PRESENTER NAMES</a:t>
            </a:r>
          </a:p>
          <a:p>
            <a:pPr lvl="0"/>
            <a:r>
              <a:rPr lang="en-US" dirty="0"/>
              <a:t>MNPBSnetwork@gmail.com</a:t>
            </a:r>
          </a:p>
        </p:txBody>
      </p:sp>
      <p:sp>
        <p:nvSpPr>
          <p:cNvPr id="4" name="Slide Number Placeholder 3"/>
          <p:cNvSpPr>
            <a:spLocks noGrp="1"/>
          </p:cNvSpPr>
          <p:nvPr>
            <p:ph type="sldNum" sz="quarter" idx="11"/>
          </p:nvPr>
        </p:nvSpPr>
        <p:spPr>
          <a:xfrm>
            <a:off x="10721963" y="6488491"/>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4208442" y="347979"/>
            <a:ext cx="3326677" cy="1077535"/>
          </a:xfrm>
          <a:prstGeom prst="rect">
            <a:avLst/>
          </a:prstGeom>
        </p:spPr>
      </p:pic>
      <p:sp>
        <p:nvSpPr>
          <p:cNvPr id="9"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sp>
        <p:nvSpPr>
          <p:cNvPr id="12" name="Rectangle 11"/>
          <p:cNvSpPr/>
          <p:nvPr userDrawn="1"/>
        </p:nvSpPr>
        <p:spPr>
          <a:xfrm flipV="1">
            <a:off x="-7369" y="6434006"/>
            <a:ext cx="12192000" cy="45719"/>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55963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t>10/28/2020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887874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62"/>
        <p:cNvGrpSpPr/>
        <p:nvPr/>
      </p:nvGrpSpPr>
      <p:grpSpPr>
        <a:xfrm>
          <a:off x="0" y="0"/>
          <a:ext cx="0" cy="0"/>
          <a:chOff x="0" y="0"/>
          <a:chExt cx="0" cy="0"/>
        </a:xfrm>
      </p:grpSpPr>
      <p:sp>
        <p:nvSpPr>
          <p:cNvPr id="63" name="Google Shape;63;p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7"/>
          <p:cNvSpPr txBox="1">
            <a:spLocks noGrp="1"/>
          </p:cNvSpPr>
          <p:nvPr>
            <p:ph type="ftr" idx="11"/>
          </p:nvPr>
        </p:nvSpPr>
        <p:spPr>
          <a:xfrm>
            <a:off x="0" y="6492240"/>
            <a:ext cx="1218462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10721957" y="6492239"/>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6888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APBS.org</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4286" y="340178"/>
            <a:ext cx="1143260" cy="635145"/>
          </a:xfrm>
          <a:prstGeom prst="rect">
            <a:avLst/>
          </a:prstGeom>
        </p:spPr>
      </p:pic>
    </p:spTree>
    <p:extLst>
      <p:ext uri="{BB962C8B-B14F-4D97-AF65-F5344CB8AC3E}">
        <p14:creationId xmlns:p14="http://schemas.microsoft.com/office/powerpoint/2010/main" val="771183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APBS.org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4286" y="340178"/>
            <a:ext cx="1143260" cy="635145"/>
          </a:xfrm>
          <a:prstGeom prst="rect">
            <a:avLst/>
          </a:prstGeom>
        </p:spPr>
      </p:pic>
    </p:spTree>
    <p:extLst>
      <p:ext uri="{BB962C8B-B14F-4D97-AF65-F5344CB8AC3E}">
        <p14:creationId xmlns:p14="http://schemas.microsoft.com/office/powerpoint/2010/main" val="2987781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MN.gov/DHS</a:t>
            </a:r>
          </a:p>
        </p:txBody>
      </p:sp>
      <p:pic>
        <p:nvPicPr>
          <p:cNvPr id="12" name="Picture 2" descr="Related image"/>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55543" y="280481"/>
            <a:ext cx="1380744" cy="69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0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MN.gov/DHS</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lated image"/>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55543" y="280481"/>
            <a:ext cx="1380744" cy="69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63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9DF10-797F-485F-86F8-0DD028B71E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F5C2F-08DD-4E84-A616-F6A1B5612D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C7212-2182-4D57-A26E-60E9580DAC27}"/>
              </a:ext>
            </a:extLst>
          </p:cNvPr>
          <p:cNvSpPr>
            <a:spLocks noGrp="1"/>
          </p:cNvSpPr>
          <p:nvPr>
            <p:ph type="dt" sz="half" idx="10"/>
          </p:nvPr>
        </p:nvSpPr>
        <p:spPr/>
        <p:txBody>
          <a:bodyPr/>
          <a:lstStyle/>
          <a:p>
            <a:fld id="{9E31FDA0-20D2-4905-A010-ECB27C9CE284}" type="datetimeFigureOut">
              <a:rPr lang="en-US" smtClean="0"/>
              <a:t>10/28/2020</a:t>
            </a:fld>
            <a:endParaRPr lang="en-US"/>
          </a:p>
        </p:txBody>
      </p:sp>
      <p:sp>
        <p:nvSpPr>
          <p:cNvPr id="5" name="Footer Placeholder 4">
            <a:extLst>
              <a:ext uri="{FF2B5EF4-FFF2-40B4-BE49-F238E27FC236}">
                <a16:creationId xmlns:a16="http://schemas.microsoft.com/office/drawing/2014/main" id="{B2624EA1-F092-47C0-8278-2E62C4362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D2667-F4D7-4158-8ACF-DAF5BF2D35AF}"/>
              </a:ext>
            </a:extLst>
          </p:cNvPr>
          <p:cNvSpPr>
            <a:spLocks noGrp="1"/>
          </p:cNvSpPr>
          <p:nvPr>
            <p:ph type="sldNum" sz="quarter" idx="12"/>
          </p:nvPr>
        </p:nvSpPr>
        <p:spPr/>
        <p:txBody>
          <a:bodyPr/>
          <a:lstStyle/>
          <a:p>
            <a:fld id="{C0BE4170-C89A-41D6-9235-BBDD29EE3516}" type="slidenum">
              <a:rPr lang="en-US" smtClean="0"/>
              <a:t>‹#›</a:t>
            </a:fld>
            <a:endParaRPr lang="en-US"/>
          </a:p>
        </p:txBody>
      </p:sp>
    </p:spTree>
    <p:extLst>
      <p:ext uri="{BB962C8B-B14F-4D97-AF65-F5344CB8AC3E}">
        <p14:creationId xmlns:p14="http://schemas.microsoft.com/office/powerpoint/2010/main" val="23395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10714581" y="145861"/>
            <a:ext cx="146266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100379" y="145861"/>
            <a:ext cx="9621577" cy="914400"/>
          </a:xfrm>
        </p:spPr>
        <p:txBody>
          <a:bodyPr>
            <a:normAutofit/>
          </a:bodyPr>
          <a:lstStyle>
            <a:lvl1pPr algn="l">
              <a:defRPr sz="3600" b="1">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721956" y="6496624"/>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9" name="Rectangle 8"/>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0" y="6488491"/>
            <a:ext cx="12192000" cy="365125"/>
          </a:xfrm>
        </p:spPr>
        <p:txBody>
          <a:bodyPr/>
          <a:lstStyle>
            <a:lvl1pPr>
              <a:defRPr sz="2000" b="1">
                <a:solidFill>
                  <a:schemeClr val="bg1"/>
                </a:solidFill>
              </a:defRPr>
            </a:lvl1pPr>
          </a:lstStyle>
          <a:p>
            <a:r>
              <a:rPr lang="en-US" dirty="0"/>
              <a:t>MNPSP.org/MNPBS</a:t>
            </a:r>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MN.gov/DHS</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solidFill>
            <a:schemeClr val="bg1"/>
          </a:solidFill>
        </p:spPr>
      </p:pic>
      <p:pic>
        <p:nvPicPr>
          <p:cNvPr id="13" name="Picture 2" descr="Related image"/>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55543" y="280481"/>
            <a:ext cx="1380744" cy="69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47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education.mn.gov</a:t>
            </a:r>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t="14001" b="16666"/>
          <a:stretch/>
        </p:blipFill>
        <p:spPr>
          <a:xfrm>
            <a:off x="10841445" y="188912"/>
            <a:ext cx="1208941" cy="838199"/>
          </a:xfrm>
          <a:prstGeom prst="rect">
            <a:avLst/>
          </a:prstGeom>
        </p:spPr>
      </p:pic>
    </p:spTree>
    <p:extLst>
      <p:ext uri="{BB962C8B-B14F-4D97-AF65-F5344CB8AC3E}">
        <p14:creationId xmlns:p14="http://schemas.microsoft.com/office/powerpoint/2010/main" val="1526362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education.mn.gov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4001" b="16666"/>
          <a:stretch/>
        </p:blipFill>
        <p:spPr>
          <a:xfrm>
            <a:off x="10841445" y="188912"/>
            <a:ext cx="1208941" cy="838199"/>
          </a:xfrm>
          <a:prstGeom prst="rect">
            <a:avLst/>
          </a:prstGeom>
        </p:spPr>
      </p:pic>
    </p:spTree>
    <p:extLst>
      <p:ext uri="{BB962C8B-B14F-4D97-AF65-F5344CB8AC3E}">
        <p14:creationId xmlns:p14="http://schemas.microsoft.com/office/powerpoint/2010/main" val="336011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Boxed)">
    <p:bg>
      <p:bgPr>
        <a:solidFill>
          <a:srgbClr val="E8E8E8"/>
        </a:solidFill>
        <a:effectLst/>
      </p:bgPr>
    </p:bg>
    <p:spTree>
      <p:nvGrpSpPr>
        <p:cNvPr id="1" name=""/>
        <p:cNvGrpSpPr/>
        <p:nvPr/>
      </p:nvGrpSpPr>
      <p:grpSpPr>
        <a:xfrm>
          <a:off x="0" y="0"/>
          <a:ext cx="0" cy="0"/>
          <a:chOff x="0" y="0"/>
          <a:chExt cx="0" cy="0"/>
        </a:xfrm>
      </p:grpSpPr>
      <p:sp>
        <p:nvSpPr>
          <p:cNvPr id="10" name="TextBox 9"/>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7" name="Rectangle 6"/>
          <p:cNvSpPr/>
          <p:nvPr userDrawn="1"/>
        </p:nvSpPr>
        <p:spPr>
          <a:xfrm>
            <a:off x="0" y="0"/>
            <a:ext cx="12192000" cy="1219200"/>
          </a:xfrm>
          <a:prstGeom prst="rect">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100379" y="145861"/>
            <a:ext cx="9621577" cy="914400"/>
          </a:xfrm>
        </p:spPr>
        <p:txBody>
          <a:bodyPr>
            <a:normAutofit/>
          </a:bodyPr>
          <a:lstStyle>
            <a:lvl1pPr algn="l">
              <a:defRPr sz="3600" b="1">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721956" y="6496624"/>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9" name="Rectangle 8"/>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0" y="6488491"/>
            <a:ext cx="12192000" cy="365125"/>
          </a:xfrm>
        </p:spPr>
        <p:txBody>
          <a:bodyPr/>
          <a:lstStyle>
            <a:lvl1pPr>
              <a:defRPr sz="2000" b="1">
                <a:solidFill>
                  <a:schemeClr val="bg1"/>
                </a:solidFill>
              </a:defRPr>
            </a:lvl1pPr>
          </a:lstStyle>
          <a:p>
            <a:r>
              <a:rPr lang="en-US" dirty="0"/>
              <a:t>MNPSP.org/MNPBS</a:t>
            </a:r>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education.mn.gov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solidFill>
            <a:schemeClr val="bg1"/>
          </a:solidFill>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14001" b="16666"/>
          <a:stretch/>
        </p:blipFill>
        <p:spPr>
          <a:xfrm>
            <a:off x="10841445" y="188912"/>
            <a:ext cx="1208941" cy="838199"/>
          </a:xfrm>
          <a:prstGeom prst="rect">
            <a:avLst/>
          </a:prstGeom>
        </p:spPr>
      </p:pic>
    </p:spTree>
    <p:extLst>
      <p:ext uri="{BB962C8B-B14F-4D97-AF65-F5344CB8AC3E}">
        <p14:creationId xmlns:p14="http://schemas.microsoft.com/office/powerpoint/2010/main" val="3621809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rtc.umn.edu</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30915" y="99765"/>
            <a:ext cx="1032485" cy="1039557"/>
          </a:xfrm>
          <a:prstGeom prst="rect">
            <a:avLst/>
          </a:prstGeom>
        </p:spPr>
      </p:pic>
    </p:spTree>
    <p:extLst>
      <p:ext uri="{BB962C8B-B14F-4D97-AF65-F5344CB8AC3E}">
        <p14:creationId xmlns:p14="http://schemas.microsoft.com/office/powerpoint/2010/main" val="837180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rtc.umn.edu</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30915" y="99765"/>
            <a:ext cx="1032485" cy="1039557"/>
          </a:xfrm>
          <a:prstGeom prst="rect">
            <a:avLst/>
          </a:prstGeom>
        </p:spPr>
      </p:pic>
    </p:spTree>
    <p:extLst>
      <p:ext uri="{BB962C8B-B14F-4D97-AF65-F5344CB8AC3E}">
        <p14:creationId xmlns:p14="http://schemas.microsoft.com/office/powerpoint/2010/main" val="1152519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StThomas.edu</a:t>
            </a:r>
          </a:p>
        </p:txBody>
      </p:sp>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714581" y="378202"/>
            <a:ext cx="1429193" cy="407069"/>
          </a:xfrm>
          <a:prstGeom prst="rect">
            <a:avLst/>
          </a:prstGeom>
        </p:spPr>
      </p:pic>
    </p:spTree>
    <p:extLst>
      <p:ext uri="{BB962C8B-B14F-4D97-AF65-F5344CB8AC3E}">
        <p14:creationId xmlns:p14="http://schemas.microsoft.com/office/powerpoint/2010/main" val="4093995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14581" y="378202"/>
            <a:ext cx="1429193" cy="407069"/>
          </a:xfrm>
          <a:prstGeom prst="rect">
            <a:avLst/>
          </a:prstGeom>
        </p:spPr>
      </p:pic>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11851606" y="6767301"/>
            <a:ext cx="1053743" cy="16936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ResidentialServices.org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StThomas.edu</a:t>
            </a:r>
          </a:p>
        </p:txBody>
      </p:sp>
    </p:spTree>
    <p:extLst>
      <p:ext uri="{BB962C8B-B14F-4D97-AF65-F5344CB8AC3E}">
        <p14:creationId xmlns:p14="http://schemas.microsoft.com/office/powerpoint/2010/main" val="426040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pbisMN.org</a:t>
            </a:r>
          </a:p>
        </p:txBody>
      </p:sp>
      <p:pic>
        <p:nvPicPr>
          <p:cNvPr id="12"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69641" y="224611"/>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936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pbisMN.org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69641" y="224611"/>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46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CA97-495A-4FAC-8B1F-BED13D6C9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4BBEF-C6F5-4823-BE5B-3B71B007BE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ECC0E-8DA9-4B93-B7EC-6790F2DCD0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50F904-12E6-468F-A1F0-D687C7B5C7F6}"/>
              </a:ext>
            </a:extLst>
          </p:cNvPr>
          <p:cNvSpPr>
            <a:spLocks noGrp="1"/>
          </p:cNvSpPr>
          <p:nvPr>
            <p:ph type="dt" sz="half" idx="10"/>
          </p:nvPr>
        </p:nvSpPr>
        <p:spPr/>
        <p:txBody>
          <a:bodyPr/>
          <a:lstStyle/>
          <a:p>
            <a:fld id="{9E31FDA0-20D2-4905-A010-ECB27C9CE284}" type="datetimeFigureOut">
              <a:rPr lang="en-US" smtClean="0"/>
              <a:t>10/28/2020</a:t>
            </a:fld>
            <a:endParaRPr lang="en-US"/>
          </a:p>
        </p:txBody>
      </p:sp>
      <p:sp>
        <p:nvSpPr>
          <p:cNvPr id="6" name="Footer Placeholder 5">
            <a:extLst>
              <a:ext uri="{FF2B5EF4-FFF2-40B4-BE49-F238E27FC236}">
                <a16:creationId xmlns:a16="http://schemas.microsoft.com/office/drawing/2014/main" id="{25C652D8-64FD-4FA1-A38B-A548A1805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E383A4-F9CE-4F34-9417-52B2CA243E71}"/>
              </a:ext>
            </a:extLst>
          </p:cNvPr>
          <p:cNvSpPr>
            <a:spLocks noGrp="1"/>
          </p:cNvSpPr>
          <p:nvPr>
            <p:ph type="sldNum" sz="quarter" idx="12"/>
          </p:nvPr>
        </p:nvSpPr>
        <p:spPr/>
        <p:txBody>
          <a:bodyPr/>
          <a:lstStyle/>
          <a:p>
            <a:fld id="{C0BE4170-C89A-41D6-9235-BBDD29EE3516}" type="slidenum">
              <a:rPr lang="en-US" smtClean="0"/>
              <a:t>‹#›</a:t>
            </a:fld>
            <a:endParaRPr lang="en-US"/>
          </a:p>
        </p:txBody>
      </p:sp>
    </p:spTree>
    <p:extLst>
      <p:ext uri="{BB962C8B-B14F-4D97-AF65-F5344CB8AC3E}">
        <p14:creationId xmlns:p14="http://schemas.microsoft.com/office/powerpoint/2010/main" val="1936132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Split (White)">
  <p:cSld name="1_Content Split (White)">
    <p:bg>
      <p:bgPr>
        <a:solidFill>
          <a:schemeClr val="lt1"/>
        </a:solid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016139" y="153635"/>
            <a:ext cx="9705817" cy="9144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A3DB"/>
              </a:buClr>
              <a:buSzPts val="3600"/>
              <a:buFont typeface="Calibri"/>
              <a:buNone/>
              <a:defRPr sz="3600" b="1">
                <a:solidFill>
                  <a:srgbClr val="00A3D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3"/>
          <p:cNvSpPr txBox="1"/>
          <p:nvPr/>
        </p:nvSpPr>
        <p:spPr>
          <a:xfrm>
            <a:off x="-7376" y="6492240"/>
            <a:ext cx="12192000" cy="365760"/>
          </a:xfrm>
          <a:prstGeom prst="rect">
            <a:avLst/>
          </a:prstGeom>
          <a:solidFill>
            <a:srgbClr val="00A3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 name="Google Shape;29;p3"/>
          <p:cNvSpPr txBox="1">
            <a:spLocks noGrp="1"/>
          </p:cNvSpPr>
          <p:nvPr>
            <p:ph type="body" idx="1"/>
          </p:nvPr>
        </p:nvSpPr>
        <p:spPr>
          <a:xfrm>
            <a:off x="838200" y="1594628"/>
            <a:ext cx="5181600" cy="4582339"/>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a:spLocks noGrp="1"/>
          </p:cNvSpPr>
          <p:nvPr>
            <p:ph type="body" idx="2"/>
          </p:nvPr>
        </p:nvSpPr>
        <p:spPr>
          <a:xfrm>
            <a:off x="6172200" y="1594628"/>
            <a:ext cx="5181600" cy="4582339"/>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sldNum" idx="12"/>
          </p:nvPr>
        </p:nvSpPr>
        <p:spPr>
          <a:xfrm>
            <a:off x="10721956" y="649224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1" i="0" u="none" strike="noStrike" cap="none">
                <a:solidFill>
                  <a:schemeClr val="lt1"/>
                </a:solidFill>
                <a:latin typeface="Calibri"/>
                <a:ea typeface="Calibri"/>
                <a:cs typeface="Calibri"/>
                <a:sym typeface="Calibri"/>
              </a:defRPr>
            </a:lvl1pPr>
            <a:lvl2pPr marL="0" lvl="1" indent="0" algn="r">
              <a:spcBef>
                <a:spcPts val="0"/>
              </a:spcBef>
              <a:buNone/>
              <a:defRPr sz="1800" b="1" i="0" u="none" strike="noStrike" cap="none">
                <a:solidFill>
                  <a:schemeClr val="lt1"/>
                </a:solidFill>
                <a:latin typeface="Calibri"/>
                <a:ea typeface="Calibri"/>
                <a:cs typeface="Calibri"/>
                <a:sym typeface="Calibri"/>
              </a:defRPr>
            </a:lvl2pPr>
            <a:lvl3pPr marL="0" lvl="2" indent="0" algn="r">
              <a:spcBef>
                <a:spcPts val="0"/>
              </a:spcBef>
              <a:buNone/>
              <a:defRPr sz="1800" b="1" i="0" u="none" strike="noStrike" cap="none">
                <a:solidFill>
                  <a:schemeClr val="lt1"/>
                </a:solidFill>
                <a:latin typeface="Calibri"/>
                <a:ea typeface="Calibri"/>
                <a:cs typeface="Calibri"/>
                <a:sym typeface="Calibri"/>
              </a:defRPr>
            </a:lvl3pPr>
            <a:lvl4pPr marL="0" lvl="3" indent="0" algn="r">
              <a:spcBef>
                <a:spcPts val="0"/>
              </a:spcBef>
              <a:buNone/>
              <a:defRPr sz="1800" b="1" i="0" u="none" strike="noStrike" cap="none">
                <a:solidFill>
                  <a:schemeClr val="lt1"/>
                </a:solidFill>
                <a:latin typeface="Calibri"/>
                <a:ea typeface="Calibri"/>
                <a:cs typeface="Calibri"/>
                <a:sym typeface="Calibri"/>
              </a:defRPr>
            </a:lvl4pPr>
            <a:lvl5pPr marL="0" lvl="4" indent="0" algn="r">
              <a:spcBef>
                <a:spcPts val="0"/>
              </a:spcBef>
              <a:buNone/>
              <a:defRPr sz="1800" b="1" i="0" u="none" strike="noStrike" cap="none">
                <a:solidFill>
                  <a:schemeClr val="lt1"/>
                </a:solidFill>
                <a:latin typeface="Calibri"/>
                <a:ea typeface="Calibri"/>
                <a:cs typeface="Calibri"/>
                <a:sym typeface="Calibri"/>
              </a:defRPr>
            </a:lvl5pPr>
            <a:lvl6pPr marL="0" lvl="5" indent="0" algn="r">
              <a:spcBef>
                <a:spcPts val="0"/>
              </a:spcBef>
              <a:buNone/>
              <a:defRPr sz="1800" b="1" i="0" u="none" strike="noStrike" cap="none">
                <a:solidFill>
                  <a:schemeClr val="lt1"/>
                </a:solidFill>
                <a:latin typeface="Calibri"/>
                <a:ea typeface="Calibri"/>
                <a:cs typeface="Calibri"/>
                <a:sym typeface="Calibri"/>
              </a:defRPr>
            </a:lvl6pPr>
            <a:lvl7pPr marL="0" lvl="6" indent="0" algn="r">
              <a:spcBef>
                <a:spcPts val="0"/>
              </a:spcBef>
              <a:buNone/>
              <a:defRPr sz="1800" b="1" i="0" u="none" strike="noStrike" cap="none">
                <a:solidFill>
                  <a:schemeClr val="lt1"/>
                </a:solidFill>
                <a:latin typeface="Calibri"/>
                <a:ea typeface="Calibri"/>
                <a:cs typeface="Calibri"/>
                <a:sym typeface="Calibri"/>
              </a:defRPr>
            </a:lvl7pPr>
            <a:lvl8pPr marL="0" lvl="7" indent="0" algn="r">
              <a:spcBef>
                <a:spcPts val="0"/>
              </a:spcBef>
              <a:buNone/>
              <a:defRPr sz="1800" b="1" i="0" u="none" strike="noStrike" cap="none">
                <a:solidFill>
                  <a:schemeClr val="lt1"/>
                </a:solidFill>
                <a:latin typeface="Calibri"/>
                <a:ea typeface="Calibri"/>
                <a:cs typeface="Calibri"/>
                <a:sym typeface="Calibri"/>
              </a:defRPr>
            </a:lvl8pPr>
            <a:lvl9pPr marL="0" lvl="8" indent="0" algn="r">
              <a:spcBef>
                <a:spcPts val="0"/>
              </a:spcBef>
              <a:buNone/>
              <a:defRPr sz="18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3"/>
          <p:cNvSpPr/>
          <p:nvPr/>
        </p:nvSpPr>
        <p:spPr>
          <a:xfrm>
            <a:off x="0" y="1216025"/>
            <a:ext cx="12192000" cy="119256"/>
          </a:xfrm>
          <a:prstGeom prst="rect">
            <a:avLst/>
          </a:prstGeom>
          <a:solidFill>
            <a:srgbClr val="C0D6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3" name="Google Shape;33;p3"/>
          <p:cNvSpPr txBox="1">
            <a:spLocks noGrp="1"/>
          </p:cNvSpPr>
          <p:nvPr>
            <p:ph type="ftr" idx="11"/>
          </p:nvPr>
        </p:nvSpPr>
        <p:spPr>
          <a:xfrm>
            <a:off x="-7376" y="6488491"/>
            <a:ext cx="121993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000"/>
              <a:buFont typeface="Calibri"/>
              <a:buNone/>
              <a:defRPr sz="2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SzTx/>
            </a:pPr>
            <a:r>
              <a:rPr kumimoji="0" lang="en-US" sz="2000" b="1" i="0" u="none" strike="noStrike" kern="1200" cap="none" spc="0" normalizeH="0" baseline="0" noProof="0" dirty="0">
                <a:ln>
                  <a:noFill/>
                </a:ln>
                <a:solidFill>
                  <a:srgbClr val="FFFFFF"/>
                </a:solidFill>
                <a:effectLst/>
                <a:uLnTx/>
                <a:uFillTx/>
                <a:latin typeface="+mn-lt"/>
                <a:ea typeface="+mn-ea"/>
                <a:cs typeface="+mn-cs"/>
              </a:rPr>
              <a:t>MNPSP.org/MNPBS</a:t>
            </a:r>
          </a:p>
        </p:txBody>
      </p:sp>
      <p:sp>
        <p:nvSpPr>
          <p:cNvPr id="34" name="Google Shape;34;p3"/>
          <p:cNvSpPr txBox="1"/>
          <p:nvPr/>
        </p:nvSpPr>
        <p:spPr>
          <a:xfrm>
            <a:off x="7374" y="6484109"/>
            <a:ext cx="4107426" cy="37389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pbisMN.org</a:t>
            </a:r>
          </a:p>
        </p:txBody>
      </p:sp>
      <p:pic>
        <p:nvPicPr>
          <p:cNvPr id="35" name="Google Shape;35;p3" descr="https://lh4.googleusercontent.com/Q429A3s-jLZkf27TdiA6W0Lr5aXhglEyCAN_bLIxv-TGGT1kcgL0rRU7Q4n1McVEjvarA6wPgkyEhkvFUEkeO4bGhzeXgEOiLVFjvrEQBXKO5vL0bwbgNBGfhhObt1mTsEknAnmkSBJSuA"/>
          <p:cNvPicPr preferRelativeResize="0"/>
          <p:nvPr/>
        </p:nvPicPr>
        <p:blipFill rotWithShape="1">
          <a:blip r:embed="rId2">
            <a:alphaModFix/>
          </a:blip>
          <a:srcRect/>
          <a:stretch/>
        </p:blipFill>
        <p:spPr>
          <a:xfrm>
            <a:off x="174304" y="99765"/>
            <a:ext cx="751771" cy="1016495"/>
          </a:xfrm>
          <a:prstGeom prst="rect">
            <a:avLst/>
          </a:prstGeom>
          <a:noFill/>
          <a:ln>
            <a:noFill/>
          </a:ln>
        </p:spPr>
      </p:pic>
      <p:pic>
        <p:nvPicPr>
          <p:cNvPr id="11"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69641" y="224611"/>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998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ResidentialServices.org</a:t>
            </a:r>
          </a:p>
        </p:txBody>
      </p:sp>
      <p:pic>
        <p:nvPicPr>
          <p:cNvPr id="11" name="Picture 2" descr="http://residentialservices.org/wp-content/uploads/2013/04/RSI_Web_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17611" y="183445"/>
            <a:ext cx="1467013"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519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11851606" y="6767301"/>
            <a:ext cx="1053743" cy="16936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ResidentialServices.org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http://residentialservices.org/wp-content/uploads/2013/04/RSI_Web_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17611" y="183445"/>
            <a:ext cx="1467013" cy="673100"/>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ResidentialServices.org</a:t>
            </a:r>
          </a:p>
        </p:txBody>
      </p:sp>
    </p:spTree>
    <p:extLst>
      <p:ext uri="{BB962C8B-B14F-4D97-AF65-F5344CB8AC3E}">
        <p14:creationId xmlns:p14="http://schemas.microsoft.com/office/powerpoint/2010/main" val="865124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4582" y="269900"/>
            <a:ext cx="1462668" cy="697814"/>
          </a:xfrm>
          <a:prstGeom prst="rect">
            <a:avLst/>
          </a:prstGeom>
        </p:spPr>
      </p:pic>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SWSC.org</a:t>
            </a:r>
          </a:p>
        </p:txBody>
      </p:sp>
    </p:spTree>
    <p:extLst>
      <p:ext uri="{BB962C8B-B14F-4D97-AF65-F5344CB8AC3E}">
        <p14:creationId xmlns:p14="http://schemas.microsoft.com/office/powerpoint/2010/main" val="1981274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4582" y="269900"/>
            <a:ext cx="1462668" cy="697814"/>
          </a:xfrm>
          <a:prstGeom prst="rect">
            <a:avLst/>
          </a:prstGeom>
        </p:spPr>
      </p:pic>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11851606" y="6767301"/>
            <a:ext cx="1053743" cy="16936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ResidentialServices.org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SWSC.org</a:t>
            </a:r>
          </a:p>
        </p:txBody>
      </p:sp>
    </p:spTree>
    <p:extLst>
      <p:ext uri="{BB962C8B-B14F-4D97-AF65-F5344CB8AC3E}">
        <p14:creationId xmlns:p14="http://schemas.microsoft.com/office/powerpoint/2010/main" val="1235348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pic>
        <p:nvPicPr>
          <p:cNvPr id="31746" name="Picture 2" descr="https://sites.google.com/a/mnaba.org/mnaba/_/rsrc/1300671903975/config/customLogo.gif?revision=8"/>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51652" y="163403"/>
            <a:ext cx="1188527" cy="9072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MNABA.org</a:t>
            </a:r>
          </a:p>
        </p:txBody>
      </p:sp>
    </p:spTree>
    <p:extLst>
      <p:ext uri="{BB962C8B-B14F-4D97-AF65-F5344CB8AC3E}">
        <p14:creationId xmlns:p14="http://schemas.microsoft.com/office/powerpoint/2010/main" val="3732161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MNABA.org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sites.google.com/a/mnaba.org/mnaba/_/rsrc/1300671903975/config/customLogo.gif?revision=8"/>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51652" y="163403"/>
            <a:ext cx="1188527" cy="90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30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2207" y="153635"/>
            <a:ext cx="1027416" cy="914400"/>
          </a:xfrm>
          <a:prstGeom prst="rect">
            <a:avLst/>
          </a:prstGeom>
        </p:spPr>
      </p:pic>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ARRM.org</a:t>
            </a:r>
          </a:p>
        </p:txBody>
      </p:sp>
    </p:spTree>
    <p:extLst>
      <p:ext uri="{BB962C8B-B14F-4D97-AF65-F5344CB8AC3E}">
        <p14:creationId xmlns:p14="http://schemas.microsoft.com/office/powerpoint/2010/main" val="2330092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ARRM.org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2207" y="153635"/>
            <a:ext cx="1027416" cy="914400"/>
          </a:xfrm>
          <a:prstGeom prst="rect">
            <a:avLst/>
          </a:prstGeom>
        </p:spPr>
      </p:pic>
    </p:spTree>
    <p:extLst>
      <p:ext uri="{BB962C8B-B14F-4D97-AF65-F5344CB8AC3E}">
        <p14:creationId xmlns:p14="http://schemas.microsoft.com/office/powerpoint/2010/main" val="325766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0816" y="151730"/>
            <a:ext cx="926670" cy="910784"/>
          </a:xfrm>
          <a:prstGeom prst="rect">
            <a:avLst/>
          </a:prstGeom>
        </p:spPr>
      </p:pic>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owakihi.com</a:t>
            </a:r>
          </a:p>
        </p:txBody>
      </p:sp>
    </p:spTree>
    <p:extLst>
      <p:ext uri="{BB962C8B-B14F-4D97-AF65-F5344CB8AC3E}">
        <p14:creationId xmlns:p14="http://schemas.microsoft.com/office/powerpoint/2010/main" val="190558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B3B6-1D6F-438D-BBEA-705DF1C7D7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CF0364-19B8-4AA1-AC7E-ABF9B7677157}"/>
              </a:ext>
            </a:extLst>
          </p:cNvPr>
          <p:cNvSpPr>
            <a:spLocks noGrp="1"/>
          </p:cNvSpPr>
          <p:nvPr>
            <p:ph type="dt" sz="half" idx="10"/>
          </p:nvPr>
        </p:nvSpPr>
        <p:spPr/>
        <p:txBody>
          <a:bodyPr/>
          <a:lstStyle/>
          <a:p>
            <a:fld id="{9E31FDA0-20D2-4905-A010-ECB27C9CE284}" type="datetimeFigureOut">
              <a:rPr lang="en-US" smtClean="0"/>
              <a:t>10/28/2020</a:t>
            </a:fld>
            <a:endParaRPr lang="en-US"/>
          </a:p>
        </p:txBody>
      </p:sp>
      <p:sp>
        <p:nvSpPr>
          <p:cNvPr id="4" name="Footer Placeholder 3">
            <a:extLst>
              <a:ext uri="{FF2B5EF4-FFF2-40B4-BE49-F238E27FC236}">
                <a16:creationId xmlns:a16="http://schemas.microsoft.com/office/drawing/2014/main" id="{E26D7B2A-5EC4-4F36-8374-14AB3F998B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A516F5-F8A1-4F93-9FBB-6012BA1E57E6}"/>
              </a:ext>
            </a:extLst>
          </p:cNvPr>
          <p:cNvSpPr>
            <a:spLocks noGrp="1"/>
          </p:cNvSpPr>
          <p:nvPr>
            <p:ph type="sldNum" sz="quarter" idx="12"/>
          </p:nvPr>
        </p:nvSpPr>
        <p:spPr/>
        <p:txBody>
          <a:bodyPr/>
          <a:lstStyle/>
          <a:p>
            <a:fld id="{C0BE4170-C89A-41D6-9235-BBDD29EE3516}" type="slidenum">
              <a:rPr lang="en-US" smtClean="0"/>
              <a:t>‹#›</a:t>
            </a:fld>
            <a:endParaRPr lang="en-US"/>
          </a:p>
        </p:txBody>
      </p:sp>
    </p:spTree>
    <p:extLst>
      <p:ext uri="{BB962C8B-B14F-4D97-AF65-F5344CB8AC3E}">
        <p14:creationId xmlns:p14="http://schemas.microsoft.com/office/powerpoint/2010/main" val="1546601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owakihi.com</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0816" y="151730"/>
            <a:ext cx="926670" cy="910784"/>
          </a:xfrm>
          <a:prstGeom prst="rect">
            <a:avLst/>
          </a:prstGeom>
        </p:spPr>
      </p:pic>
    </p:spTree>
    <p:extLst>
      <p:ext uri="{BB962C8B-B14F-4D97-AF65-F5344CB8AC3E}">
        <p14:creationId xmlns:p14="http://schemas.microsoft.com/office/powerpoint/2010/main" val="515112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pic>
        <p:nvPicPr>
          <p:cNvPr id="40962" name="Picture 2" descr="Lutheran Social Services of MN"/>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748056" y="245746"/>
            <a:ext cx="1395719" cy="6135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LSSMN.org</a:t>
            </a:r>
          </a:p>
        </p:txBody>
      </p:sp>
    </p:spTree>
    <p:extLst>
      <p:ext uri="{BB962C8B-B14F-4D97-AF65-F5344CB8AC3E}">
        <p14:creationId xmlns:p14="http://schemas.microsoft.com/office/powerpoint/2010/main" val="2613454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utheran Social Services of MN"/>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748056" y="245746"/>
            <a:ext cx="1395719" cy="613598"/>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LSSMN.org</a:t>
            </a:r>
          </a:p>
        </p:txBody>
      </p:sp>
    </p:spTree>
    <p:extLst>
      <p:ext uri="{BB962C8B-B14F-4D97-AF65-F5344CB8AC3E}">
        <p14:creationId xmlns:p14="http://schemas.microsoft.com/office/powerpoint/2010/main" val="1932349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PBIS.org</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769641" y="244316"/>
            <a:ext cx="1371600" cy="655175"/>
          </a:xfrm>
          <a:prstGeom prst="rect">
            <a:avLst/>
          </a:prstGeom>
        </p:spPr>
      </p:pic>
    </p:spTree>
    <p:extLst>
      <p:ext uri="{BB962C8B-B14F-4D97-AF65-F5344CB8AC3E}">
        <p14:creationId xmlns:p14="http://schemas.microsoft.com/office/powerpoint/2010/main" val="3557612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PBIS.org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769641" y="244316"/>
            <a:ext cx="1371600" cy="655175"/>
          </a:xfrm>
          <a:prstGeom prst="rect">
            <a:avLst/>
          </a:prstGeom>
        </p:spPr>
      </p:pic>
    </p:spTree>
    <p:extLst>
      <p:ext uri="{BB962C8B-B14F-4D97-AF65-F5344CB8AC3E}">
        <p14:creationId xmlns:p14="http://schemas.microsoft.com/office/powerpoint/2010/main" val="2812369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Split (White)">
  <p:cSld name="1_Content Split (White)">
    <p:bg>
      <p:bgPr>
        <a:solidFill>
          <a:schemeClr val="lt1"/>
        </a:solid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016139" y="153635"/>
            <a:ext cx="9705817" cy="9144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A3DB"/>
              </a:buClr>
              <a:buSzPts val="3600"/>
              <a:buFont typeface="Calibri"/>
              <a:buNone/>
              <a:defRPr sz="3600" b="1">
                <a:solidFill>
                  <a:srgbClr val="00A3D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3"/>
          <p:cNvSpPr txBox="1"/>
          <p:nvPr/>
        </p:nvSpPr>
        <p:spPr>
          <a:xfrm>
            <a:off x="-7376" y="6492240"/>
            <a:ext cx="12192000" cy="365760"/>
          </a:xfrm>
          <a:prstGeom prst="rect">
            <a:avLst/>
          </a:prstGeom>
          <a:solidFill>
            <a:srgbClr val="00A3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 name="Google Shape;29;p3"/>
          <p:cNvSpPr txBox="1">
            <a:spLocks noGrp="1"/>
          </p:cNvSpPr>
          <p:nvPr>
            <p:ph type="body" idx="1"/>
          </p:nvPr>
        </p:nvSpPr>
        <p:spPr>
          <a:xfrm>
            <a:off x="838200" y="1594628"/>
            <a:ext cx="5181600" cy="4582339"/>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a:spLocks noGrp="1"/>
          </p:cNvSpPr>
          <p:nvPr>
            <p:ph type="body" idx="2"/>
          </p:nvPr>
        </p:nvSpPr>
        <p:spPr>
          <a:xfrm>
            <a:off x="6172200" y="1594628"/>
            <a:ext cx="5181600" cy="4582339"/>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sldNum" idx="12"/>
          </p:nvPr>
        </p:nvSpPr>
        <p:spPr>
          <a:xfrm>
            <a:off x="10721956" y="649224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1" i="0" u="none" strike="noStrike" cap="none">
                <a:solidFill>
                  <a:schemeClr val="lt1"/>
                </a:solidFill>
                <a:latin typeface="Calibri"/>
                <a:ea typeface="Calibri"/>
                <a:cs typeface="Calibri"/>
                <a:sym typeface="Calibri"/>
              </a:defRPr>
            </a:lvl1pPr>
            <a:lvl2pPr marL="0" lvl="1" indent="0" algn="r">
              <a:spcBef>
                <a:spcPts val="0"/>
              </a:spcBef>
              <a:buNone/>
              <a:defRPr sz="1800" b="1" i="0" u="none" strike="noStrike" cap="none">
                <a:solidFill>
                  <a:schemeClr val="lt1"/>
                </a:solidFill>
                <a:latin typeface="Calibri"/>
                <a:ea typeface="Calibri"/>
                <a:cs typeface="Calibri"/>
                <a:sym typeface="Calibri"/>
              </a:defRPr>
            </a:lvl2pPr>
            <a:lvl3pPr marL="0" lvl="2" indent="0" algn="r">
              <a:spcBef>
                <a:spcPts val="0"/>
              </a:spcBef>
              <a:buNone/>
              <a:defRPr sz="1800" b="1" i="0" u="none" strike="noStrike" cap="none">
                <a:solidFill>
                  <a:schemeClr val="lt1"/>
                </a:solidFill>
                <a:latin typeface="Calibri"/>
                <a:ea typeface="Calibri"/>
                <a:cs typeface="Calibri"/>
                <a:sym typeface="Calibri"/>
              </a:defRPr>
            </a:lvl3pPr>
            <a:lvl4pPr marL="0" lvl="3" indent="0" algn="r">
              <a:spcBef>
                <a:spcPts val="0"/>
              </a:spcBef>
              <a:buNone/>
              <a:defRPr sz="1800" b="1" i="0" u="none" strike="noStrike" cap="none">
                <a:solidFill>
                  <a:schemeClr val="lt1"/>
                </a:solidFill>
                <a:latin typeface="Calibri"/>
                <a:ea typeface="Calibri"/>
                <a:cs typeface="Calibri"/>
                <a:sym typeface="Calibri"/>
              </a:defRPr>
            </a:lvl4pPr>
            <a:lvl5pPr marL="0" lvl="4" indent="0" algn="r">
              <a:spcBef>
                <a:spcPts val="0"/>
              </a:spcBef>
              <a:buNone/>
              <a:defRPr sz="1800" b="1" i="0" u="none" strike="noStrike" cap="none">
                <a:solidFill>
                  <a:schemeClr val="lt1"/>
                </a:solidFill>
                <a:latin typeface="Calibri"/>
                <a:ea typeface="Calibri"/>
                <a:cs typeface="Calibri"/>
                <a:sym typeface="Calibri"/>
              </a:defRPr>
            </a:lvl5pPr>
            <a:lvl6pPr marL="0" lvl="5" indent="0" algn="r">
              <a:spcBef>
                <a:spcPts val="0"/>
              </a:spcBef>
              <a:buNone/>
              <a:defRPr sz="1800" b="1" i="0" u="none" strike="noStrike" cap="none">
                <a:solidFill>
                  <a:schemeClr val="lt1"/>
                </a:solidFill>
                <a:latin typeface="Calibri"/>
                <a:ea typeface="Calibri"/>
                <a:cs typeface="Calibri"/>
                <a:sym typeface="Calibri"/>
              </a:defRPr>
            </a:lvl6pPr>
            <a:lvl7pPr marL="0" lvl="6" indent="0" algn="r">
              <a:spcBef>
                <a:spcPts val="0"/>
              </a:spcBef>
              <a:buNone/>
              <a:defRPr sz="1800" b="1" i="0" u="none" strike="noStrike" cap="none">
                <a:solidFill>
                  <a:schemeClr val="lt1"/>
                </a:solidFill>
                <a:latin typeface="Calibri"/>
                <a:ea typeface="Calibri"/>
                <a:cs typeface="Calibri"/>
                <a:sym typeface="Calibri"/>
              </a:defRPr>
            </a:lvl7pPr>
            <a:lvl8pPr marL="0" lvl="7" indent="0" algn="r">
              <a:spcBef>
                <a:spcPts val="0"/>
              </a:spcBef>
              <a:buNone/>
              <a:defRPr sz="1800" b="1" i="0" u="none" strike="noStrike" cap="none">
                <a:solidFill>
                  <a:schemeClr val="lt1"/>
                </a:solidFill>
                <a:latin typeface="Calibri"/>
                <a:ea typeface="Calibri"/>
                <a:cs typeface="Calibri"/>
                <a:sym typeface="Calibri"/>
              </a:defRPr>
            </a:lvl8pPr>
            <a:lvl9pPr marL="0" lvl="8" indent="0" algn="r">
              <a:spcBef>
                <a:spcPts val="0"/>
              </a:spcBef>
              <a:buNone/>
              <a:defRPr sz="18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3"/>
          <p:cNvSpPr/>
          <p:nvPr/>
        </p:nvSpPr>
        <p:spPr>
          <a:xfrm>
            <a:off x="0" y="1216025"/>
            <a:ext cx="12192000" cy="119256"/>
          </a:xfrm>
          <a:prstGeom prst="rect">
            <a:avLst/>
          </a:prstGeom>
          <a:solidFill>
            <a:srgbClr val="C0D6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3" name="Google Shape;33;p3"/>
          <p:cNvSpPr txBox="1">
            <a:spLocks noGrp="1"/>
          </p:cNvSpPr>
          <p:nvPr>
            <p:ph type="ftr" idx="11"/>
          </p:nvPr>
        </p:nvSpPr>
        <p:spPr>
          <a:xfrm>
            <a:off x="-7376" y="6488491"/>
            <a:ext cx="121993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000"/>
              <a:buFont typeface="Calibri"/>
              <a:buNone/>
              <a:defRPr sz="2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SzTx/>
            </a:pPr>
            <a:r>
              <a:rPr kumimoji="0" lang="en-US" sz="2000" b="1" i="0" u="none" strike="noStrike" kern="1200" cap="none" spc="0" normalizeH="0" baseline="0" noProof="0" dirty="0">
                <a:ln>
                  <a:noFill/>
                </a:ln>
                <a:solidFill>
                  <a:srgbClr val="FFFFFF"/>
                </a:solidFill>
                <a:effectLst/>
                <a:uLnTx/>
                <a:uFillTx/>
                <a:latin typeface="+mn-lt"/>
                <a:ea typeface="+mn-ea"/>
                <a:cs typeface="+mn-cs"/>
              </a:rPr>
              <a:t>MNPSP.org/MNPBS</a:t>
            </a:r>
          </a:p>
        </p:txBody>
      </p:sp>
      <p:sp>
        <p:nvSpPr>
          <p:cNvPr id="34" name="Google Shape;34;p3"/>
          <p:cNvSpPr txBox="1"/>
          <p:nvPr/>
        </p:nvSpPr>
        <p:spPr>
          <a:xfrm>
            <a:off x="7374" y="6484109"/>
            <a:ext cx="4107426" cy="37389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pbisMN.org</a:t>
            </a:r>
          </a:p>
        </p:txBody>
      </p:sp>
      <p:pic>
        <p:nvPicPr>
          <p:cNvPr id="35" name="Google Shape;35;p3" descr="https://lh4.googleusercontent.com/Q429A3s-jLZkf27TdiA6W0Lr5aXhglEyCAN_bLIxv-TGGT1kcgL0rRU7Q4n1McVEjvarA6wPgkyEhkvFUEkeO4bGhzeXgEOiLVFjvrEQBXKO5vL0bwbgNBGfhhObt1mTsEknAnmkSBJSuA"/>
          <p:cNvPicPr preferRelativeResize="0"/>
          <p:nvPr/>
        </p:nvPicPr>
        <p:blipFill rotWithShape="1">
          <a:blip r:embed="rId2">
            <a:alphaModFix/>
          </a:blip>
          <a:srcRect/>
          <a:stretch/>
        </p:blipFill>
        <p:spPr>
          <a:xfrm>
            <a:off x="174304" y="99765"/>
            <a:ext cx="751771" cy="1016495"/>
          </a:xfrm>
          <a:prstGeom prst="rect">
            <a:avLst/>
          </a:prstGeom>
          <a:noFill/>
          <a:ln>
            <a:noFill/>
          </a:ln>
        </p:spPr>
      </p:pic>
      <p:pic>
        <p:nvPicPr>
          <p:cNvPr id="11"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69641" y="224611"/>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907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PBISApps.org</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5675" y="153635"/>
            <a:ext cx="914400" cy="914400"/>
          </a:xfrm>
          <a:prstGeom prst="rect">
            <a:avLst/>
          </a:prstGeom>
        </p:spPr>
      </p:pic>
    </p:spTree>
    <p:extLst>
      <p:ext uri="{BB962C8B-B14F-4D97-AF65-F5344CB8AC3E}">
        <p14:creationId xmlns:p14="http://schemas.microsoft.com/office/powerpoint/2010/main" val="3317702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PBISApps.org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5675" y="153635"/>
            <a:ext cx="914400" cy="914400"/>
          </a:xfrm>
          <a:prstGeom prst="rect">
            <a:avLst/>
          </a:prstGeom>
        </p:spPr>
      </p:pic>
    </p:spTree>
    <p:extLst>
      <p:ext uri="{BB962C8B-B14F-4D97-AF65-F5344CB8AC3E}">
        <p14:creationId xmlns:p14="http://schemas.microsoft.com/office/powerpoint/2010/main" val="2758272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ScalingUp.org</a:t>
            </a:r>
          </a:p>
        </p:txBody>
      </p:sp>
      <p:pic>
        <p:nvPicPr>
          <p:cNvPr id="16386" name="Picture 2" descr="http://nirn.fpg.unc.edu/sites/nirn.fpg.unc.edu/files/nirn_logo.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801063" y="207068"/>
            <a:ext cx="1284292" cy="57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034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ScalingUp.org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nirn.fpg.unc.edu/sites/nirn.fpg.unc.edu/files/nirn_logo.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801063" y="207068"/>
            <a:ext cx="1284292" cy="57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70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ctrTitle" hasCustomPrompt="1"/>
          </p:nvPr>
        </p:nvSpPr>
        <p:spPr>
          <a:xfrm>
            <a:off x="7374" y="3274168"/>
            <a:ext cx="12192000" cy="1199223"/>
          </a:xfrm>
          <a:noFill/>
        </p:spPr>
        <p:txBody>
          <a:bodyPr wrap="square" lIns="182880" tIns="91440" rIns="182880" bIns="91440" spcCol="0" anchor="ctr">
            <a:normAutofit/>
          </a:bodyPr>
          <a:lstStyle>
            <a:lvl1pPr algn="ctr">
              <a:lnSpc>
                <a:spcPct val="90000"/>
              </a:lnSpc>
              <a:defRPr sz="3600" b="1" baseline="0">
                <a:solidFill>
                  <a:srgbClr val="0F3F59"/>
                </a:solidFill>
              </a:defRPr>
            </a:lvl1pPr>
          </a:lstStyle>
          <a:p>
            <a:r>
              <a:rPr lang="en-US" dirty="0"/>
              <a:t>Click to enter the presentation title</a:t>
            </a:r>
          </a:p>
        </p:txBody>
      </p:sp>
      <p:sp>
        <p:nvSpPr>
          <p:cNvPr id="12" name="Text Placeholder 10"/>
          <p:cNvSpPr>
            <a:spLocks noGrp="1"/>
          </p:cNvSpPr>
          <p:nvPr>
            <p:ph type="body" sz="quarter" idx="14" hasCustomPrompt="1"/>
          </p:nvPr>
        </p:nvSpPr>
        <p:spPr>
          <a:xfrm>
            <a:off x="7374" y="5488802"/>
            <a:ext cx="12184626" cy="903062"/>
          </a:xfrm>
        </p:spPr>
        <p:txBody>
          <a:bodyPr>
            <a:normAutofit/>
          </a:bodyPr>
          <a:lstStyle>
            <a:lvl1pPr marL="0" indent="0" algn="ctr">
              <a:spcBef>
                <a:spcPts val="0"/>
              </a:spcBef>
              <a:spcAft>
                <a:spcPts val="1000"/>
              </a:spcAft>
              <a:buNone/>
              <a:defRPr sz="1800" baseline="0"/>
            </a:lvl1pPr>
          </a:lstStyle>
          <a:p>
            <a:r>
              <a:rPr lang="en-US" sz="1800" dirty="0"/>
              <a:t>Presenter Names</a:t>
            </a:r>
            <a:endParaRPr lang="en-US" dirty="0"/>
          </a:p>
        </p:txBody>
      </p:sp>
      <p:sp>
        <p:nvSpPr>
          <p:cNvPr id="9" name="Footer Placeholder 4"/>
          <p:cNvSpPr>
            <a:spLocks noGrp="1"/>
          </p:cNvSpPr>
          <p:nvPr>
            <p:ph type="ftr" sz="quarter" idx="3"/>
          </p:nvPr>
        </p:nvSpPr>
        <p:spPr>
          <a:xfrm>
            <a:off x="1" y="6492875"/>
            <a:ext cx="12191999" cy="365125"/>
          </a:xfrm>
          <a:prstGeom prst="rect">
            <a:avLst/>
          </a:prstGeom>
        </p:spPr>
        <p:txBody>
          <a:bodyPr anchor="ctr"/>
          <a:lstStyle>
            <a:lvl1pPr algn="ctr">
              <a:defRPr sz="2000" b="1">
                <a:solidFill>
                  <a:schemeClr val="bg1"/>
                </a:solidFill>
              </a:defRPr>
            </a:lvl1pPr>
          </a:lstStyle>
          <a:p>
            <a:r>
              <a:rPr lang="en-US" dirty="0"/>
              <a:t>MNPSP.org/MNPBS</a:t>
            </a:r>
            <a:endParaRPr lang="en-US" sz="2400" dirty="0"/>
          </a:p>
        </p:txBody>
      </p:sp>
      <p:pic>
        <p:nvPicPr>
          <p:cNvPr id="13" name="Picture 12"/>
          <p:cNvPicPr>
            <a:picLocks noChangeAspect="1"/>
          </p:cNvPicPr>
          <p:nvPr userDrawn="1"/>
        </p:nvPicPr>
        <p:blipFill>
          <a:blip r:embed="rId2"/>
          <a:stretch>
            <a:fillRect/>
          </a:stretch>
        </p:blipFill>
        <p:spPr>
          <a:xfrm>
            <a:off x="3035541" y="1083430"/>
            <a:ext cx="5988766" cy="1939806"/>
          </a:xfrm>
          <a:prstGeom prst="rect">
            <a:avLst/>
          </a:prstGeom>
        </p:spPr>
      </p:pic>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spTree>
    <p:extLst>
      <p:ext uri="{BB962C8B-B14F-4D97-AF65-F5344CB8AC3E}">
        <p14:creationId xmlns:p14="http://schemas.microsoft.com/office/powerpoint/2010/main" val="657250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pic>
        <p:nvPicPr>
          <p:cNvPr id="12" name="Picture 2" descr="TLCPCP"/>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21816" y="152365"/>
            <a:ext cx="915670" cy="9156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TLCPCP.com</a:t>
            </a:r>
          </a:p>
        </p:txBody>
      </p:sp>
    </p:spTree>
    <p:extLst>
      <p:ext uri="{BB962C8B-B14F-4D97-AF65-F5344CB8AC3E}">
        <p14:creationId xmlns:p14="http://schemas.microsoft.com/office/powerpoint/2010/main" val="24847545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TLCPCP.com</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LCPCP"/>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121816" y="152365"/>
            <a:ext cx="915670" cy="91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19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4" name="TextBox 13"/>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p:nvPr>
        </p:nvSpPr>
        <p:spPr>
          <a:xfrm>
            <a:off x="963084" y="4406903"/>
            <a:ext cx="10363200" cy="1362075"/>
          </a:xfrm>
        </p:spPr>
        <p:txBody>
          <a:bodyPr anchor="t"/>
          <a:lstStyle>
            <a:lvl1pPr algn="l">
              <a:defRPr sz="4000" b="1" cap="all">
                <a:solidFill>
                  <a:srgbClr val="00A3DB"/>
                </a:solidFill>
              </a:defRPr>
            </a:lvl1pPr>
          </a:lstStyle>
          <a:p>
            <a:r>
              <a:rPr lang="en-US" dirty="0"/>
              <a:t>Click to edit Master title style</a:t>
            </a:r>
          </a:p>
        </p:txBody>
      </p:sp>
      <p:sp>
        <p:nvSpPr>
          <p:cNvPr id="3" name="Text Placeholder 2"/>
          <p:cNvSpPr>
            <a:spLocks noGrp="1"/>
          </p:cNvSpPr>
          <p:nvPr>
            <p:ph type="body" idx="1"/>
          </p:nvPr>
        </p:nvSpPr>
        <p:spPr>
          <a:xfrm>
            <a:off x="963084" y="3144253"/>
            <a:ext cx="10363200" cy="1262647"/>
          </a:xfrm>
        </p:spPr>
        <p:txBody>
          <a:bodyPr anchor="b"/>
          <a:lstStyle>
            <a:lvl1pPr marL="0" indent="0">
              <a:buNone/>
              <a:defRPr sz="2000" b="1">
                <a:solidFill>
                  <a:srgbClr val="0F3F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Slide Number Placeholder 5"/>
          <p:cNvSpPr>
            <a:spLocks noGrp="1"/>
          </p:cNvSpPr>
          <p:nvPr>
            <p:ph type="sldNum" sz="quarter" idx="12"/>
          </p:nvPr>
        </p:nvSpPr>
        <p:spPr>
          <a:xfrm>
            <a:off x="10721956" y="6497955"/>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2" name="Footer Placeholder 4"/>
          <p:cNvSpPr>
            <a:spLocks noGrp="1"/>
          </p:cNvSpPr>
          <p:nvPr>
            <p:ph type="ftr" sz="quarter" idx="13"/>
          </p:nvPr>
        </p:nvSpPr>
        <p:spPr>
          <a:xfrm>
            <a:off x="-7375" y="6492240"/>
            <a:ext cx="12191999" cy="365125"/>
          </a:xfrm>
        </p:spPr>
        <p:txBody>
          <a:bodyPr/>
          <a:lstStyle>
            <a:lvl1pPr>
              <a:defRPr sz="2000" b="1">
                <a:solidFill>
                  <a:schemeClr val="bg1"/>
                </a:solidFill>
              </a:defRPr>
            </a:lvl1pPr>
          </a:lstStyle>
          <a:p>
            <a:r>
              <a:rPr lang="en-US" dirty="0"/>
              <a:t>MNPSP.org/MNPBS</a:t>
            </a:r>
          </a:p>
        </p:txBody>
      </p:sp>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6" name="Picture 15"/>
          <p:cNvPicPr>
            <a:picLocks noChangeAspect="1"/>
          </p:cNvPicPr>
          <p:nvPr userDrawn="1"/>
        </p:nvPicPr>
        <p:blipFill>
          <a:blip r:embed="rId2"/>
          <a:stretch>
            <a:fillRect/>
          </a:stretch>
        </p:blipFill>
        <p:spPr>
          <a:xfrm>
            <a:off x="3035541" y="1083430"/>
            <a:ext cx="5988766" cy="1939806"/>
          </a:xfrm>
          <a:prstGeom prst="rect">
            <a:avLst/>
          </a:prstGeom>
        </p:spPr>
      </p:pic>
    </p:spTree>
    <p:extLst>
      <p:ext uri="{BB962C8B-B14F-4D97-AF65-F5344CB8AC3E}">
        <p14:creationId xmlns:p14="http://schemas.microsoft.com/office/powerpoint/2010/main" val="427643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TextBox 13"/>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p:nvPr>
        </p:nvSpPr>
        <p:spPr>
          <a:xfrm>
            <a:off x="963084" y="4406903"/>
            <a:ext cx="10363200" cy="1362075"/>
          </a:xfrm>
        </p:spPr>
        <p:txBody>
          <a:bodyPr anchor="t"/>
          <a:lstStyle>
            <a:lvl1pPr algn="l">
              <a:defRPr sz="4000" b="1" cap="all">
                <a:solidFill>
                  <a:srgbClr val="00A3DB"/>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1">
                <a:solidFill>
                  <a:srgbClr val="0F3F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Rectangle 7"/>
          <p:cNvSpPr/>
          <p:nvPr userDrawn="1"/>
        </p:nvSpPr>
        <p:spPr>
          <a:xfrm>
            <a:off x="0" y="0"/>
            <a:ext cx="12192000" cy="1219200"/>
          </a:xfrm>
          <a:prstGeom prst="rect">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lide Number Placeholder 5"/>
          <p:cNvSpPr>
            <a:spLocks noGrp="1"/>
          </p:cNvSpPr>
          <p:nvPr>
            <p:ph type="sldNum" sz="quarter" idx="12"/>
          </p:nvPr>
        </p:nvSpPr>
        <p:spPr>
          <a:xfrm>
            <a:off x="10721956" y="6497955"/>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1" name="Rectangle 10"/>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13"/>
          </p:nvPr>
        </p:nvSpPr>
        <p:spPr>
          <a:xfrm>
            <a:off x="-7375" y="6492240"/>
            <a:ext cx="12191999" cy="365125"/>
          </a:xfrm>
        </p:spPr>
        <p:txBody>
          <a:bodyPr/>
          <a:lstStyle>
            <a:lvl1pPr>
              <a:defRPr sz="2000" b="1">
                <a:solidFill>
                  <a:schemeClr val="bg1"/>
                </a:solidFill>
              </a:defRPr>
            </a:lvl1pPr>
          </a:lstStyle>
          <a:p>
            <a:r>
              <a:rPr lang="en-US" dirty="0"/>
              <a:t>MNPSP.org/MNPBS</a:t>
            </a:r>
          </a:p>
        </p:txBody>
      </p:sp>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3"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solidFill>
            <a:schemeClr val="bg1"/>
          </a:solidFill>
        </p:spPr>
      </p:pic>
    </p:spTree>
    <p:extLst>
      <p:ext uri="{BB962C8B-B14F-4D97-AF65-F5344CB8AC3E}">
        <p14:creationId xmlns:p14="http://schemas.microsoft.com/office/powerpoint/2010/main" val="416255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10166888"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spTree>
    <p:extLst>
      <p:ext uri="{BB962C8B-B14F-4D97-AF65-F5344CB8AC3E}">
        <p14:creationId xmlns:p14="http://schemas.microsoft.com/office/powerpoint/2010/main" val="353249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10150870"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610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FCA3A-3786-4812-86B2-472618C3E1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6689D-BC38-44D4-A6EC-60E14CB2E5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51D83-F273-4B37-94C3-9FB26CA560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1FDA0-20D2-4905-A010-ECB27C9CE284}" type="datetimeFigureOut">
              <a:rPr lang="en-US" smtClean="0"/>
              <a:t>10/28/2020</a:t>
            </a:fld>
            <a:endParaRPr lang="en-US"/>
          </a:p>
        </p:txBody>
      </p:sp>
      <p:sp>
        <p:nvSpPr>
          <p:cNvPr id="5" name="Footer Placeholder 4">
            <a:extLst>
              <a:ext uri="{FF2B5EF4-FFF2-40B4-BE49-F238E27FC236}">
                <a16:creationId xmlns:a16="http://schemas.microsoft.com/office/drawing/2014/main" id="{5D0FD374-949E-4599-8F67-0033EBCD9D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AD93A6-EC1A-48CA-AAD0-0DF1BA55C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E4170-C89A-41D6-9235-BBDD29EE3516}" type="slidenum">
              <a:rPr lang="en-US" smtClean="0"/>
              <a:t>‹#›</a:t>
            </a:fld>
            <a:endParaRPr lang="en-US"/>
          </a:p>
        </p:txBody>
      </p:sp>
    </p:spTree>
    <p:extLst>
      <p:ext uri="{BB962C8B-B14F-4D97-AF65-F5344CB8AC3E}">
        <p14:creationId xmlns:p14="http://schemas.microsoft.com/office/powerpoint/2010/main" val="94173353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8" r:id="rId3"/>
    <p:sldLayoutId id="21474838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SWSC.org</a:t>
            </a:r>
          </a:p>
        </p:txBody>
      </p:sp>
    </p:spTree>
    <p:extLst>
      <p:ext uri="{BB962C8B-B14F-4D97-AF65-F5344CB8AC3E}">
        <p14:creationId xmlns:p14="http://schemas.microsoft.com/office/powerpoint/2010/main" val="4182064077"/>
      </p:ext>
    </p:extLst>
  </p:cSld>
  <p:clrMap bg1="lt1" tx1="dk1" bg2="lt2" tx2="dk2" accent1="accent1" accent2="accent2" accent3="accent3" accent4="accent4" accent5="accent5" accent6="accent6" hlink="hlink" folHlink="folHlink"/>
  <p:sldLayoutIdLst>
    <p:sldLayoutId id="2147483852" r:id="rId1"/>
    <p:sldLayoutId id="2147483853"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MNABA.org</a:t>
            </a:r>
          </a:p>
        </p:txBody>
      </p:sp>
    </p:spTree>
    <p:extLst>
      <p:ext uri="{BB962C8B-B14F-4D97-AF65-F5344CB8AC3E}">
        <p14:creationId xmlns:p14="http://schemas.microsoft.com/office/powerpoint/2010/main" val="1448246682"/>
      </p:ext>
    </p:extLst>
  </p:cSld>
  <p:clrMap bg1="lt1" tx1="dk1" bg2="lt2" tx2="dk2" accent1="accent1" accent2="accent2" accent3="accent3" accent4="accent4" accent5="accent5" accent6="accent6" hlink="hlink" folHlink="folHlink"/>
  <p:sldLayoutIdLst>
    <p:sldLayoutId id="2147483835" r:id="rId1"/>
    <p:sldLayoutId id="2147483836"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ARRM.org</a:t>
            </a:r>
          </a:p>
        </p:txBody>
      </p:sp>
    </p:spTree>
    <p:extLst>
      <p:ext uri="{BB962C8B-B14F-4D97-AF65-F5344CB8AC3E}">
        <p14:creationId xmlns:p14="http://schemas.microsoft.com/office/powerpoint/2010/main" val="3729655075"/>
      </p:ext>
    </p:extLst>
  </p:cSld>
  <p:clrMap bg1="lt1" tx1="dk1" bg2="lt2" tx2="dk2" accent1="accent1" accent2="accent2" accent3="accent3" accent4="accent4" accent5="accent5" accent6="accent6" hlink="hlink" folHlink="folHlink"/>
  <p:sldLayoutIdLst>
    <p:sldLayoutId id="2147483838" r:id="rId1"/>
    <p:sldLayoutId id="2147483839"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owakihi.com</a:t>
            </a:r>
          </a:p>
        </p:txBody>
      </p:sp>
    </p:spTree>
    <p:extLst>
      <p:ext uri="{BB962C8B-B14F-4D97-AF65-F5344CB8AC3E}">
        <p14:creationId xmlns:p14="http://schemas.microsoft.com/office/powerpoint/2010/main" val="1917618660"/>
      </p:ext>
    </p:extLst>
  </p:cSld>
  <p:clrMap bg1="lt1" tx1="dk1" bg2="lt2" tx2="dk2" accent1="accent1" accent2="accent2" accent3="accent3" accent4="accent4" accent5="accent5" accent6="accent6" hlink="hlink" folHlink="folHlink"/>
  <p:sldLayoutIdLst>
    <p:sldLayoutId id="2147483832" r:id="rId1"/>
    <p:sldLayoutId id="2147483833"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LSSMN.org</a:t>
            </a:r>
          </a:p>
        </p:txBody>
      </p:sp>
    </p:spTree>
    <p:extLst>
      <p:ext uri="{BB962C8B-B14F-4D97-AF65-F5344CB8AC3E}">
        <p14:creationId xmlns:p14="http://schemas.microsoft.com/office/powerpoint/2010/main" val="2724518664"/>
      </p:ext>
    </p:extLst>
  </p:cSld>
  <p:clrMap bg1="lt1" tx1="dk1" bg2="lt2" tx2="dk2" accent1="accent1" accent2="accent2" accent3="accent3" accent4="accent4" accent5="accent5" accent6="accent6" hlink="hlink" folHlink="folHlink"/>
  <p:sldLayoutIdLst>
    <p:sldLayoutId id="2147483844" r:id="rId1"/>
    <p:sldLayoutId id="2147483845"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PBIS.org</a:t>
            </a:r>
          </a:p>
        </p:txBody>
      </p:sp>
    </p:spTree>
    <p:extLst>
      <p:ext uri="{BB962C8B-B14F-4D97-AF65-F5344CB8AC3E}">
        <p14:creationId xmlns:p14="http://schemas.microsoft.com/office/powerpoint/2010/main" val="202565907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78" r:id="rId3"/>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PBISApps.org</a:t>
            </a:r>
          </a:p>
        </p:txBody>
      </p:sp>
    </p:spTree>
    <p:extLst>
      <p:ext uri="{BB962C8B-B14F-4D97-AF65-F5344CB8AC3E}">
        <p14:creationId xmlns:p14="http://schemas.microsoft.com/office/powerpoint/2010/main" val="1904581483"/>
      </p:ext>
    </p:extLst>
  </p:cSld>
  <p:clrMap bg1="lt1" tx1="dk1" bg2="lt2" tx2="dk2" accent1="accent1" accent2="accent2" accent3="accent3" accent4="accent4" accent5="accent5" accent6="accent6" hlink="hlink" folHlink="folHlink"/>
  <p:sldLayoutIdLst>
    <p:sldLayoutId id="2147483823" r:id="rId1"/>
    <p:sldLayoutId id="2147483824"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ScalingUp.org</a:t>
            </a:r>
          </a:p>
        </p:txBody>
      </p:sp>
    </p:spTree>
    <p:extLst>
      <p:ext uri="{BB962C8B-B14F-4D97-AF65-F5344CB8AC3E}">
        <p14:creationId xmlns:p14="http://schemas.microsoft.com/office/powerpoint/2010/main" val="3735974673"/>
      </p:ext>
    </p:extLst>
  </p:cSld>
  <p:clrMap bg1="lt1" tx1="dk1" bg2="lt2" tx2="dk2" accent1="accent1" accent2="accent2" accent3="accent3" accent4="accent4" accent5="accent5" accent6="accent6" hlink="hlink" folHlink="folHlink"/>
  <p:sldLayoutIdLst>
    <p:sldLayoutId id="2147483826" r:id="rId1"/>
    <p:sldLayoutId id="2147483827"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TLCPCP.com</a:t>
            </a:r>
          </a:p>
        </p:txBody>
      </p:sp>
    </p:spTree>
    <p:extLst>
      <p:ext uri="{BB962C8B-B14F-4D97-AF65-F5344CB8AC3E}">
        <p14:creationId xmlns:p14="http://schemas.microsoft.com/office/powerpoint/2010/main" val="552714920"/>
      </p:ext>
    </p:extLst>
  </p:cSld>
  <p:clrMap bg1="lt1" tx1="dk1" bg2="lt2" tx2="dk2" accent1="accent1" accent2="accent2" accent3="accent3" accent4="accent4" accent5="accent5" accent6="accent6" hlink="hlink" folHlink="folHlink"/>
  <p:sldLayoutIdLst>
    <p:sldLayoutId id="2147483829" r:id="rId1"/>
    <p:sldLayoutId id="2147483830"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850" r:id="rId2"/>
    <p:sldLayoutId id="2147483800" r:id="rId3"/>
    <p:sldLayoutId id="2147483712" r:id="rId4"/>
    <p:sldLayoutId id="2147483790" r:id="rId5"/>
    <p:sldLayoutId id="2147483872" r:id="rId6"/>
    <p:sldLayoutId id="2147483789" r:id="rId7"/>
    <p:sldLayoutId id="2147483849" r:id="rId8"/>
    <p:sldLayoutId id="2147483798" r:id="rId9"/>
    <p:sldLayoutId id="2147483871" r:id="rId10"/>
    <p:sldLayoutId id="2147483877" r:id="rId11"/>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APBS.org</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9970367"/>
      </p:ext>
    </p:extLst>
  </p:cSld>
  <p:clrMap bg1="lt1" tx1="dk1" bg2="lt2" tx2="dk2" accent1="accent1" accent2="accent2" accent3="accent3" accent4="accent4" accent5="accent5" accent6="accent6" hlink="hlink" folHlink="folHlink"/>
  <p:sldLayoutIdLst>
    <p:sldLayoutId id="2147483855" r:id="rId1"/>
    <p:sldLayoutId id="2147483856"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MN.gov/DHS</a:t>
            </a:r>
          </a:p>
        </p:txBody>
      </p:sp>
    </p:spTree>
    <p:extLst>
      <p:ext uri="{BB962C8B-B14F-4D97-AF65-F5344CB8AC3E}">
        <p14:creationId xmlns:p14="http://schemas.microsoft.com/office/powerpoint/2010/main" val="102771101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education.mn.gov</a:t>
            </a:r>
          </a:p>
        </p:txBody>
      </p:sp>
    </p:spTree>
    <p:extLst>
      <p:ext uri="{BB962C8B-B14F-4D97-AF65-F5344CB8AC3E}">
        <p14:creationId xmlns:p14="http://schemas.microsoft.com/office/powerpoint/2010/main" val="283331861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rtc.umn.edu</a:t>
            </a:r>
          </a:p>
        </p:txBody>
      </p:sp>
    </p:spTree>
    <p:extLst>
      <p:ext uri="{BB962C8B-B14F-4D97-AF65-F5344CB8AC3E}">
        <p14:creationId xmlns:p14="http://schemas.microsoft.com/office/powerpoint/2010/main" val="739578478"/>
      </p:ext>
    </p:extLst>
  </p:cSld>
  <p:clrMap bg1="lt1" tx1="dk1" bg2="lt2" tx2="dk2" accent1="accent1" accent2="accent2" accent3="accent3" accent4="accent4" accent5="accent5" accent6="accent6" hlink="hlink" folHlink="folHlink"/>
  <p:sldLayoutIdLst>
    <p:sldLayoutId id="2147483814" r:id="rId1"/>
    <p:sldLayoutId id="2147483815"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StThomas.edu</a:t>
            </a:r>
          </a:p>
        </p:txBody>
      </p:sp>
    </p:spTree>
    <p:extLst>
      <p:ext uri="{BB962C8B-B14F-4D97-AF65-F5344CB8AC3E}">
        <p14:creationId xmlns:p14="http://schemas.microsoft.com/office/powerpoint/2010/main" val="3443402376"/>
      </p:ext>
    </p:extLst>
  </p:cSld>
  <p:clrMap bg1="lt1" tx1="dk1" bg2="lt2" tx2="dk2" accent1="accent1" accent2="accent2" accent3="accent3" accent4="accent4" accent5="accent5" accent6="accent6" hlink="hlink" folHlink="folHlink"/>
  <p:sldLayoutIdLst>
    <p:sldLayoutId id="2147483847" r:id="rId1"/>
    <p:sldLayoutId id="2147483848"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pbisMN.org</a:t>
            </a:r>
          </a:p>
        </p:txBody>
      </p:sp>
    </p:spTree>
    <p:extLst>
      <p:ext uri="{BB962C8B-B14F-4D97-AF65-F5344CB8AC3E}">
        <p14:creationId xmlns:p14="http://schemas.microsoft.com/office/powerpoint/2010/main" val="323891967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73" r:id="rId3"/>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ResidentialServices.org</a:t>
            </a:r>
          </a:p>
        </p:txBody>
      </p:sp>
    </p:spTree>
    <p:extLst>
      <p:ext uri="{BB962C8B-B14F-4D97-AF65-F5344CB8AC3E}">
        <p14:creationId xmlns:p14="http://schemas.microsoft.com/office/powerpoint/2010/main" val="315952315"/>
      </p:ext>
    </p:extLst>
  </p:cSld>
  <p:clrMap bg1="lt1" tx1="dk1" bg2="lt2" tx2="dk2" accent1="accent1" accent2="accent2" accent3="accent3" accent4="accent4" accent5="accent5" accent6="accent6" hlink="hlink" folHlink="folHlink"/>
  <p:sldLayoutIdLst>
    <p:sldLayoutId id="2147483841" r:id="rId1"/>
    <p:sldLayoutId id="2147483842"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hyperlink" Target="https://mnpsp.org/mnpbs" TargetMode="External"/><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www.acf.hhs.gov/sites/default/files/ecd/expulsion_suspension_final.pdf"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mnpsp.org/mnpbs" TargetMode="Externa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mnpsp.org/mnpbs" TargetMode="Externa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hyperlink" Target="https://twitter.com/MNPBS/status/960660570532990976" TargetMode="External"/><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time_continue=10&amp;v=A_byPfNPkKM"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journals.sagepub.com/doi/pdf/10.1177/10983007020040010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a:t>MNPSP.org/MNPBS</a:t>
            </a:r>
            <a:endParaRPr lang="en-US" sz="2400" dirty="0"/>
          </a:p>
        </p:txBody>
      </p:sp>
      <p:sp>
        <p:nvSpPr>
          <p:cNvPr id="2" name="Title 1"/>
          <p:cNvSpPr>
            <a:spLocks noGrp="1"/>
          </p:cNvSpPr>
          <p:nvPr>
            <p:ph type="ctrTitle"/>
          </p:nvPr>
        </p:nvSpPr>
        <p:spPr>
          <a:xfrm>
            <a:off x="219645" y="3044817"/>
            <a:ext cx="12192000" cy="2234287"/>
          </a:xfrm>
        </p:spPr>
        <p:txBody>
          <a:bodyPr>
            <a:normAutofit/>
          </a:bodyPr>
          <a:lstStyle/>
          <a:p>
            <a:pPr>
              <a:lnSpc>
                <a:spcPct val="100000"/>
              </a:lnSpc>
              <a:spcBef>
                <a:spcPts val="2400"/>
              </a:spcBef>
              <a:spcAft>
                <a:spcPts val="2400"/>
              </a:spcAft>
            </a:pPr>
            <a:r>
              <a:rPr lang="en-US" sz="3200" i="1" dirty="0"/>
              <a:t>9 Core Features of PBS </a:t>
            </a:r>
            <a:r>
              <a:rPr lang="en-US" sz="3200" dirty="0"/>
              <a:t>Webinar Series Part 2 of 4</a:t>
            </a:r>
            <a:r>
              <a:rPr lang="en-US" sz="900" dirty="0"/>
              <a:t/>
            </a:r>
            <a:br>
              <a:rPr lang="en-US" sz="900" dirty="0"/>
            </a:br>
            <a:r>
              <a:rPr lang="en-US" sz="1050" dirty="0"/>
              <a:t/>
            </a:r>
            <a:br>
              <a:rPr lang="en-US" sz="1050" dirty="0"/>
            </a:br>
            <a:r>
              <a:rPr lang="en-US" sz="4400" dirty="0"/>
              <a:t>Early Childhood (birth to age 6)</a:t>
            </a:r>
            <a:r>
              <a:rPr lang="en-US" dirty="0"/>
              <a:t/>
            </a:r>
            <a:br>
              <a:rPr lang="en-US" dirty="0"/>
            </a:br>
            <a:r>
              <a:rPr lang="en-US" sz="3200" dirty="0"/>
              <a:t>October 27, 2020 </a:t>
            </a:r>
            <a:r>
              <a:rPr lang="en-US" sz="3200" dirty="0">
                <a:solidFill>
                  <a:srgbClr val="00A3DB"/>
                </a:solidFill>
              </a:rPr>
              <a:t>|</a:t>
            </a:r>
            <a:r>
              <a:rPr lang="en-US" sz="3200" dirty="0"/>
              <a:t> 10:00-11:30 </a:t>
            </a:r>
          </a:p>
        </p:txBody>
      </p:sp>
      <p:sp>
        <p:nvSpPr>
          <p:cNvPr id="3" name="Text Placeholder 2"/>
          <p:cNvSpPr>
            <a:spLocks noGrp="1"/>
          </p:cNvSpPr>
          <p:nvPr>
            <p:ph type="body" sz="quarter" idx="14"/>
          </p:nvPr>
        </p:nvSpPr>
        <p:spPr>
          <a:xfrm>
            <a:off x="22123" y="5094825"/>
            <a:ext cx="12184626" cy="1567232"/>
          </a:xfrm>
        </p:spPr>
        <p:txBody>
          <a:bodyPr anchor="ctr">
            <a:normAutofit/>
          </a:bodyPr>
          <a:lstStyle/>
          <a:p>
            <a:r>
              <a:rPr lang="en-US" sz="2000" dirty="0"/>
              <a:t>Keynote: Bonnie Ingelin– University of St. Thomas</a:t>
            </a:r>
          </a:p>
          <a:p>
            <a:r>
              <a:rPr lang="en-US" sz="2000" dirty="0"/>
              <a:t>Facilitator: L. Lynn Stanberry Brusnahan – University of St. Thomas</a:t>
            </a:r>
          </a:p>
          <a:p>
            <a:r>
              <a:rPr lang="en-US" sz="2000" dirty="0"/>
              <a:t>Zoom Host: Erin Farrell – Minnesota Department of Education </a:t>
            </a:r>
          </a:p>
        </p:txBody>
      </p:sp>
      <p:sp>
        <p:nvSpPr>
          <p:cNvPr id="5" name="Footer Placeholder 4"/>
          <p:cNvSpPr txBox="1">
            <a:spLocks/>
          </p:cNvSpPr>
          <p:nvPr/>
        </p:nvSpPr>
        <p:spPr>
          <a:xfrm>
            <a:off x="9514349" y="6484109"/>
            <a:ext cx="2692400" cy="365125"/>
          </a:xfrm>
          <a:prstGeom prst="rect">
            <a:avLst/>
          </a:prstGeom>
        </p:spPr>
        <p:txBody>
          <a:bodyPr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dirty="0"/>
              <a:t>Friday, June 19, 2020</a:t>
            </a:r>
            <a:endParaRPr lang="en-US" sz="2400" dirty="0"/>
          </a:p>
        </p:txBody>
      </p:sp>
    </p:spTree>
    <p:extLst>
      <p:ext uri="{BB962C8B-B14F-4D97-AF65-F5344CB8AC3E}">
        <p14:creationId xmlns:p14="http://schemas.microsoft.com/office/powerpoint/2010/main" val="2907150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a:t>2020 Theme: 9 Core Features of PBS</a:t>
            </a:r>
            <a:endParaRPr/>
          </a:p>
        </p:txBody>
      </p:sp>
      <p:sp>
        <p:nvSpPr>
          <p:cNvPr id="176" name="Google Shape;176;p22"/>
          <p:cNvSpPr txBox="1">
            <a:spLocks noGrp="1"/>
          </p:cNvSpPr>
          <p:nvPr>
            <p:ph type="body" idx="1"/>
          </p:nvPr>
        </p:nvSpPr>
        <p:spPr>
          <a:xfrm>
            <a:off x="838200" y="1564367"/>
            <a:ext cx="10515600" cy="4657849"/>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SzPts val="1750"/>
              <a:buFont typeface="Calibri"/>
              <a:buAutoNum type="arabicPeriod"/>
            </a:pPr>
            <a:r>
              <a:rPr lang="en-US" sz="1750" dirty="0"/>
              <a:t>Changes lifestyle</a:t>
            </a:r>
            <a:endParaRPr dirty="0"/>
          </a:p>
          <a:p>
            <a:pPr marL="457200" lvl="0" indent="-457200" algn="l" rtl="0">
              <a:lnSpc>
                <a:spcPct val="80000"/>
              </a:lnSpc>
              <a:spcBef>
                <a:spcPts val="2000"/>
              </a:spcBef>
              <a:spcAft>
                <a:spcPts val="0"/>
              </a:spcAft>
              <a:buSzPts val="1750"/>
              <a:buFont typeface="Calibri"/>
              <a:buAutoNum type="arabicPeriod"/>
            </a:pPr>
            <a:r>
              <a:rPr lang="en-US" sz="1750" dirty="0"/>
              <a:t>Works across lifespan</a:t>
            </a:r>
            <a:endParaRPr dirty="0"/>
          </a:p>
          <a:p>
            <a:pPr marL="457200" lvl="0" indent="-457200" algn="l" rtl="0">
              <a:lnSpc>
                <a:spcPct val="80000"/>
              </a:lnSpc>
              <a:spcBef>
                <a:spcPts val="2000"/>
              </a:spcBef>
              <a:spcAft>
                <a:spcPts val="0"/>
              </a:spcAft>
              <a:buSzPts val="1750"/>
              <a:buFont typeface="Calibri"/>
              <a:buAutoNum type="arabicPeriod"/>
            </a:pPr>
            <a:r>
              <a:rPr lang="en-US" sz="1750" dirty="0">
                <a:solidFill>
                  <a:schemeClr val="tx2"/>
                </a:solidFill>
              </a:rPr>
              <a:t>Works across all settings</a:t>
            </a:r>
            <a:endParaRPr dirty="0">
              <a:solidFill>
                <a:schemeClr val="tx2"/>
              </a:solidFill>
            </a:endParaRPr>
          </a:p>
          <a:p>
            <a:pPr marL="457200" lvl="0" indent="-457200" algn="l" rtl="0">
              <a:lnSpc>
                <a:spcPct val="80000"/>
              </a:lnSpc>
              <a:spcBef>
                <a:spcPts val="2000"/>
              </a:spcBef>
              <a:spcAft>
                <a:spcPts val="0"/>
              </a:spcAft>
              <a:buSzPts val="1750"/>
              <a:buFont typeface="Calibri"/>
              <a:buAutoNum type="arabicPeriod"/>
            </a:pPr>
            <a:r>
              <a:rPr lang="en-US" sz="1750" dirty="0">
                <a:solidFill>
                  <a:schemeClr val="tx2"/>
                </a:solidFill>
              </a:rPr>
              <a:t>Involves the people supported</a:t>
            </a:r>
            <a:endParaRPr dirty="0">
              <a:solidFill>
                <a:schemeClr val="tx2"/>
              </a:solidFill>
            </a:endParaRPr>
          </a:p>
          <a:p>
            <a:pPr marL="457200" lvl="0" indent="-457200" algn="l" rtl="0">
              <a:lnSpc>
                <a:spcPct val="80000"/>
              </a:lnSpc>
              <a:spcBef>
                <a:spcPts val="2000"/>
              </a:spcBef>
              <a:spcAft>
                <a:spcPts val="0"/>
              </a:spcAft>
              <a:buSzPts val="1750"/>
              <a:buFont typeface="Calibri"/>
              <a:buAutoNum type="arabicPeriod"/>
            </a:pPr>
            <a:r>
              <a:rPr lang="en-US" sz="1750" dirty="0">
                <a:solidFill>
                  <a:schemeClr val="tx2"/>
                </a:solidFill>
              </a:rPr>
              <a:t>Creates effective change</a:t>
            </a:r>
            <a:endParaRPr dirty="0">
              <a:solidFill>
                <a:schemeClr val="tx2"/>
              </a:solidFill>
            </a:endParaRPr>
          </a:p>
          <a:p>
            <a:pPr marL="457200" lvl="0" indent="-457200" algn="l" rtl="0">
              <a:lnSpc>
                <a:spcPct val="80000"/>
              </a:lnSpc>
              <a:spcBef>
                <a:spcPts val="2000"/>
              </a:spcBef>
              <a:spcAft>
                <a:spcPts val="0"/>
              </a:spcAft>
              <a:buSzPts val="1750"/>
              <a:buFont typeface="Calibri"/>
              <a:buAutoNum type="arabicPeriod"/>
            </a:pPr>
            <a:r>
              <a:rPr lang="en-US" sz="1750" dirty="0">
                <a:solidFill>
                  <a:schemeClr val="tx2"/>
                </a:solidFill>
              </a:rPr>
              <a:t>Provides supports for person tied to supports for all, </a:t>
            </a:r>
            <a:endParaRPr dirty="0">
              <a:solidFill>
                <a:schemeClr val="tx2"/>
              </a:solidFill>
            </a:endParaRPr>
          </a:p>
          <a:p>
            <a:pPr marL="0" lvl="0" indent="0" algn="l" rtl="0">
              <a:lnSpc>
                <a:spcPct val="80000"/>
              </a:lnSpc>
              <a:spcBef>
                <a:spcPts val="2000"/>
              </a:spcBef>
              <a:spcAft>
                <a:spcPts val="0"/>
              </a:spcAft>
              <a:buSzPts val="1750"/>
              <a:buNone/>
            </a:pPr>
            <a:r>
              <a:rPr lang="en-US" sz="1750" dirty="0">
                <a:solidFill>
                  <a:schemeClr val="tx2"/>
                </a:solidFill>
              </a:rPr>
              <a:t>	with supports provided by all</a:t>
            </a:r>
            <a:endParaRPr dirty="0">
              <a:solidFill>
                <a:schemeClr val="tx2"/>
              </a:solidFill>
            </a:endParaRPr>
          </a:p>
          <a:p>
            <a:pPr marL="0" lvl="0" indent="0" algn="l" rtl="0">
              <a:lnSpc>
                <a:spcPct val="80000"/>
              </a:lnSpc>
              <a:spcBef>
                <a:spcPts val="2000"/>
              </a:spcBef>
              <a:spcAft>
                <a:spcPts val="0"/>
              </a:spcAft>
              <a:buSzPts val="1750"/>
              <a:buNone/>
            </a:pPr>
            <a:r>
              <a:rPr lang="en-US" sz="1750" dirty="0">
                <a:solidFill>
                  <a:schemeClr val="tx2"/>
                </a:solidFill>
              </a:rPr>
              <a:t>7.       Decrease the likelihood of experiencing problems</a:t>
            </a:r>
            <a:endParaRPr dirty="0">
              <a:solidFill>
                <a:schemeClr val="tx2"/>
              </a:solidFill>
            </a:endParaRPr>
          </a:p>
          <a:p>
            <a:pPr marL="0" lvl="0" indent="0" algn="l" rtl="0">
              <a:lnSpc>
                <a:spcPct val="80000"/>
              </a:lnSpc>
              <a:spcBef>
                <a:spcPts val="2000"/>
              </a:spcBef>
              <a:spcAft>
                <a:spcPts val="0"/>
              </a:spcAft>
              <a:buSzPts val="1750"/>
              <a:buNone/>
            </a:pPr>
            <a:r>
              <a:rPr lang="en-US" sz="1750" dirty="0">
                <a:solidFill>
                  <a:schemeClr val="tx2"/>
                </a:solidFill>
              </a:rPr>
              <a:t>8.       Measurable in multiple resource areas</a:t>
            </a:r>
            <a:endParaRPr dirty="0">
              <a:solidFill>
                <a:schemeClr val="tx2"/>
              </a:solidFill>
            </a:endParaRPr>
          </a:p>
          <a:p>
            <a:pPr marL="0" lvl="0" indent="0" algn="l" rtl="0">
              <a:lnSpc>
                <a:spcPct val="80000"/>
              </a:lnSpc>
              <a:spcBef>
                <a:spcPts val="2000"/>
              </a:spcBef>
              <a:spcAft>
                <a:spcPts val="0"/>
              </a:spcAft>
              <a:buSzPts val="1750"/>
              <a:buNone/>
            </a:pPr>
            <a:r>
              <a:rPr lang="en-US" sz="1750" dirty="0">
                <a:solidFill>
                  <a:schemeClr val="tx2"/>
                </a:solidFill>
              </a:rPr>
              <a:t>9.       Includes multiple theories and values</a:t>
            </a:r>
            <a:endParaRPr dirty="0">
              <a:solidFill>
                <a:schemeClr val="tx2"/>
              </a:solidFill>
            </a:endParaRPr>
          </a:p>
        </p:txBody>
      </p:sp>
      <p:sp>
        <p:nvSpPr>
          <p:cNvPr id="177" name="Google Shape;177;p22"/>
          <p:cNvSpPr txBox="1">
            <a:spLocks noGrp="1"/>
          </p:cNvSpPr>
          <p:nvPr>
            <p:ph type="sldNum" idx="12"/>
          </p:nvPr>
        </p:nvSpPr>
        <p:spPr>
          <a:xfrm>
            <a:off x="10714582" y="6492240"/>
            <a:ext cx="1462668" cy="3576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10</a:t>
            </a:fld>
            <a:endParaRPr sz="1800" b="1" i="0" u="none" strike="noStrike" cap="none">
              <a:solidFill>
                <a:srgbClr val="FFFFFF"/>
              </a:solidFill>
              <a:latin typeface="Calibri"/>
              <a:ea typeface="Calibri"/>
              <a:cs typeface="Calibri"/>
              <a:sym typeface="Calibri"/>
            </a:endParaRPr>
          </a:p>
        </p:txBody>
      </p:sp>
      <p:sp>
        <p:nvSpPr>
          <p:cNvPr id="178" name="Google Shape;178;p22"/>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MNPSP.org/MNPBS</a:t>
            </a:r>
            <a:endParaRPr/>
          </a:p>
        </p:txBody>
      </p:sp>
      <p:sp>
        <p:nvSpPr>
          <p:cNvPr id="179" name="Google Shape;179;p22"/>
          <p:cNvSpPr txBox="1"/>
          <p:nvPr/>
        </p:nvSpPr>
        <p:spPr>
          <a:xfrm>
            <a:off x="7874080" y="3293126"/>
            <a:ext cx="2929213" cy="120032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dirty="0">
                <a:solidFill>
                  <a:srgbClr val="FF0000"/>
                </a:solidFill>
                <a:latin typeface="Calibri"/>
                <a:ea typeface="Calibri"/>
                <a:cs typeface="Calibri"/>
                <a:sym typeface="Calibri"/>
              </a:rPr>
              <a:t>Core Features of PBS we will addressed in each webinar! </a:t>
            </a:r>
            <a:endParaRPr dirty="0">
              <a:solidFill>
                <a:srgbClr val="FF0000"/>
              </a:solidFill>
            </a:endParaRPr>
          </a:p>
        </p:txBody>
      </p:sp>
      <p:sp>
        <p:nvSpPr>
          <p:cNvPr id="180" name="Google Shape;180;p22" descr="Brackets tying the core features to the theme covered"/>
          <p:cNvSpPr/>
          <p:nvPr/>
        </p:nvSpPr>
        <p:spPr>
          <a:xfrm>
            <a:off x="6871994" y="1563732"/>
            <a:ext cx="720791" cy="4657849"/>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2431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MNPBS Collaborators Forum 2020 Keynote – June 19</a:t>
            </a:r>
            <a:r>
              <a:rPr lang="en-US" sz="2200" baseline="30000" dirty="0"/>
              <a:t>th</a:t>
            </a:r>
            <a:r>
              <a:rPr lang="en-US" sz="2200" dirty="0"/>
              <a:t> </a:t>
            </a:r>
            <a:r>
              <a:rPr lang="en-US" dirty="0"/>
              <a:t/>
            </a:r>
            <a:br>
              <a:rPr lang="en-US" dirty="0"/>
            </a:br>
            <a:r>
              <a:rPr lang="en-US" dirty="0"/>
              <a:t>Children and Young Adults (6-21): Dr. Kevin Filter </a:t>
            </a:r>
          </a:p>
        </p:txBody>
      </p:sp>
      <p:sp>
        <p:nvSpPr>
          <p:cNvPr id="3" name="Content Placeholder 2"/>
          <p:cNvSpPr>
            <a:spLocks noGrp="1"/>
          </p:cNvSpPr>
          <p:nvPr>
            <p:ph idx="1"/>
          </p:nvPr>
        </p:nvSpPr>
        <p:spPr>
          <a:xfrm>
            <a:off x="658584" y="1534766"/>
            <a:ext cx="8207829" cy="4957474"/>
          </a:xfrm>
        </p:spPr>
        <p:txBody>
          <a:bodyPr>
            <a:normAutofit lnSpcReduction="10000"/>
          </a:bodyPr>
          <a:lstStyle/>
          <a:p>
            <a:pPr marL="0" indent="0">
              <a:buNone/>
            </a:pPr>
            <a:r>
              <a:rPr lang="en-US" b="1" dirty="0"/>
              <a:t>Dr. Filter was invited to keynote </a:t>
            </a:r>
          </a:p>
          <a:p>
            <a:pPr marL="0" indent="0">
              <a:buNone/>
            </a:pPr>
            <a:r>
              <a:rPr lang="en-US" b="1" i="1" dirty="0"/>
              <a:t>Children and Young Adults (6-21) </a:t>
            </a:r>
          </a:p>
          <a:p>
            <a:pPr marL="0" indent="0">
              <a:buNone/>
            </a:pPr>
            <a:r>
              <a:rPr lang="en-US" b="1" dirty="0"/>
              <a:t>That session was recorded. </a:t>
            </a:r>
          </a:p>
          <a:p>
            <a:pPr marL="0" indent="0">
              <a:buNone/>
            </a:pPr>
            <a:r>
              <a:rPr lang="en-US" b="1" dirty="0"/>
              <a:t>These are the 3 of the 9 core features that he focused on.</a:t>
            </a:r>
          </a:p>
          <a:p>
            <a:pPr marL="457200" lvl="0" indent="-457200">
              <a:buFont typeface="+mj-lt"/>
              <a:buAutoNum type="arabicPeriod" startAt="4"/>
            </a:pPr>
            <a:r>
              <a:rPr lang="en-US" sz="2800" dirty="0">
                <a:solidFill>
                  <a:prstClr val="black"/>
                </a:solidFill>
              </a:rPr>
              <a:t>Involves the people supported</a:t>
            </a:r>
          </a:p>
          <a:p>
            <a:pPr marL="457200" lvl="0" indent="-457200">
              <a:buFont typeface="+mj-lt"/>
              <a:buAutoNum type="arabicPeriod" startAt="4"/>
            </a:pPr>
            <a:r>
              <a:rPr lang="en-US" sz="2800" dirty="0">
                <a:solidFill>
                  <a:prstClr val="black"/>
                </a:solidFill>
              </a:rPr>
              <a:t>Creates effective change</a:t>
            </a:r>
          </a:p>
          <a:p>
            <a:pPr marL="457200" lvl="0" indent="-457200">
              <a:buFont typeface="+mj-lt"/>
              <a:buAutoNum type="arabicPeriod" startAt="4"/>
            </a:pPr>
            <a:r>
              <a:rPr lang="en-US" sz="2800" dirty="0">
                <a:solidFill>
                  <a:prstClr val="black"/>
                </a:solidFill>
              </a:rPr>
              <a:t>Provides supports for person tied to supports for all, with supports provided by all</a:t>
            </a:r>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11</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pic>
        <p:nvPicPr>
          <p:cNvPr id="1026" name="Picture 2" descr="Image result for https://sbs.mnsu.edu/ kevin fil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779" y="1665192"/>
            <a:ext cx="2764765" cy="276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40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t>MNPBS Collaborators Forum 2020 Web Series Kickoff – June 19</a:t>
            </a:r>
            <a:r>
              <a:rPr lang="en-US" sz="2200" baseline="30000" dirty="0"/>
              <a:t>th</a:t>
            </a:r>
            <a:r>
              <a:rPr lang="en-US" sz="2200" dirty="0"/>
              <a:t/>
            </a:r>
            <a:br>
              <a:rPr lang="en-US" sz="2200" dirty="0"/>
            </a:br>
            <a:r>
              <a:rPr lang="en-US" dirty="0"/>
              <a:t>Children and Young Adults (6-21)</a:t>
            </a:r>
          </a:p>
        </p:txBody>
      </p:sp>
      <p:sp>
        <p:nvSpPr>
          <p:cNvPr id="3" name="Content Placeholder 2"/>
          <p:cNvSpPr>
            <a:spLocks noGrp="1"/>
          </p:cNvSpPr>
          <p:nvPr>
            <p:ph idx="1"/>
          </p:nvPr>
        </p:nvSpPr>
        <p:spPr>
          <a:xfrm>
            <a:off x="332510" y="1518479"/>
            <a:ext cx="4812146" cy="4658484"/>
          </a:xfrm>
        </p:spPr>
        <p:txBody>
          <a:bodyPr vert="horz" lIns="91440" tIns="45720" rIns="91440" bIns="45720" rtlCol="0" anchor="t">
            <a:normAutofit/>
          </a:bodyPr>
          <a:lstStyle/>
          <a:p>
            <a:pPr marL="0" lvl="0" indent="0">
              <a:spcAft>
                <a:spcPts val="0"/>
              </a:spcAft>
              <a:buClr>
                <a:srgbClr val="003865"/>
              </a:buClr>
              <a:buNone/>
            </a:pPr>
            <a:r>
              <a:rPr lang="en-US" sz="2400" b="1" i="1" dirty="0">
                <a:solidFill>
                  <a:prstClr val="black"/>
                </a:solidFill>
              </a:rPr>
              <a:t>Theme: 9 Core Features of PBS</a:t>
            </a:r>
          </a:p>
          <a:p>
            <a:pPr marL="0" indent="0">
              <a:spcAft>
                <a:spcPts val="600"/>
              </a:spcAft>
              <a:buNone/>
            </a:pPr>
            <a:r>
              <a:rPr lang="en-US" sz="2400" b="1" dirty="0"/>
              <a:t>Continuation of Webinar Series </a:t>
            </a:r>
            <a:endParaRPr lang="en-US" dirty="0"/>
          </a:p>
          <a:p>
            <a:pPr marL="0" indent="0">
              <a:spcAft>
                <a:spcPts val="600"/>
              </a:spcAft>
              <a:buNone/>
            </a:pPr>
            <a:r>
              <a:rPr lang="en-US" sz="2400" b="1" dirty="0"/>
              <a:t>#2 Early Childhood </a:t>
            </a:r>
            <a:endParaRPr lang="en-US"/>
          </a:p>
          <a:p>
            <a:pPr marL="0" indent="0">
              <a:spcAft>
                <a:spcPts val="600"/>
              </a:spcAft>
              <a:buNone/>
            </a:pPr>
            <a:r>
              <a:rPr lang="en-US" sz="2400" b="1" dirty="0"/>
              <a:t>Focus on core features...</a:t>
            </a:r>
            <a:endParaRPr lang="en-US" dirty="0">
              <a:cs typeface="Calibri"/>
            </a:endParaRPr>
          </a:p>
          <a:p>
            <a:pPr marL="457200" lvl="0" indent="-457200">
              <a:spcAft>
                <a:spcPts val="600"/>
              </a:spcAft>
              <a:buAutoNum type="arabicPeriod"/>
            </a:pPr>
            <a:r>
              <a:rPr lang="en-US" sz="2400" b="1" dirty="0">
                <a:solidFill>
                  <a:prstClr val="black"/>
                </a:solidFill>
              </a:rPr>
              <a:t>Change of Lifestyle </a:t>
            </a:r>
          </a:p>
          <a:p>
            <a:pPr marL="457200" lvl="0" indent="-457200">
              <a:spcAft>
                <a:spcPts val="600"/>
              </a:spcAft>
              <a:buAutoNum type="arabicPeriod"/>
            </a:pPr>
            <a:r>
              <a:rPr lang="en-US" sz="2400" b="1" dirty="0">
                <a:solidFill>
                  <a:prstClr val="black"/>
                </a:solidFill>
              </a:rPr>
              <a:t>Works Across Life Span </a:t>
            </a:r>
          </a:p>
          <a:p>
            <a:pPr marL="457200" lvl="0" indent="-457200">
              <a:spcAft>
                <a:spcPts val="600"/>
              </a:spcAft>
              <a:buFont typeface="+mj-lt"/>
              <a:buAutoNum type="arabicPeriod" startAt="4"/>
            </a:pPr>
            <a:r>
              <a:rPr lang="en-US" sz="2400" b="1" dirty="0">
                <a:solidFill>
                  <a:prstClr val="black"/>
                </a:solidFill>
              </a:rPr>
              <a:t>Involves the People Supported </a:t>
            </a:r>
          </a:p>
          <a:p>
            <a:pPr marL="457200" lvl="0" indent="-457200">
              <a:spcAft>
                <a:spcPts val="600"/>
              </a:spcAft>
              <a:buFont typeface="+mj-lt"/>
              <a:buAutoNum type="arabicPeriod" startAt="7"/>
            </a:pPr>
            <a:r>
              <a:rPr lang="en-US" sz="2400" b="1" dirty="0">
                <a:solidFill>
                  <a:prstClr val="black"/>
                </a:solidFill>
              </a:rPr>
              <a:t>Emphasis on Prevention </a:t>
            </a:r>
          </a:p>
        </p:txBody>
      </p:sp>
      <p:sp>
        <p:nvSpPr>
          <p:cNvPr id="4" name="Slide Number Placeholder 3"/>
          <p:cNvSpPr>
            <a:spLocks noGrp="1"/>
          </p:cNvSpPr>
          <p:nvPr>
            <p:ph type="sldNum" sz="quarter" idx="12"/>
          </p:nvPr>
        </p:nvSpPr>
        <p:spPr/>
        <p:txBody>
          <a:bodyPr/>
          <a:lstStyle/>
          <a:p>
            <a:fld id="{48F63A3B-78C7-47BE-AE5E-E10140E04643}" type="slidenum">
              <a:rPr lang="en-US" smtClean="0"/>
              <a:pPr/>
              <a:t>12</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pic>
        <p:nvPicPr>
          <p:cNvPr id="7" name="Picture 6" descr="2020 Collaborators Forum Logo"/>
          <p:cNvPicPr>
            <a:picLocks noChangeAspect="1"/>
          </p:cNvPicPr>
          <p:nvPr/>
        </p:nvPicPr>
        <p:blipFill>
          <a:blip r:embed="rId2"/>
          <a:stretch>
            <a:fillRect/>
          </a:stretch>
        </p:blipFill>
        <p:spPr>
          <a:xfrm>
            <a:off x="5507183" y="1518479"/>
            <a:ext cx="6364776" cy="2712955"/>
          </a:xfrm>
          <a:prstGeom prst="rect">
            <a:avLst/>
          </a:prstGeom>
        </p:spPr>
      </p:pic>
      <p:sp>
        <p:nvSpPr>
          <p:cNvPr id="8" name="Rectangle 7"/>
          <p:cNvSpPr/>
          <p:nvPr/>
        </p:nvSpPr>
        <p:spPr>
          <a:xfrm>
            <a:off x="5350164" y="4419637"/>
            <a:ext cx="6670067" cy="1138773"/>
          </a:xfrm>
          <a:prstGeom prst="rect">
            <a:avLst/>
          </a:prstGeom>
          <a:ln>
            <a:solidFill>
              <a:schemeClr val="tx1"/>
            </a:solidFill>
          </a:ln>
        </p:spPr>
        <p:txBody>
          <a:bodyPr wrap="square">
            <a:spAutoFit/>
          </a:bodyPr>
          <a:lstStyle/>
          <a:p>
            <a:pPr algn="ctr"/>
            <a:r>
              <a:rPr lang="en-US" sz="2800" b="1" dirty="0"/>
              <a:t>More information and registration:</a:t>
            </a:r>
          </a:p>
          <a:p>
            <a:pPr algn="ctr"/>
            <a:r>
              <a:rPr lang="en-US" sz="4000" dirty="0">
                <a:hlinkClick r:id="rId3"/>
              </a:rPr>
              <a:t>mnpsp.org/</a:t>
            </a:r>
            <a:r>
              <a:rPr lang="en-US" sz="4000" dirty="0" err="1">
                <a:hlinkClick r:id="rId3"/>
              </a:rPr>
              <a:t>mnpbs</a:t>
            </a:r>
            <a:r>
              <a:rPr lang="en-US" sz="4000" dirty="0"/>
              <a:t>  </a:t>
            </a:r>
          </a:p>
        </p:txBody>
      </p:sp>
    </p:spTree>
    <p:extLst>
      <p:ext uri="{BB962C8B-B14F-4D97-AF65-F5344CB8AC3E}">
        <p14:creationId xmlns:p14="http://schemas.microsoft.com/office/powerpoint/2010/main" val="1939361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Early </a:t>
            </a:r>
            <a:r>
              <a:rPr lang="en-US" dirty="0" smtClean="0"/>
              <a:t>Childhood:  Alignment of Pyramid Model and SCHOOL-WIDE </a:t>
            </a:r>
            <a:r>
              <a:rPr lang="en-US" dirty="0"/>
              <a:t>POSITIVE BEHAVIOR INTERVENTIONS AND SUPPORTS (PBIS</a:t>
            </a:r>
            <a:r>
              <a:rPr lang="en-US" dirty="0" smtClean="0"/>
              <a:t>) </a:t>
            </a:r>
            <a:r>
              <a:rPr lang="en-US" dirty="0"/>
              <a:t/>
            </a:r>
            <a:br>
              <a:rPr lang="en-US" dirty="0"/>
            </a:br>
            <a:endParaRPr lang="en-US" dirty="0">
              <a:cs typeface="Calibri"/>
            </a:endParaRPr>
          </a:p>
        </p:txBody>
      </p:sp>
      <p:sp>
        <p:nvSpPr>
          <p:cNvPr id="3" name="Text Placeholder 2"/>
          <p:cNvSpPr>
            <a:spLocks noGrp="1"/>
          </p:cNvSpPr>
          <p:nvPr>
            <p:ph type="body" idx="1"/>
          </p:nvPr>
        </p:nvSpPr>
        <p:spPr>
          <a:xfrm>
            <a:off x="844021" y="2451097"/>
            <a:ext cx="6969919" cy="1500187"/>
          </a:xfrm>
        </p:spPr>
        <p:txBody>
          <a:bodyPr>
            <a:normAutofit fontScale="77500" lnSpcReduction="20000"/>
          </a:bodyPr>
          <a:lstStyle/>
          <a:p>
            <a:pPr>
              <a:lnSpc>
                <a:spcPct val="90000"/>
              </a:lnSpc>
              <a:spcBef>
                <a:spcPts val="2000"/>
              </a:spcBef>
              <a:spcAft>
                <a:spcPts val="0"/>
              </a:spcAft>
              <a:buClr>
                <a:srgbClr val="003865"/>
              </a:buClr>
              <a:buSzPts val="2000"/>
            </a:pPr>
            <a:r>
              <a:rPr lang="en-US" sz="3600" kern="0" dirty="0">
                <a:cs typeface="Calibri"/>
              </a:rPr>
              <a:t>Keynote Speaker: Dr. Bonnie Ingelin</a:t>
            </a:r>
            <a:endParaRPr lang="en-US" dirty="0">
              <a:cs typeface="Calibri"/>
            </a:endParaRPr>
          </a:p>
          <a:p>
            <a:pPr>
              <a:lnSpc>
                <a:spcPct val="90000"/>
              </a:lnSpc>
              <a:spcBef>
                <a:spcPts val="2000"/>
              </a:spcBef>
              <a:spcAft>
                <a:spcPts val="0"/>
              </a:spcAft>
              <a:buClr>
                <a:srgbClr val="003865"/>
              </a:buClr>
              <a:buSzPts val="2000"/>
            </a:pPr>
            <a:r>
              <a:rPr lang="en-US" sz="3600" kern="0" dirty="0">
                <a:cs typeface="Calibri"/>
              </a:rPr>
              <a:t>University of St. Thomas</a:t>
            </a:r>
          </a:p>
          <a:p>
            <a:pPr>
              <a:lnSpc>
                <a:spcPct val="90000"/>
              </a:lnSpc>
              <a:spcBef>
                <a:spcPts val="2000"/>
              </a:spcBef>
              <a:spcAft>
                <a:spcPts val="0"/>
              </a:spcAft>
              <a:buClr>
                <a:srgbClr val="003865"/>
              </a:buClr>
              <a:buSzPts val="2000"/>
            </a:pPr>
            <a:r>
              <a:rPr lang="en-US" sz="3600" kern="0" dirty="0">
                <a:cs typeface="Calibri"/>
              </a:rPr>
              <a:t>Email address</a:t>
            </a:r>
          </a:p>
        </p:txBody>
      </p:sp>
      <p:sp>
        <p:nvSpPr>
          <p:cNvPr id="4" name="Slide Number Placeholder 3"/>
          <p:cNvSpPr>
            <a:spLocks noGrp="1"/>
          </p:cNvSpPr>
          <p:nvPr>
            <p:ph type="sldNum" sz="quarter" idx="12"/>
          </p:nvPr>
        </p:nvSpPr>
        <p:spPr/>
        <p:txBody>
          <a:bodyPr/>
          <a:lstStyle/>
          <a:p>
            <a:fld id="{48F63A3B-78C7-47BE-AE5E-E10140E04643}" type="slidenum">
              <a:rPr lang="en-US" smtClean="0"/>
              <a:pPr/>
              <a:t>13</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sp>
        <p:nvSpPr>
          <p:cNvPr id="6" name="TextBox 5">
            <a:extLst>
              <a:ext uri="{FF2B5EF4-FFF2-40B4-BE49-F238E27FC236}">
                <a16:creationId xmlns:a16="http://schemas.microsoft.com/office/drawing/2014/main" id="{BAC1708D-754B-4C16-A368-80BDEF4A9E5B}"/>
              </a:ext>
            </a:extLst>
          </p:cNvPr>
          <p:cNvSpPr txBox="1"/>
          <p:nvPr/>
        </p:nvSpPr>
        <p:spPr>
          <a:xfrm>
            <a:off x="8367712" y="227171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ADD PHOTO</a:t>
            </a:r>
          </a:p>
        </p:txBody>
      </p:sp>
    </p:spTree>
    <p:extLst>
      <p:ext uri="{BB962C8B-B14F-4D97-AF65-F5344CB8AC3E}">
        <p14:creationId xmlns:p14="http://schemas.microsoft.com/office/powerpoint/2010/main" val="2811716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Pyramid Model and SCHOOL-WIDE </a:t>
            </a:r>
            <a:r>
              <a:rPr lang="en-US" dirty="0"/>
              <a:t>POSITIVE BEHAVIOR INTERVENTIONS AND SUPPORTS (PBIS</a:t>
            </a:r>
            <a:r>
              <a:rPr lang="en-US" dirty="0" smtClean="0"/>
              <a:t>) as Aligned AND Complementary systems</a:t>
            </a:r>
            <a:r>
              <a:rPr lang="en-US" dirty="0"/>
              <a:t/>
            </a:r>
            <a:br>
              <a:rPr lang="en-US" dirty="0"/>
            </a:br>
            <a:endParaRPr lang="en-US" dirty="0">
              <a:cs typeface="Calibri"/>
            </a:endParaRPr>
          </a:p>
        </p:txBody>
      </p:sp>
      <p:sp>
        <p:nvSpPr>
          <p:cNvPr id="3" name="Text Placeholder 2"/>
          <p:cNvSpPr>
            <a:spLocks noGrp="1"/>
          </p:cNvSpPr>
          <p:nvPr>
            <p:ph type="body" idx="1"/>
          </p:nvPr>
        </p:nvSpPr>
        <p:spPr>
          <a:xfrm>
            <a:off x="963084" y="2451097"/>
            <a:ext cx="10363200" cy="1500187"/>
          </a:xfrm>
        </p:spPr>
        <p:txBody>
          <a:bodyPr>
            <a:normAutofit/>
          </a:bodyPr>
          <a:lstStyle/>
          <a:p>
            <a:pPr lvl="0">
              <a:lnSpc>
                <a:spcPct val="90000"/>
              </a:lnSpc>
              <a:spcBef>
                <a:spcPts val="2000"/>
              </a:spcBef>
              <a:spcAft>
                <a:spcPts val="0"/>
              </a:spcAft>
              <a:buClr>
                <a:srgbClr val="003865"/>
              </a:buClr>
              <a:buSzPts val="2000"/>
            </a:pPr>
            <a:r>
              <a:rPr lang="en-US" sz="3600" kern="0" dirty="0">
                <a:ea typeface="Calibri"/>
                <a:cs typeface="Calibri"/>
                <a:sym typeface="Calibri"/>
              </a:rPr>
              <a:t>Supporting Systems and Practices that </a:t>
            </a:r>
          </a:p>
          <a:p>
            <a:pPr lvl="0">
              <a:lnSpc>
                <a:spcPct val="90000"/>
              </a:lnSpc>
              <a:spcBef>
                <a:spcPts val="2000"/>
              </a:spcBef>
              <a:spcAft>
                <a:spcPts val="0"/>
              </a:spcAft>
              <a:buClr>
                <a:srgbClr val="003865"/>
              </a:buClr>
              <a:buSzPts val="2000"/>
            </a:pPr>
            <a:r>
              <a:rPr lang="en-US" sz="3600" kern="0" dirty="0">
                <a:ea typeface="Calibri"/>
                <a:cs typeface="Calibri"/>
                <a:sym typeface="Calibri"/>
              </a:rPr>
              <a:t>Support Children during Early Childhood</a:t>
            </a:r>
            <a:endParaRPr lang="en-US" sz="3600" b="0" kern="0" dirty="0">
              <a:solidFill>
                <a:srgbClr val="000000"/>
              </a:solidFill>
              <a:latin typeface="Arial"/>
              <a:cs typeface="Arial"/>
              <a:sym typeface="Aria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pPr/>
              <a:t>14</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spTree>
    <p:extLst>
      <p:ext uri="{BB962C8B-B14F-4D97-AF65-F5344CB8AC3E}">
        <p14:creationId xmlns:p14="http://schemas.microsoft.com/office/powerpoint/2010/main" val="3864638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1016139" y="153635"/>
            <a:ext cx="1015087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dirty="0" smtClean="0"/>
              <a:t>PBS </a:t>
            </a:r>
            <a:r>
              <a:rPr lang="en-US" dirty="0"/>
              <a:t>in </a:t>
            </a:r>
            <a:r>
              <a:rPr lang="en-US" dirty="0" smtClean="0"/>
              <a:t>Minnesota: Two Aligned Systems</a:t>
            </a:r>
            <a:endParaRPr dirty="0"/>
          </a:p>
        </p:txBody>
      </p:sp>
      <p:sp>
        <p:nvSpPr>
          <p:cNvPr id="150" name="Google Shape;150;p19"/>
          <p:cNvSpPr txBox="1">
            <a:spLocks noGrp="1"/>
          </p:cNvSpPr>
          <p:nvPr>
            <p:ph type="body" idx="1"/>
          </p:nvPr>
        </p:nvSpPr>
        <p:spPr>
          <a:xfrm>
            <a:off x="142876" y="1442615"/>
            <a:ext cx="4695824" cy="4890114"/>
          </a:xfrm>
          <a:prstGeom prst="rect">
            <a:avLst/>
          </a:prstGeom>
          <a:solidFill>
            <a:schemeClr val="lt1"/>
          </a:solidFill>
          <a:ln>
            <a:noFill/>
          </a:ln>
        </p:spPr>
        <p:txBody>
          <a:bodyPr spcFirstLastPara="1" wrap="square" lIns="91425" tIns="45700" rIns="91425" bIns="45700" anchor="t" anchorCtr="0">
            <a:noAutofit/>
          </a:bodyPr>
          <a:lstStyle/>
          <a:p>
            <a:pPr marL="0" indent="0">
              <a:lnSpc>
                <a:spcPct val="90000"/>
              </a:lnSpc>
              <a:spcBef>
                <a:spcPts val="0"/>
              </a:spcBef>
              <a:buSzPts val="2400"/>
              <a:buNone/>
            </a:pPr>
            <a:r>
              <a:rPr lang="en-US" sz="2400" dirty="0"/>
              <a:t>Since 2005, </a:t>
            </a:r>
            <a:r>
              <a:rPr lang="en-US" sz="2400" b="1" dirty="0"/>
              <a:t>PBIS </a:t>
            </a:r>
            <a:r>
              <a:rPr lang="en-US" sz="2400" dirty="0"/>
              <a:t>has been a state </a:t>
            </a:r>
            <a:r>
              <a:rPr lang="en-US" sz="2400" dirty="0" smtClean="0"/>
              <a:t>initiative.  </a:t>
            </a:r>
            <a:r>
              <a:rPr lang="en-US" sz="2400" dirty="0" smtClean="0">
                <a:solidFill>
                  <a:schemeClr val="dk1"/>
                </a:solidFill>
              </a:rPr>
              <a:t>As </a:t>
            </a:r>
            <a:r>
              <a:rPr lang="en-US" sz="2400" dirty="0">
                <a:solidFill>
                  <a:schemeClr val="dk1"/>
                </a:solidFill>
              </a:rPr>
              <a:t>of </a:t>
            </a:r>
            <a:r>
              <a:rPr lang="en-US" sz="2400" dirty="0" smtClean="0">
                <a:solidFill>
                  <a:schemeClr val="dk1"/>
                </a:solidFill>
              </a:rPr>
              <a:t>2020:</a:t>
            </a:r>
          </a:p>
          <a:p>
            <a:pPr marL="0" indent="0">
              <a:lnSpc>
                <a:spcPct val="90000"/>
              </a:lnSpc>
              <a:spcBef>
                <a:spcPts val="0"/>
              </a:spcBef>
              <a:buSzPts val="2400"/>
              <a:buNone/>
            </a:pPr>
            <a:endParaRPr lang="en-US" sz="2400" dirty="0" smtClean="0">
              <a:solidFill>
                <a:schemeClr val="dk1"/>
              </a:solidFill>
            </a:endParaRPr>
          </a:p>
          <a:p>
            <a:pPr marL="228600" indent="-228600">
              <a:spcBef>
                <a:spcPts val="600"/>
              </a:spcBef>
              <a:buClrTx/>
              <a:defRPr/>
            </a:pPr>
            <a:r>
              <a:rPr lang="en-US" altLang="en-US" sz="2000" b="1" dirty="0" smtClean="0">
                <a:solidFill>
                  <a:srgbClr val="267300"/>
                </a:solidFill>
                <a:cs typeface="Arial" pitchFamily="34" charset="0"/>
              </a:rPr>
              <a:t>274</a:t>
            </a:r>
            <a:r>
              <a:rPr lang="en-US" altLang="en-US" sz="2000" b="1" dirty="0" smtClean="0">
                <a:solidFill>
                  <a:srgbClr val="78BE21">
                    <a:lumMod val="75000"/>
                  </a:srgbClr>
                </a:solidFill>
                <a:cs typeface="Arial" pitchFamily="34" charset="0"/>
              </a:rPr>
              <a:t> </a:t>
            </a:r>
            <a:r>
              <a:rPr lang="en-US" altLang="en-US" sz="2000" dirty="0">
                <a:solidFill>
                  <a:srgbClr val="003865"/>
                </a:solidFill>
                <a:cs typeface="Arial" pitchFamily="34" charset="0"/>
              </a:rPr>
              <a:t>districts/charters</a:t>
            </a:r>
          </a:p>
          <a:p>
            <a:pPr lvl="1">
              <a:spcBef>
                <a:spcPts val="600"/>
              </a:spcBef>
              <a:buClrTx/>
              <a:defRPr/>
            </a:pPr>
            <a:r>
              <a:rPr lang="en-US" altLang="en-US" sz="2000" b="1" dirty="0">
                <a:solidFill>
                  <a:srgbClr val="267300"/>
                </a:solidFill>
                <a:cs typeface="Arial" pitchFamily="34" charset="0"/>
              </a:rPr>
              <a:t>55%</a:t>
            </a:r>
            <a:r>
              <a:rPr lang="en-US" altLang="en-US" sz="2000" b="1" dirty="0">
                <a:solidFill>
                  <a:schemeClr val="accent2">
                    <a:lumMod val="75000"/>
                  </a:schemeClr>
                </a:solidFill>
                <a:cs typeface="Arial" pitchFamily="34" charset="0"/>
              </a:rPr>
              <a:t> </a:t>
            </a:r>
            <a:r>
              <a:rPr lang="en-US" altLang="en-US" sz="2000" dirty="0">
                <a:solidFill>
                  <a:srgbClr val="003865"/>
                </a:solidFill>
                <a:cs typeface="Arial" pitchFamily="34" charset="0"/>
              </a:rPr>
              <a:t>of districts/charters in MN </a:t>
            </a:r>
            <a:endParaRPr lang="en-US" sz="2000" dirty="0">
              <a:solidFill>
                <a:schemeClr val="dk1"/>
              </a:solidFill>
            </a:endParaRPr>
          </a:p>
          <a:p>
            <a:pPr marL="228600" indent="-228600">
              <a:spcBef>
                <a:spcPts val="600"/>
              </a:spcBef>
              <a:buClr>
                <a:schemeClr val="dk1"/>
              </a:buClr>
              <a:buSzPts val="2400"/>
            </a:pPr>
            <a:r>
              <a:rPr lang="en-US" sz="2000" b="1" dirty="0">
                <a:solidFill>
                  <a:srgbClr val="598E18"/>
                </a:solidFill>
              </a:rPr>
              <a:t>821 </a:t>
            </a:r>
            <a:r>
              <a:rPr lang="en-US" sz="2000" dirty="0">
                <a:solidFill>
                  <a:srgbClr val="003865"/>
                </a:solidFill>
              </a:rPr>
              <a:t>schools</a:t>
            </a:r>
          </a:p>
          <a:p>
            <a:pPr marL="571500" lvl="2" indent="-228600">
              <a:spcBef>
                <a:spcPts val="600"/>
              </a:spcBef>
              <a:buClr>
                <a:schemeClr val="dk1"/>
              </a:buClr>
              <a:buSzPts val="2400"/>
            </a:pPr>
            <a:r>
              <a:rPr lang="en-US" sz="2000" b="1" dirty="0">
                <a:solidFill>
                  <a:schemeClr val="accent2">
                    <a:lumMod val="75000"/>
                  </a:schemeClr>
                </a:solidFill>
              </a:rPr>
              <a:t>02% </a:t>
            </a:r>
            <a:r>
              <a:rPr lang="en-US" sz="2000" dirty="0">
                <a:solidFill>
                  <a:srgbClr val="003865"/>
                </a:solidFill>
              </a:rPr>
              <a:t>early childhood</a:t>
            </a:r>
          </a:p>
          <a:p>
            <a:pPr marL="571500" lvl="2" indent="-228600">
              <a:spcBef>
                <a:spcPts val="600"/>
              </a:spcBef>
              <a:buClr>
                <a:schemeClr val="dk1"/>
              </a:buClr>
              <a:buSzPts val="2400"/>
            </a:pPr>
            <a:r>
              <a:rPr lang="en-US" sz="2000" b="1" dirty="0">
                <a:solidFill>
                  <a:schemeClr val="accent2">
                    <a:lumMod val="75000"/>
                  </a:schemeClr>
                </a:solidFill>
              </a:rPr>
              <a:t>58% </a:t>
            </a:r>
            <a:r>
              <a:rPr lang="en-US" sz="2000" dirty="0">
                <a:solidFill>
                  <a:schemeClr val="tx1"/>
                </a:solidFill>
              </a:rPr>
              <a:t>elementary schools</a:t>
            </a:r>
            <a:endParaRPr lang="en-US" sz="2000" b="1" dirty="0">
              <a:solidFill>
                <a:schemeClr val="tx1"/>
              </a:solidFill>
            </a:endParaRPr>
          </a:p>
          <a:p>
            <a:pPr marL="571500" lvl="2" indent="-228600">
              <a:spcBef>
                <a:spcPts val="600"/>
              </a:spcBef>
              <a:buClr>
                <a:schemeClr val="dk1"/>
              </a:buClr>
              <a:buSzPts val="2400"/>
            </a:pPr>
            <a:r>
              <a:rPr lang="en-US" sz="2000" b="1" dirty="0">
                <a:solidFill>
                  <a:srgbClr val="598E18"/>
                </a:solidFill>
              </a:rPr>
              <a:t>15%</a:t>
            </a:r>
            <a:r>
              <a:rPr lang="en-US" sz="2000" dirty="0">
                <a:solidFill>
                  <a:srgbClr val="003865"/>
                </a:solidFill>
              </a:rPr>
              <a:t> middle school</a:t>
            </a:r>
          </a:p>
          <a:p>
            <a:pPr marL="571500" lvl="2" indent="-228600">
              <a:spcBef>
                <a:spcPts val="600"/>
              </a:spcBef>
              <a:buClr>
                <a:schemeClr val="dk1"/>
              </a:buClr>
              <a:buSzPts val="2400"/>
            </a:pPr>
            <a:r>
              <a:rPr lang="en-US" sz="2000" b="1" dirty="0">
                <a:solidFill>
                  <a:srgbClr val="598E18"/>
                </a:solidFill>
              </a:rPr>
              <a:t>25%</a:t>
            </a:r>
            <a:r>
              <a:rPr lang="en-US" sz="2000" dirty="0">
                <a:solidFill>
                  <a:srgbClr val="003865"/>
                </a:solidFill>
              </a:rPr>
              <a:t> high schools or ALCs</a:t>
            </a:r>
            <a:endParaRPr lang="en-US" sz="2000" dirty="0"/>
          </a:p>
          <a:p>
            <a:pPr marL="571500" lvl="1" indent="-228600">
              <a:spcBef>
                <a:spcPts val="600"/>
              </a:spcBef>
              <a:buClr>
                <a:srgbClr val="003865"/>
              </a:buClr>
              <a:buSzPts val="1600"/>
            </a:pPr>
            <a:r>
              <a:rPr lang="en-US" sz="2000" dirty="0">
                <a:solidFill>
                  <a:srgbClr val="003865"/>
                </a:solidFill>
              </a:rPr>
              <a:t> </a:t>
            </a:r>
            <a:r>
              <a:rPr lang="en-US" sz="2000" b="1" dirty="0">
                <a:solidFill>
                  <a:srgbClr val="598E18"/>
                </a:solidFill>
              </a:rPr>
              <a:t>39%</a:t>
            </a:r>
            <a:r>
              <a:rPr lang="en-US" sz="2000" b="1" dirty="0">
                <a:solidFill>
                  <a:srgbClr val="003865"/>
                </a:solidFill>
              </a:rPr>
              <a:t> </a:t>
            </a:r>
            <a:r>
              <a:rPr lang="en-US" sz="2000" dirty="0">
                <a:solidFill>
                  <a:srgbClr val="003865"/>
                </a:solidFill>
              </a:rPr>
              <a:t>of schools in </a:t>
            </a:r>
            <a:r>
              <a:rPr lang="en-US" sz="2000" dirty="0" smtClean="0">
                <a:solidFill>
                  <a:srgbClr val="003865"/>
                </a:solidFill>
              </a:rPr>
              <a:t>Minnesota</a:t>
            </a:r>
          </a:p>
          <a:p>
            <a:pPr marL="228600" indent="-165100">
              <a:spcBef>
                <a:spcPts val="600"/>
              </a:spcBef>
              <a:buClrTx/>
              <a:defRPr/>
            </a:pPr>
            <a:r>
              <a:rPr lang="en-US" altLang="en-US" sz="2000" b="1" dirty="0">
                <a:solidFill>
                  <a:srgbClr val="267300"/>
                </a:solidFill>
                <a:cs typeface="Arial" pitchFamily="34" charset="0"/>
              </a:rPr>
              <a:t>378,097</a:t>
            </a:r>
            <a:r>
              <a:rPr lang="en-US" altLang="en-US" sz="2000" dirty="0">
                <a:solidFill>
                  <a:srgbClr val="003865"/>
                </a:solidFill>
                <a:cs typeface="Arial" pitchFamily="34" charset="0"/>
              </a:rPr>
              <a:t> of students </a:t>
            </a:r>
          </a:p>
          <a:p>
            <a:pPr marL="571500" lvl="1">
              <a:spcBef>
                <a:spcPts val="600"/>
              </a:spcBef>
              <a:buClrTx/>
              <a:defRPr/>
            </a:pPr>
            <a:r>
              <a:rPr lang="en-US" altLang="en-US" sz="2000" b="1" dirty="0">
                <a:solidFill>
                  <a:srgbClr val="267300"/>
                </a:solidFill>
                <a:cs typeface="Arial" pitchFamily="34" charset="0"/>
              </a:rPr>
              <a:t>43%</a:t>
            </a:r>
            <a:r>
              <a:rPr lang="en-US" altLang="en-US" sz="2000" b="1" dirty="0">
                <a:solidFill>
                  <a:srgbClr val="003865"/>
                </a:solidFill>
                <a:cs typeface="Arial" pitchFamily="34" charset="0"/>
              </a:rPr>
              <a:t> </a:t>
            </a:r>
            <a:r>
              <a:rPr lang="en-US" altLang="en-US" sz="2000" dirty="0">
                <a:solidFill>
                  <a:srgbClr val="003865"/>
                </a:solidFill>
                <a:cs typeface="Arial" pitchFamily="34" charset="0"/>
              </a:rPr>
              <a:t>of students in </a:t>
            </a:r>
            <a:r>
              <a:rPr lang="en-US" altLang="en-US" sz="2000" dirty="0" smtClean="0">
                <a:solidFill>
                  <a:srgbClr val="003865"/>
                </a:solidFill>
                <a:cs typeface="Arial" pitchFamily="34" charset="0"/>
              </a:rPr>
              <a:t>Minnesota</a:t>
            </a:r>
            <a:endParaRPr lang="en-US" sz="2000" dirty="0" smtClean="0">
              <a:solidFill>
                <a:srgbClr val="003865"/>
              </a:solidFill>
            </a:endParaRPr>
          </a:p>
          <a:p>
            <a:pPr marL="685800" lvl="1" indent="-228600">
              <a:lnSpc>
                <a:spcPct val="140000"/>
              </a:lnSpc>
              <a:spcBef>
                <a:spcPts val="320"/>
              </a:spcBef>
              <a:buClr>
                <a:srgbClr val="003865"/>
              </a:buClr>
              <a:buSzPts val="1600"/>
            </a:pPr>
            <a:endParaRPr lang="en-US" sz="2400" dirty="0"/>
          </a:p>
        </p:txBody>
      </p:sp>
      <p:pic>
        <p:nvPicPr>
          <p:cNvPr id="151" name="Google Shape;151;p19" descr="A close up of a sign&#10;&#10;Description automatically generated"/>
          <p:cNvPicPr preferRelativeResize="0">
            <a:picLocks noGrp="1"/>
          </p:cNvPicPr>
          <p:nvPr>
            <p:ph type="body" idx="2"/>
          </p:nvPr>
        </p:nvPicPr>
        <p:blipFill rotWithShape="1">
          <a:blip r:embed="rId3">
            <a:alphaModFix/>
          </a:blip>
          <a:srcRect/>
          <a:stretch/>
        </p:blipFill>
        <p:spPr>
          <a:xfrm>
            <a:off x="3320465" y="1804371"/>
            <a:ext cx="1645235" cy="723513"/>
          </a:xfrm>
          <a:prstGeom prst="rect">
            <a:avLst/>
          </a:prstGeom>
          <a:solidFill>
            <a:schemeClr val="lt1"/>
          </a:solidFill>
          <a:ln>
            <a:noFill/>
          </a:ln>
        </p:spPr>
      </p:pic>
      <p:pic>
        <p:nvPicPr>
          <p:cNvPr id="153" name="Google Shape;153;p19" descr="A close up of a map&#10;&#10;Description automatically generated"/>
          <p:cNvPicPr preferRelativeResize="0"/>
          <p:nvPr/>
        </p:nvPicPr>
        <p:blipFill rotWithShape="1">
          <a:blip r:embed="rId4">
            <a:alphaModFix/>
          </a:blip>
          <a:srcRect/>
          <a:stretch/>
        </p:blipFill>
        <p:spPr>
          <a:xfrm>
            <a:off x="3909236" y="3264220"/>
            <a:ext cx="2250759" cy="2912746"/>
          </a:xfrm>
          <a:prstGeom prst="rect">
            <a:avLst/>
          </a:prstGeom>
          <a:noFill/>
          <a:ln>
            <a:noFill/>
          </a:ln>
        </p:spPr>
      </p:pic>
      <p:sp>
        <p:nvSpPr>
          <p:cNvPr id="2" name="Footer Placeholder 1"/>
          <p:cNvSpPr>
            <a:spLocks noGrp="1"/>
          </p:cNvSpPr>
          <p:nvPr>
            <p:ph type="ftr" idx="11"/>
          </p:nvPr>
        </p:nvSpPr>
        <p:spPr/>
        <p:txBody>
          <a:bodyPr/>
          <a:lstStyle/>
          <a:p>
            <a:pPr>
              <a:buClrTx/>
              <a:buSzTx/>
            </a:pPr>
            <a:r>
              <a:rPr kumimoji="0" lang="en-US" sz="2000" b="1" i="0" u="none" strike="noStrike" kern="1200" cap="none" spc="0" normalizeH="0" baseline="0" noProof="0" dirty="0">
                <a:ln>
                  <a:noFill/>
                </a:ln>
                <a:solidFill>
                  <a:srgbClr val="FFFFFF"/>
                </a:solidFill>
                <a:effectLst/>
                <a:uLnTx/>
                <a:uFillTx/>
                <a:latin typeface="+mn-lt"/>
                <a:ea typeface="+mn-ea"/>
                <a:cs typeface="+mn-cs"/>
              </a:rPr>
              <a:t>MNPSP.org/MNPBS</a:t>
            </a:r>
          </a:p>
        </p:txBody>
      </p:sp>
      <p:sp>
        <p:nvSpPr>
          <p:cNvPr id="3" name="Slide Number Placeholder 2"/>
          <p:cNvSpPr>
            <a:spLocks noGrp="1"/>
          </p:cNvSpPr>
          <p:nvPr>
            <p:ph type="sldNum" idx="12"/>
          </p:nvPr>
        </p:nvSpPr>
        <p:spPr>
          <a:xfrm>
            <a:off x="9486900" y="6492240"/>
            <a:ext cx="2697724" cy="413221"/>
          </a:xfrm>
        </p:spPr>
        <p:txBody>
          <a:bodyPr/>
          <a:lstStyle/>
          <a:p>
            <a:pPr marL="0" lvl="0" indent="0" algn="r" rtl="0">
              <a:spcBef>
                <a:spcPts val="0"/>
              </a:spcBef>
              <a:spcAft>
                <a:spcPts val="0"/>
              </a:spcAft>
              <a:buNone/>
            </a:pPr>
            <a:r>
              <a:rPr lang="en-US" dirty="0" smtClean="0"/>
              <a:t>Mncoe.org       </a:t>
            </a:r>
            <a:fld id="{00000000-1234-1234-1234-123412341234}" type="slidenum">
              <a:rPr lang="en-US" smtClean="0"/>
              <a:t>15</a:t>
            </a:fld>
            <a:endParaRPr lang="en-US" dirty="0"/>
          </a:p>
        </p:txBody>
      </p:sp>
      <p:sp>
        <p:nvSpPr>
          <p:cNvPr id="9" name="Google Shape;150;p19"/>
          <p:cNvSpPr txBox="1">
            <a:spLocks/>
          </p:cNvSpPr>
          <p:nvPr/>
        </p:nvSpPr>
        <p:spPr>
          <a:xfrm>
            <a:off x="6892970" y="1442615"/>
            <a:ext cx="4695824" cy="1262485"/>
          </a:xfrm>
          <a:prstGeom prst="rect">
            <a:avLst/>
          </a:prstGeom>
          <a:solidFill>
            <a:schemeClr val="lt1"/>
          </a:solidFill>
          <a:ln>
            <a:noFill/>
          </a:ln>
        </p:spPr>
        <p:txBody>
          <a:bodyPr spcFirstLastPara="1" vert="horz" wrap="square" lIns="91425" tIns="45700" rIns="91425" bIns="45700" rtlCol="0" anchor="t" anchorCtr="0">
            <a:noAutofit/>
          </a:bodyPr>
          <a:lstStyle>
            <a:lvl1pPr marL="457200" lvl="0" indent="-342900" algn="l" defTabSz="914400" rtl="0" eaLnBrk="1" latinLnBrk="0" hangingPunct="1">
              <a:lnSpc>
                <a:spcPct val="100000"/>
              </a:lnSpc>
              <a:spcBef>
                <a:spcPts val="1000"/>
              </a:spcBef>
              <a:spcAft>
                <a:spcPts val="0"/>
              </a:spcAft>
              <a:buClr>
                <a:schemeClr val="accent1"/>
              </a:buClr>
              <a:buSzPts val="1800"/>
              <a:buFont typeface="Arial" panose="020B0604020202020204" pitchFamily="34" charset="0"/>
              <a:buChar char="•"/>
              <a:defRPr sz="2500" kern="1200">
                <a:solidFill>
                  <a:srgbClr val="0F3F59"/>
                </a:solidFill>
                <a:latin typeface="+mn-lt"/>
                <a:ea typeface="+mn-ea"/>
                <a:cs typeface="+mn-cs"/>
              </a:defRPr>
            </a:lvl1pPr>
            <a:lvl2pPr marL="914400" lvl="1" indent="-342900" algn="l" defTabSz="914400" rtl="0" eaLnBrk="1" latinLnBrk="0" hangingPunct="1">
              <a:lnSpc>
                <a:spcPct val="100000"/>
              </a:lnSpc>
              <a:spcBef>
                <a:spcPts val="1000"/>
              </a:spcBef>
              <a:spcAft>
                <a:spcPts val="0"/>
              </a:spcAft>
              <a:buClr>
                <a:schemeClr val="accent1"/>
              </a:buClr>
              <a:buSzPts val="1800"/>
              <a:buFont typeface="Arial" panose="020B0604020202020204" pitchFamily="34" charset="0"/>
              <a:buChar char="•"/>
              <a:defRPr sz="2100" kern="1200">
                <a:solidFill>
                  <a:srgbClr val="0F3F59"/>
                </a:solidFill>
                <a:latin typeface="+mn-lt"/>
                <a:ea typeface="+mn-ea"/>
                <a:cs typeface="+mn-cs"/>
              </a:defRPr>
            </a:lvl2pPr>
            <a:lvl3pPr marL="1371600" lvl="2" indent="-342900" algn="l" defTabSz="914400" rtl="0" eaLnBrk="1" latinLnBrk="0" hangingPunct="1">
              <a:lnSpc>
                <a:spcPct val="100000"/>
              </a:lnSpc>
              <a:spcBef>
                <a:spcPts val="1000"/>
              </a:spcBef>
              <a:spcAft>
                <a:spcPts val="0"/>
              </a:spcAft>
              <a:buClr>
                <a:schemeClr val="accent1"/>
              </a:buClr>
              <a:buSzPts val="1800"/>
              <a:buFont typeface="Arial" panose="020B0604020202020204" pitchFamily="34" charset="0"/>
              <a:buChar char="•"/>
              <a:defRPr sz="1700" kern="1200">
                <a:solidFill>
                  <a:srgbClr val="0F3F59"/>
                </a:solidFill>
                <a:latin typeface="+mn-lt"/>
                <a:ea typeface="+mn-ea"/>
                <a:cs typeface="+mn-cs"/>
              </a:defRPr>
            </a:lvl3pPr>
            <a:lvl4pPr marL="1828800" lvl="3" indent="-342900" algn="l" defTabSz="914400" rtl="0" eaLnBrk="1" latinLnBrk="0" hangingPunct="1">
              <a:lnSpc>
                <a:spcPct val="100000"/>
              </a:lnSpc>
              <a:spcBef>
                <a:spcPts val="1000"/>
              </a:spcBef>
              <a:spcAft>
                <a:spcPts val="0"/>
              </a:spcAft>
              <a:buClr>
                <a:schemeClr val="accent1"/>
              </a:buClr>
              <a:buSzPts val="1800"/>
              <a:buFont typeface="Arial" panose="020B0604020202020204" pitchFamily="34" charset="0"/>
              <a:buChar char="•"/>
              <a:defRPr sz="1700" kern="1200">
                <a:solidFill>
                  <a:srgbClr val="0F3F59"/>
                </a:solidFill>
                <a:latin typeface="+mn-lt"/>
                <a:ea typeface="+mn-ea"/>
                <a:cs typeface="+mn-cs"/>
              </a:defRPr>
            </a:lvl4pPr>
            <a:lvl5pPr marL="2286000" lvl="4" indent="-342900" algn="l" defTabSz="914400" rtl="0" eaLnBrk="1" latinLnBrk="0" hangingPunct="1">
              <a:lnSpc>
                <a:spcPct val="100000"/>
              </a:lnSpc>
              <a:spcBef>
                <a:spcPts val="1000"/>
              </a:spcBef>
              <a:spcAft>
                <a:spcPts val="0"/>
              </a:spcAft>
              <a:buClr>
                <a:schemeClr val="accent1"/>
              </a:buClr>
              <a:buSzPts val="1800"/>
              <a:buFont typeface="Arial" panose="020B0604020202020204" pitchFamily="34" charset="0"/>
              <a:buChar char="•"/>
              <a:defRPr sz="1700" kern="1200">
                <a:solidFill>
                  <a:srgbClr val="0F3F59"/>
                </a:solidFill>
                <a:latin typeface="+mn-lt"/>
                <a:ea typeface="+mn-ea"/>
                <a:cs typeface="+mn-cs"/>
              </a:defRPr>
            </a:lvl5pPr>
            <a:lvl6pPr marL="2743200" lvl="5"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SzPts val="2400"/>
              <a:buFont typeface="Arial" panose="020B0604020202020204" pitchFamily="34" charset="0"/>
              <a:buNone/>
            </a:pPr>
            <a:r>
              <a:rPr lang="en-US" sz="2400" dirty="0" smtClean="0"/>
              <a:t>Since 2010, </a:t>
            </a:r>
            <a:r>
              <a:rPr lang="en-US" sz="2400" b="1" dirty="0" smtClean="0"/>
              <a:t>Pyramid Model </a:t>
            </a:r>
            <a:r>
              <a:rPr lang="en-US" sz="2400" dirty="0" smtClean="0"/>
              <a:t>has been a state initiative.  </a:t>
            </a:r>
            <a:r>
              <a:rPr lang="en-US" sz="2400" dirty="0" smtClean="0">
                <a:solidFill>
                  <a:schemeClr val="dk1"/>
                </a:solidFill>
              </a:rPr>
              <a:t>As of 2020:</a:t>
            </a:r>
          </a:p>
          <a:p>
            <a:pPr marL="0" indent="0">
              <a:lnSpc>
                <a:spcPct val="90000"/>
              </a:lnSpc>
              <a:spcBef>
                <a:spcPts val="0"/>
              </a:spcBef>
              <a:buSzPts val="2400"/>
              <a:buFont typeface="Arial" panose="020B0604020202020204" pitchFamily="34" charset="0"/>
              <a:buNone/>
            </a:pPr>
            <a:endParaRPr lang="en-US" sz="2400" dirty="0" smtClean="0">
              <a:solidFill>
                <a:schemeClr val="dk1"/>
              </a:solidFill>
            </a:endParaRPr>
          </a:p>
        </p:txBody>
      </p:sp>
      <p:sp>
        <p:nvSpPr>
          <p:cNvPr id="4" name="Rectangle 3"/>
          <p:cNvSpPr/>
          <p:nvPr/>
        </p:nvSpPr>
        <p:spPr>
          <a:xfrm>
            <a:off x="6610394" y="2527884"/>
            <a:ext cx="3206706" cy="3908762"/>
          </a:xfrm>
          <a:prstGeom prst="rect">
            <a:avLst/>
          </a:prstGeom>
        </p:spPr>
        <p:txBody>
          <a:bodyPr wrap="square">
            <a:spAutoFit/>
          </a:bodyPr>
          <a:lstStyle/>
          <a:p>
            <a:pPr marL="228600" indent="-228600">
              <a:spcBef>
                <a:spcPts val="600"/>
              </a:spcBef>
              <a:buClrTx/>
              <a:buFont typeface="Arial" panose="020B0604020202020204" pitchFamily="34" charset="0"/>
              <a:buChar char="•"/>
              <a:defRPr/>
            </a:pPr>
            <a:r>
              <a:rPr lang="en-US" altLang="en-US" sz="2000" b="1" dirty="0">
                <a:solidFill>
                  <a:schemeClr val="accent1">
                    <a:lumMod val="75000"/>
                    <a:lumOff val="25000"/>
                  </a:schemeClr>
                </a:solidFill>
                <a:cs typeface="Arial" pitchFamily="34" charset="0"/>
              </a:rPr>
              <a:t>87 </a:t>
            </a:r>
            <a:r>
              <a:rPr lang="en-US" altLang="en-US" sz="2000" dirty="0">
                <a:solidFill>
                  <a:srgbClr val="002060"/>
                </a:solidFill>
                <a:cs typeface="Arial" pitchFamily="34" charset="0"/>
              </a:rPr>
              <a:t>early childhood programs</a:t>
            </a:r>
            <a:endParaRPr lang="en-US" altLang="en-US" sz="2400" dirty="0">
              <a:solidFill>
                <a:srgbClr val="002060"/>
              </a:solidFill>
            </a:endParaRPr>
          </a:p>
          <a:p>
            <a:pPr marL="342900" lvl="1" indent="-165100">
              <a:spcBef>
                <a:spcPts val="600"/>
              </a:spcBef>
              <a:buClrTx/>
              <a:buFont typeface="Arial" panose="020B0604020202020204" pitchFamily="34" charset="0"/>
              <a:buChar char="•"/>
              <a:defRPr/>
            </a:pPr>
            <a:r>
              <a:rPr lang="en-US" altLang="en-US" dirty="0">
                <a:solidFill>
                  <a:srgbClr val="003865"/>
                </a:solidFill>
                <a:cs typeface="Arial" pitchFamily="34" charset="0"/>
              </a:rPr>
              <a:t>School districts are primary point of entry</a:t>
            </a:r>
          </a:p>
          <a:p>
            <a:pPr marL="342900" lvl="1" indent="-165100">
              <a:spcBef>
                <a:spcPts val="600"/>
              </a:spcBef>
              <a:buClrTx/>
              <a:buFont typeface="Arial" panose="020B0604020202020204" pitchFamily="34" charset="0"/>
              <a:buChar char="•"/>
              <a:defRPr/>
            </a:pPr>
            <a:r>
              <a:rPr lang="en-US" altLang="en-US" dirty="0">
                <a:solidFill>
                  <a:srgbClr val="003865"/>
                </a:solidFill>
                <a:cs typeface="Arial" pitchFamily="34" charset="0"/>
              </a:rPr>
              <a:t>Early childhood programs may encompass different combinations of early childhood special education/early intervention, school readiness, head start, child care, or early childhood family education offerings</a:t>
            </a:r>
          </a:p>
        </p:txBody>
      </p:sp>
      <p:pic>
        <p:nvPicPr>
          <p:cNvPr id="5" name="Picture 4"/>
          <p:cNvPicPr>
            <a:picLocks noChangeAspect="1"/>
          </p:cNvPicPr>
          <p:nvPr/>
        </p:nvPicPr>
        <p:blipFill>
          <a:blip r:embed="rId5"/>
          <a:stretch>
            <a:fillRect/>
          </a:stretch>
        </p:blipFill>
        <p:spPr>
          <a:xfrm>
            <a:off x="9817100" y="3251994"/>
            <a:ext cx="2244746" cy="2924971"/>
          </a:xfrm>
          <a:prstGeom prst="rect">
            <a:avLst/>
          </a:prstGeom>
        </p:spPr>
      </p:pic>
      <p:pic>
        <p:nvPicPr>
          <p:cNvPr id="12" name="Google Shape;112;p1"/>
          <p:cNvPicPr preferRelativeResize="0"/>
          <p:nvPr/>
        </p:nvPicPr>
        <p:blipFill rotWithShape="1">
          <a:blip r:embed="rId6">
            <a:alphaModFix/>
          </a:blip>
          <a:srcRect/>
          <a:stretch/>
        </p:blipFill>
        <p:spPr>
          <a:xfrm>
            <a:off x="9389546" y="2170908"/>
            <a:ext cx="2481824" cy="828401"/>
          </a:xfrm>
          <a:prstGeom prst="rect">
            <a:avLst/>
          </a:prstGeom>
          <a:noFill/>
          <a:ln>
            <a:noFill/>
          </a:ln>
        </p:spPr>
      </p:pic>
    </p:spTree>
    <p:extLst>
      <p:ext uri="{BB962C8B-B14F-4D97-AF65-F5344CB8AC3E}">
        <p14:creationId xmlns:p14="http://schemas.microsoft.com/office/powerpoint/2010/main" val="3342792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Growth and Impact of </a:t>
            </a:r>
            <a:r>
              <a:rPr lang="en-US" dirty="0"/>
              <a:t>PBIS in Minnesota</a:t>
            </a:r>
            <a:r>
              <a:rPr lang="en-US" sz="2400" dirty="0">
                <a:solidFill>
                  <a:srgbClr val="FFFFFF"/>
                </a:solidFill>
              </a:rPr>
              <a:t/>
            </a:r>
            <a:br>
              <a:rPr lang="en-US" sz="2400" dirty="0">
                <a:solidFill>
                  <a:srgbClr val="FFFFFF"/>
                </a:solidFill>
              </a:rPr>
            </a:br>
            <a:r>
              <a:rPr lang="en-US" sz="2000" dirty="0" smtClean="0">
                <a:solidFill>
                  <a:srgbClr val="FFFFFF"/>
                </a:solidFill>
              </a:rPr>
              <a:t>2005-2020</a:t>
            </a:r>
            <a:endParaRPr lang="en-US" dirty="0">
              <a:solidFill>
                <a:schemeClr val="tx1"/>
              </a:solidFill>
            </a:endParaRPr>
          </a:p>
        </p:txBody>
      </p:sp>
      <p:sp>
        <p:nvSpPr>
          <p:cNvPr id="4" name="Date Placeholder 3"/>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78BE21"/>
                </a:solidFill>
                <a:effectLst/>
                <a:uLnTx/>
                <a:uFillTx/>
                <a:latin typeface="Calibri"/>
                <a:ea typeface="+mn-ea"/>
                <a:cs typeface="+mn-cs"/>
              </a:rPr>
              <a:t>|</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003865"/>
                </a:solidFill>
                <a:effectLst/>
                <a:uLnTx/>
                <a:uFillTx/>
                <a:latin typeface="Calibri"/>
                <a:ea typeface="+mn-ea"/>
                <a:cs typeface="+mn-cs"/>
              </a:rPr>
              <a:t>education.mn.gov</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graphicFrame>
        <p:nvGraphicFramePr>
          <p:cNvPr id="7" name="Chart 6" descr="First year schools are in blue at bottom bar, next stack is Second Year schools in Maroon, then at the top of stacked bar are First Year schools in green." title="Growth of PBIS in Minnesota Chart"/>
          <p:cNvGraphicFramePr/>
          <p:nvPr>
            <p:extLst>
              <p:ext uri="{D42A27DB-BD31-4B8C-83A1-F6EECF244321}">
                <p14:modId xmlns:p14="http://schemas.microsoft.com/office/powerpoint/2010/main" val="292826248"/>
              </p:ext>
            </p:extLst>
          </p:nvPr>
        </p:nvGraphicFramePr>
        <p:xfrm>
          <a:off x="142213" y="1479550"/>
          <a:ext cx="7395736" cy="37274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756891" y="1596747"/>
            <a:ext cx="1178687" cy="769441"/>
          </a:xfrm>
          <a:prstGeom prst="rect">
            <a:avLst/>
          </a:prstGeom>
          <a:solidFill>
            <a:schemeClr val="tx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FFFF"/>
                </a:solidFill>
                <a:effectLst/>
                <a:uLnTx/>
                <a:uFillTx/>
                <a:latin typeface="Calibri"/>
                <a:ea typeface="+mn-ea"/>
                <a:cs typeface="+mn-cs"/>
              </a:rPr>
              <a:t>821</a:t>
            </a:r>
            <a:endParaRPr kumimoji="0" lang="en-US" sz="24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Google Shape;152;p19" descr="Graph of TFI Progress" title="Graph of TFI Progress"/>
          <p:cNvPicPr preferRelativeResize="0"/>
          <p:nvPr/>
        </p:nvPicPr>
        <p:blipFill rotWithShape="1">
          <a:blip r:embed="rId4">
            <a:alphaModFix/>
          </a:blip>
          <a:srcRect/>
          <a:stretch/>
        </p:blipFill>
        <p:spPr>
          <a:xfrm>
            <a:off x="7537949" y="3314700"/>
            <a:ext cx="4450851" cy="2935949"/>
          </a:xfrm>
          <a:prstGeom prst="rect">
            <a:avLst/>
          </a:prstGeom>
          <a:noFill/>
          <a:ln>
            <a:solidFill>
              <a:schemeClr val="accent1"/>
            </a:solidFill>
          </a:ln>
        </p:spPr>
      </p:pic>
    </p:spTree>
    <p:extLst>
      <p:ext uri="{BB962C8B-B14F-4D97-AF65-F5344CB8AC3E}">
        <p14:creationId xmlns:p14="http://schemas.microsoft.com/office/powerpoint/2010/main" val="2192474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78BE21"/>
                </a:solidFill>
                <a:effectLst/>
                <a:uLnTx/>
                <a:uFillTx/>
                <a:latin typeface="Calibri"/>
                <a:ea typeface="+mn-ea"/>
                <a:cs typeface="+mn-cs"/>
              </a:rPr>
              <a:t>|</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003865"/>
                </a:solidFill>
                <a:effectLst/>
                <a:uLnTx/>
                <a:uFillTx/>
                <a:latin typeface="Calibri"/>
                <a:ea typeface="+mn-ea"/>
                <a:cs typeface="+mn-cs"/>
              </a:rPr>
              <a:t>education.mn.gov</a:t>
            </a:r>
          </a:p>
        </p:txBody>
      </p:sp>
      <p:sp>
        <p:nvSpPr>
          <p:cNvPr id="2" name="Title 1"/>
          <p:cNvSpPr>
            <a:spLocks noGrp="1"/>
          </p:cNvSpPr>
          <p:nvPr>
            <p:ph type="title"/>
          </p:nvPr>
        </p:nvSpPr>
        <p:spPr>
          <a:xfrm>
            <a:off x="1012556" y="267935"/>
            <a:ext cx="9702026" cy="914400"/>
          </a:xfrm>
        </p:spPr>
        <p:txBody>
          <a:bodyPr>
            <a:normAutofit/>
          </a:bodyPr>
          <a:lstStyle/>
          <a:p>
            <a:r>
              <a:rPr lang="en-US" dirty="0" smtClean="0"/>
              <a:t>Growth of Pyramid </a:t>
            </a:r>
            <a:r>
              <a:rPr lang="en-US" dirty="0"/>
              <a:t>in Minnesota</a:t>
            </a:r>
            <a:r>
              <a:rPr lang="en-US" sz="2400" dirty="0">
                <a:solidFill>
                  <a:srgbClr val="FFFFFF"/>
                </a:solidFill>
              </a:rPr>
              <a:t/>
            </a:r>
            <a:br>
              <a:rPr lang="en-US" sz="2400" dirty="0">
                <a:solidFill>
                  <a:srgbClr val="FFFFFF"/>
                </a:solidFill>
              </a:rPr>
            </a:br>
            <a:r>
              <a:rPr lang="en-US" sz="2000" dirty="0" smtClean="0">
                <a:solidFill>
                  <a:srgbClr val="FFFFFF"/>
                </a:solidFill>
              </a:rPr>
              <a:t>2005-2020</a:t>
            </a:r>
            <a:endParaRPr lang="en-US" dirty="0">
              <a:solidFill>
                <a:schemeClr val="tx1"/>
              </a:solidFill>
            </a:endParaRPr>
          </a:p>
        </p:txBody>
      </p:sp>
      <p:sp>
        <p:nvSpPr>
          <p:cNvPr id="4" name="Date Placeholder 3"/>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0315575" y="6492240"/>
            <a:ext cx="1861675" cy="365760"/>
          </a:xfrm>
        </p:spPr>
        <p:txBody>
          <a:bodyPr/>
          <a:lstStyle/>
          <a:p>
            <a:pPr lvl="0">
              <a:defRPr/>
            </a:pPr>
            <a:r>
              <a:rPr lang="en-US" sz="1600" dirty="0"/>
              <a:t>Mncoe.org       </a:t>
            </a:r>
            <a:fld id="{00000000-1234-1234-1234-123412341234}" type="slidenum">
              <a:rPr lang="en-US" sz="1600"/>
              <a:pPr lvl="0">
                <a:defRPr/>
              </a:pPr>
              <a:t>17</a:t>
            </a:fld>
            <a:endParaRPr kumimoji="0" lang="en-US" sz="1600" b="0" i="0" u="none" strike="noStrike" kern="1200" cap="none" spc="0" normalizeH="0" baseline="0" noProof="0" dirty="0">
              <a:ln>
                <a:noFill/>
              </a:ln>
              <a:solidFill>
                <a:srgbClr val="000000"/>
              </a:solidFill>
              <a:effectLst/>
              <a:uLnTx/>
              <a:uFillTx/>
              <a:latin typeface="Calibri"/>
            </a:endParaRPr>
          </a:p>
        </p:txBody>
      </p:sp>
      <p:graphicFrame>
        <p:nvGraphicFramePr>
          <p:cNvPr id="9" name="Chart 8"/>
          <p:cNvGraphicFramePr>
            <a:graphicFrameLocks/>
          </p:cNvGraphicFramePr>
          <p:nvPr>
            <p:extLst>
              <p:ext uri="{D42A27DB-BD31-4B8C-83A1-F6EECF244321}">
                <p14:modId xmlns:p14="http://schemas.microsoft.com/office/powerpoint/2010/main" val="2286886737"/>
              </p:ext>
            </p:extLst>
          </p:nvPr>
        </p:nvGraphicFramePr>
        <p:xfrm>
          <a:off x="1748769" y="1399735"/>
          <a:ext cx="8229600" cy="509250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oogle Shape;112;p1"/>
          <p:cNvPicPr preferRelativeResize="0"/>
          <p:nvPr/>
        </p:nvPicPr>
        <p:blipFill rotWithShape="1">
          <a:blip r:embed="rId4">
            <a:alphaModFix/>
          </a:blip>
          <a:srcRect/>
          <a:stretch/>
        </p:blipFill>
        <p:spPr>
          <a:xfrm>
            <a:off x="9329738" y="50535"/>
            <a:ext cx="2847512" cy="978165"/>
          </a:xfrm>
          <a:prstGeom prst="rect">
            <a:avLst/>
          </a:prstGeom>
          <a:noFill/>
          <a:ln>
            <a:noFill/>
          </a:ln>
        </p:spPr>
      </p:pic>
    </p:spTree>
    <p:extLst>
      <p:ext uri="{BB962C8B-B14F-4D97-AF65-F5344CB8AC3E}">
        <p14:creationId xmlns:p14="http://schemas.microsoft.com/office/powerpoint/2010/main" val="3560207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b="0"/>
              <a:t>4 key features of </a:t>
            </a:r>
            <a:r>
              <a:rPr lang="en-US" i="1"/>
              <a:t>Tier 1 </a:t>
            </a:r>
            <a:r>
              <a:rPr lang="en-US" b="0"/>
              <a:t>PBIS </a:t>
            </a:r>
            <a:r>
              <a:rPr lang="en-US" sz="2800" b="0"/>
              <a:t>(Horner &amp; Sugai, 2015)</a:t>
            </a:r>
            <a:endParaRPr b="0"/>
          </a:p>
        </p:txBody>
      </p:sp>
      <p:sp>
        <p:nvSpPr>
          <p:cNvPr id="162" name="Google Shape;162;p2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accent1"/>
              </a:buClr>
              <a:buSzPts val="2800"/>
              <a:buChar char="•"/>
            </a:pPr>
            <a:r>
              <a:rPr lang="en-US" sz="2800" dirty="0"/>
              <a:t>Define and teach a small set of behavioral expectations </a:t>
            </a:r>
            <a:endParaRPr dirty="0"/>
          </a:p>
          <a:p>
            <a:pPr marL="228600" lvl="0" indent="-228600" algn="l" rtl="0">
              <a:lnSpc>
                <a:spcPct val="100000"/>
              </a:lnSpc>
              <a:spcBef>
                <a:spcPts val="2000"/>
              </a:spcBef>
              <a:spcAft>
                <a:spcPts val="0"/>
              </a:spcAft>
              <a:buClr>
                <a:schemeClr val="accent1"/>
              </a:buClr>
              <a:buSzPts val="2800"/>
              <a:buChar char="•"/>
            </a:pPr>
            <a:r>
              <a:rPr lang="en-US" sz="2800" dirty="0"/>
              <a:t>Establish a ubiquitous system to reinforce performance of behavior expectations</a:t>
            </a:r>
            <a:endParaRPr dirty="0"/>
          </a:p>
          <a:p>
            <a:pPr marL="228600" lvl="0" indent="-228600" algn="l" rtl="0">
              <a:lnSpc>
                <a:spcPct val="100000"/>
              </a:lnSpc>
              <a:spcBef>
                <a:spcPts val="2000"/>
              </a:spcBef>
              <a:spcAft>
                <a:spcPts val="0"/>
              </a:spcAft>
              <a:buClr>
                <a:schemeClr val="accent1"/>
              </a:buClr>
              <a:buSzPts val="2800"/>
              <a:buChar char="•"/>
            </a:pPr>
            <a:r>
              <a:rPr lang="en-US" sz="2800" dirty="0"/>
              <a:t>Implement a consistent system to interrupt, correct, and redirect behavioral errors</a:t>
            </a:r>
            <a:endParaRPr dirty="0"/>
          </a:p>
          <a:p>
            <a:pPr marL="228600" lvl="0" indent="-228600" algn="l" rtl="0">
              <a:lnSpc>
                <a:spcPct val="100000"/>
              </a:lnSpc>
              <a:spcBef>
                <a:spcPts val="2000"/>
              </a:spcBef>
              <a:spcAft>
                <a:spcPts val="0"/>
              </a:spcAft>
              <a:buClr>
                <a:schemeClr val="accent1"/>
              </a:buClr>
              <a:buSzPts val="2800"/>
              <a:buChar char="•"/>
            </a:pPr>
            <a:r>
              <a:rPr lang="en-US" sz="2800" dirty="0"/>
              <a:t>Build an efficient system to collect, summarize, and use data for decision-making </a:t>
            </a:r>
            <a:endParaRPr dirty="0"/>
          </a:p>
        </p:txBody>
      </p:sp>
      <p:sp>
        <p:nvSpPr>
          <p:cNvPr id="160" name="Google Shape;160;p2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dirty="0"/>
          </a:p>
        </p:txBody>
      </p:sp>
      <p:sp>
        <p:nvSpPr>
          <p:cNvPr id="2" name="Footer Placeholder 1"/>
          <p:cNvSpPr>
            <a:spLocks noGrp="1"/>
          </p:cNvSpPr>
          <p:nvPr>
            <p:ph type="ftr" sz="quarter" idx="13"/>
          </p:nvPr>
        </p:nvSpPr>
        <p:spPr/>
        <p:txBody>
          <a:bodyPr/>
          <a:lstStyle/>
          <a:p>
            <a:r>
              <a:rPr lang="en-US" dirty="0"/>
              <a:t>MNPSP.org/MNPBS</a:t>
            </a:r>
          </a:p>
        </p:txBody>
      </p:sp>
    </p:spTree>
    <p:extLst>
      <p:ext uri="{BB962C8B-B14F-4D97-AF65-F5344CB8AC3E}">
        <p14:creationId xmlns:p14="http://schemas.microsoft.com/office/powerpoint/2010/main" val="665380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5"/>
          <p:cNvSpPr txBox="1">
            <a:spLocks noGrp="1"/>
          </p:cNvSpPr>
          <p:nvPr>
            <p:ph type="title"/>
          </p:nvPr>
        </p:nvSpPr>
        <p:spPr>
          <a:xfrm>
            <a:off x="1016139" y="153635"/>
            <a:ext cx="9705817"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240"/>
              <a:buFont typeface="Calibri"/>
              <a:buNone/>
            </a:pPr>
            <a:r>
              <a:rPr lang="en-US" sz="3240" dirty="0"/>
              <a:t>Tiered Supports</a:t>
            </a:r>
            <a:endParaRPr dirty="0"/>
          </a:p>
        </p:txBody>
      </p:sp>
      <p:sp>
        <p:nvSpPr>
          <p:cNvPr id="208" name="Google Shape;208;p25"/>
          <p:cNvSpPr txBox="1">
            <a:spLocks noGrp="1"/>
          </p:cNvSpPr>
          <p:nvPr>
            <p:ph type="body" idx="1"/>
          </p:nvPr>
        </p:nvSpPr>
        <p:spPr>
          <a:xfrm>
            <a:off x="838200" y="1594628"/>
            <a:ext cx="5181600" cy="4582339"/>
          </a:xfrm>
          <a:prstGeom prst="rect">
            <a:avLst/>
          </a:prstGeom>
          <a:solidFill>
            <a:schemeClr val="lt1"/>
          </a:solid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500"/>
              <a:buChar char="•"/>
            </a:pPr>
            <a:r>
              <a:rPr lang="en-US" dirty="0"/>
              <a:t>In a PBIS system, all children receive behavioral support</a:t>
            </a:r>
            <a:endParaRPr dirty="0"/>
          </a:p>
          <a:p>
            <a:pPr marL="685800" lvl="1" indent="-228600" algn="l" rtl="0">
              <a:lnSpc>
                <a:spcPct val="90000"/>
              </a:lnSpc>
              <a:spcBef>
                <a:spcPts val="1500"/>
              </a:spcBef>
              <a:spcAft>
                <a:spcPts val="0"/>
              </a:spcAft>
              <a:buSzPts val="2100"/>
              <a:buChar char="•"/>
            </a:pPr>
            <a:r>
              <a:rPr lang="en-US" dirty="0"/>
              <a:t>Universal or primary: Support to support the needs of all students</a:t>
            </a:r>
          </a:p>
          <a:p>
            <a:pPr marL="685800" lvl="1" indent="-228600" algn="l" rtl="0">
              <a:lnSpc>
                <a:spcPct val="90000"/>
              </a:lnSpc>
              <a:spcBef>
                <a:spcPts val="1500"/>
              </a:spcBef>
              <a:spcAft>
                <a:spcPts val="0"/>
              </a:spcAft>
              <a:buSzPts val="2100"/>
              <a:buChar char="•"/>
            </a:pPr>
            <a:r>
              <a:rPr lang="en-US" dirty="0"/>
              <a:t>Targeted or Secondary: Targeted supports to support at-risk students</a:t>
            </a:r>
          </a:p>
          <a:p>
            <a:pPr marL="685800" lvl="1" indent="-228600" algn="l" rtl="0">
              <a:lnSpc>
                <a:spcPct val="90000"/>
              </a:lnSpc>
              <a:spcBef>
                <a:spcPts val="1500"/>
              </a:spcBef>
              <a:spcAft>
                <a:spcPts val="0"/>
              </a:spcAft>
              <a:buSzPts val="2100"/>
              <a:buChar char="•"/>
            </a:pPr>
            <a:r>
              <a:rPr lang="en-US" dirty="0"/>
              <a:t>Intensive, Individualized or Tertiary: Individualized supports with intense needs</a:t>
            </a:r>
          </a:p>
          <a:p>
            <a:pPr marL="1143000" lvl="2" indent="-228600">
              <a:lnSpc>
                <a:spcPct val="90000"/>
              </a:lnSpc>
              <a:spcBef>
                <a:spcPts val="1500"/>
              </a:spcBef>
              <a:buSzPts val="2100"/>
            </a:pPr>
            <a:r>
              <a:rPr lang="en-US" dirty="0"/>
              <a:t>Those with more intensive needs, received individualized supports as needed</a:t>
            </a:r>
            <a:endParaRPr dirty="0"/>
          </a:p>
          <a:p>
            <a:pPr marL="685800" lvl="1" indent="-95250" algn="l" rtl="0">
              <a:lnSpc>
                <a:spcPct val="90000"/>
              </a:lnSpc>
              <a:spcBef>
                <a:spcPts val="1500"/>
              </a:spcBef>
              <a:spcAft>
                <a:spcPts val="0"/>
              </a:spcAft>
              <a:buSzPts val="2100"/>
              <a:buNone/>
            </a:pPr>
            <a:endParaRPr dirty="0"/>
          </a:p>
        </p:txBody>
      </p:sp>
      <p:pic>
        <p:nvPicPr>
          <p:cNvPr id="209" name="Google Shape;209;p25" descr="A picture containing drawing&#10;&#10;Description automatically generated"/>
          <p:cNvPicPr preferRelativeResize="0">
            <a:picLocks noGrp="1"/>
          </p:cNvPicPr>
          <p:nvPr>
            <p:ph type="body" idx="2"/>
          </p:nvPr>
        </p:nvPicPr>
        <p:blipFill rotWithShape="1">
          <a:blip r:embed="rId3">
            <a:alphaModFix/>
          </a:blip>
          <a:srcRect/>
          <a:stretch/>
        </p:blipFill>
        <p:spPr>
          <a:xfrm>
            <a:off x="6578600" y="1594628"/>
            <a:ext cx="5499100" cy="4154311"/>
          </a:xfrm>
          <a:prstGeom prst="rect">
            <a:avLst/>
          </a:prstGeom>
          <a:solidFill>
            <a:schemeClr val="lt1"/>
          </a:solidFill>
          <a:ln>
            <a:noFill/>
          </a:ln>
        </p:spPr>
      </p:pic>
      <p:sp>
        <p:nvSpPr>
          <p:cNvPr id="210" name="Google Shape;210;p25"/>
          <p:cNvSpPr txBox="1">
            <a:spLocks noGrp="1"/>
          </p:cNvSpPr>
          <p:nvPr>
            <p:ph type="sldNum" idx="12"/>
          </p:nvPr>
        </p:nvSpPr>
        <p:spPr>
          <a:xfrm>
            <a:off x="10721956" y="6492240"/>
            <a:ext cx="14626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11" name="Google Shape;211;p25"/>
          <p:cNvSpPr txBox="1">
            <a:spLocks noGrp="1"/>
          </p:cNvSpPr>
          <p:nvPr>
            <p:ph type="ftr" idx="11"/>
          </p:nvPr>
        </p:nvSpPr>
        <p:spPr>
          <a:xfrm>
            <a:off x="-7376" y="6488491"/>
            <a:ext cx="1219937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a:t>MNPSP.org/MNPBS</a:t>
            </a:r>
            <a:endParaRPr/>
          </a:p>
        </p:txBody>
      </p:sp>
    </p:spTree>
    <p:extLst>
      <p:ext uri="{BB962C8B-B14F-4D97-AF65-F5344CB8AC3E}">
        <p14:creationId xmlns:p14="http://schemas.microsoft.com/office/powerpoint/2010/main" val="295061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4981"/>
            <a:ext cx="10515600" cy="1325563"/>
          </a:xfrm>
        </p:spPr>
        <p:txBody>
          <a:bodyPr/>
          <a:lstStyle/>
          <a:p>
            <a:r>
              <a:rPr lang="en-US" dirty="0"/>
              <a:t>MNPBS Network Purpose</a:t>
            </a:r>
          </a:p>
        </p:txBody>
      </p:sp>
      <p:pic>
        <p:nvPicPr>
          <p:cNvPr id="11" name="Picture 10" title="MN Positive Behavior Support Logo">
            <a:extLst>
              <a:ext uri="{FF2B5EF4-FFF2-40B4-BE49-F238E27FC236}">
                <a16:creationId xmlns:a16="http://schemas.microsoft.com/office/drawing/2014/main" id="{97D36883-7D81-F14A-85A3-B5ED7E41C776}"/>
              </a:ext>
            </a:extLst>
          </p:cNvPr>
          <p:cNvPicPr>
            <a:picLocks noChangeAspect="1"/>
          </p:cNvPicPr>
          <p:nvPr/>
        </p:nvPicPr>
        <p:blipFill>
          <a:blip r:embed="rId3"/>
          <a:stretch>
            <a:fillRect/>
          </a:stretch>
        </p:blipFill>
        <p:spPr>
          <a:xfrm>
            <a:off x="3114892" y="495695"/>
            <a:ext cx="5908074" cy="1947795"/>
          </a:xfrm>
          <a:prstGeom prst="rect">
            <a:avLst/>
          </a:prstGeom>
        </p:spPr>
      </p:pic>
      <p:sp>
        <p:nvSpPr>
          <p:cNvPr id="13" name="Rectangle 12"/>
          <p:cNvSpPr/>
          <p:nvPr/>
        </p:nvSpPr>
        <p:spPr>
          <a:xfrm>
            <a:off x="362953" y="2998603"/>
            <a:ext cx="11411952" cy="2529923"/>
          </a:xfrm>
          <a:prstGeom prst="rect">
            <a:avLst/>
          </a:prstGeom>
        </p:spPr>
        <p:txBody>
          <a:bodyPr wrap="square">
            <a:spAutoFit/>
          </a:bodyPr>
          <a:lstStyle/>
          <a:p>
            <a:pPr lvl="0">
              <a:lnSpc>
                <a:spcPct val="90000"/>
              </a:lnSpc>
              <a:spcBef>
                <a:spcPts val="1000"/>
              </a:spcBef>
            </a:pPr>
            <a:r>
              <a:rPr lang="en-US" sz="4400" b="1" dirty="0">
                <a:solidFill>
                  <a:srgbClr val="003865"/>
                </a:solidFill>
              </a:rPr>
              <a:t>MNPBS Network is </a:t>
            </a:r>
            <a:r>
              <a:rPr lang="en-US" sz="4400" b="1" dirty="0">
                <a:solidFill>
                  <a:srgbClr val="00A3DB"/>
                </a:solidFill>
              </a:rPr>
              <a:t>bringing practitioners together </a:t>
            </a:r>
            <a:r>
              <a:rPr lang="en-US" sz="4400" b="1" dirty="0">
                <a:solidFill>
                  <a:srgbClr val="003865"/>
                </a:solidFill>
              </a:rPr>
              <a:t>across settings, populations and the lifespan to </a:t>
            </a:r>
            <a:r>
              <a:rPr lang="en-US" sz="4400" b="1" dirty="0">
                <a:solidFill>
                  <a:srgbClr val="00A3DB"/>
                </a:solidFill>
              </a:rPr>
              <a:t>articulate key PBS features </a:t>
            </a:r>
            <a:r>
              <a:rPr lang="en-US" sz="4400" b="1" dirty="0">
                <a:solidFill>
                  <a:srgbClr val="003865"/>
                </a:solidFill>
              </a:rPr>
              <a:t>and </a:t>
            </a:r>
            <a:r>
              <a:rPr lang="en-US" sz="4400" b="1" dirty="0">
                <a:solidFill>
                  <a:srgbClr val="00A3DB"/>
                </a:solidFill>
              </a:rPr>
              <a:t>share about exemplary PBS at a community level</a:t>
            </a:r>
            <a:r>
              <a:rPr lang="en-US" sz="4400" b="1" dirty="0">
                <a:solidFill>
                  <a:srgbClr val="003865"/>
                </a:solidFill>
              </a:rPr>
              <a:t>.</a:t>
            </a:r>
          </a:p>
        </p:txBody>
      </p:sp>
    </p:spTree>
    <p:extLst>
      <p:ext uri="{BB962C8B-B14F-4D97-AF65-F5344CB8AC3E}">
        <p14:creationId xmlns:p14="http://schemas.microsoft.com/office/powerpoint/2010/main" val="251999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94055EC-D04D-4812-AB5C-4DEC089BA698}"/>
              </a:ext>
            </a:extLst>
          </p:cNvPr>
          <p:cNvSpPr>
            <a:spLocks noGrp="1"/>
          </p:cNvSpPr>
          <p:nvPr>
            <p:ph type="ftr" sz="quarter" idx="13"/>
          </p:nvPr>
        </p:nvSpPr>
        <p:spPr/>
        <p:txBody>
          <a:bodyPr/>
          <a:lstStyle/>
          <a:p>
            <a:pPr>
              <a:spcAft>
                <a:spcPts val="600"/>
              </a:spcAft>
            </a:pPr>
            <a:r>
              <a:rPr lang="en-US" dirty="0" smtClean="0"/>
              <a:t>MNPSP.org/MNPBS</a:t>
            </a:r>
            <a:endParaRPr lang="en-US" dirty="0"/>
          </a:p>
        </p:txBody>
      </p:sp>
      <p:pic>
        <p:nvPicPr>
          <p:cNvPr id="9" name="Google Shape;209;p25" descr="A picture containing drawing&#10;&#10;Description automatically generated">
            <a:extLst>
              <a:ext uri="{FF2B5EF4-FFF2-40B4-BE49-F238E27FC236}">
                <a16:creationId xmlns:a16="http://schemas.microsoft.com/office/drawing/2014/main" id="{F1D13027-CCAE-4E1E-9169-2D0D744C90B9}"/>
              </a:ext>
            </a:extLst>
          </p:cNvPr>
          <p:cNvPicPr preferRelativeResize="0">
            <a:picLocks/>
          </p:cNvPicPr>
          <p:nvPr/>
        </p:nvPicPr>
        <p:blipFill rotWithShape="1">
          <a:blip r:embed="rId2">
            <a:alphaModFix/>
          </a:blip>
          <a:srcRect/>
          <a:stretch/>
        </p:blipFill>
        <p:spPr>
          <a:xfrm>
            <a:off x="10170886" y="1029884"/>
            <a:ext cx="2021114" cy="1111006"/>
          </a:xfrm>
          <a:prstGeom prst="rect">
            <a:avLst/>
          </a:prstGeom>
          <a:solidFill>
            <a:schemeClr val="lt1"/>
          </a:solidFill>
          <a:ln>
            <a:noFill/>
          </a:ln>
        </p:spPr>
      </p:pic>
      <p:sp>
        <p:nvSpPr>
          <p:cNvPr id="2" name="Title 1">
            <a:extLst>
              <a:ext uri="{FF2B5EF4-FFF2-40B4-BE49-F238E27FC236}">
                <a16:creationId xmlns:a16="http://schemas.microsoft.com/office/drawing/2014/main" id="{FD3ADC47-C17E-4EBE-B72B-66BDE452B234}"/>
              </a:ext>
            </a:extLst>
          </p:cNvPr>
          <p:cNvSpPr>
            <a:spLocks noGrp="1"/>
          </p:cNvSpPr>
          <p:nvPr>
            <p:ph type="title"/>
          </p:nvPr>
        </p:nvSpPr>
        <p:spPr/>
        <p:txBody>
          <a:bodyPr anchor="ctr">
            <a:normAutofit/>
          </a:bodyPr>
          <a:lstStyle/>
          <a:p>
            <a:r>
              <a:rPr lang="en-US" dirty="0"/>
              <a:t>Early Childhood Tier 1</a:t>
            </a:r>
          </a:p>
        </p:txBody>
      </p:sp>
      <p:sp>
        <p:nvSpPr>
          <p:cNvPr id="7" name="Content Placeholder 6">
            <a:extLst>
              <a:ext uri="{FF2B5EF4-FFF2-40B4-BE49-F238E27FC236}">
                <a16:creationId xmlns:a16="http://schemas.microsoft.com/office/drawing/2014/main" id="{BAA692E8-DA0F-42B0-B647-782439FECF9E}"/>
              </a:ext>
            </a:extLst>
          </p:cNvPr>
          <p:cNvSpPr>
            <a:spLocks noGrp="1"/>
          </p:cNvSpPr>
          <p:nvPr>
            <p:ph idx="1"/>
          </p:nvPr>
        </p:nvSpPr>
        <p:spPr>
          <a:xfrm>
            <a:off x="266700" y="1660524"/>
            <a:ext cx="8140700" cy="4524375"/>
          </a:xfrm>
        </p:spPr>
        <p:txBody>
          <a:bodyPr>
            <a:normAutofit fontScale="62500" lnSpcReduction="20000"/>
          </a:bodyPr>
          <a:lstStyle/>
          <a:p>
            <a:pPr marL="0" marR="0">
              <a:lnSpc>
                <a:spcPct val="107000"/>
              </a:lnSpc>
              <a:spcBef>
                <a:spcPts val="0"/>
              </a:spcBef>
              <a:spcAft>
                <a:spcPts val="0"/>
              </a:spcAft>
            </a:pPr>
            <a:r>
              <a:rPr lang="en-US" sz="2800" b="1" dirty="0">
                <a:ea typeface="Calibri" panose="020F0502020204030204" pitchFamily="34" charset="0"/>
                <a:cs typeface="Times New Roman"/>
              </a:rPr>
              <a:t>Systems &amp; Supports</a:t>
            </a:r>
            <a:endParaRPr lang="en-US" sz="2800" dirty="0">
              <a:ea typeface="Calibri" panose="020F0502020204030204" pitchFamily="34" charset="0"/>
              <a:cs typeface="Times New Roman"/>
            </a:endParaRP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Team with administrative and behavioral expertise meets regularly and spans birth through kindergarten systems</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Cross-sector program-wide buy-in</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Collaborative effort with families</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Capacity to collect data at child, classroom, and program level</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System for coaching workforce expertise in place, including behavioral expertise</a:t>
            </a:r>
          </a:p>
          <a:p>
            <a:pPr marL="0" marR="0">
              <a:lnSpc>
                <a:spcPct val="107000"/>
              </a:lnSpc>
              <a:spcBef>
                <a:spcPts val="0"/>
              </a:spcBef>
              <a:spcAft>
                <a:spcPts val="0"/>
              </a:spcAft>
            </a:pPr>
            <a:r>
              <a:rPr lang="en-US" sz="2800" b="1" dirty="0">
                <a:ea typeface="Calibri" panose="020F0502020204030204" pitchFamily="34" charset="0"/>
                <a:cs typeface="Times New Roman"/>
              </a:rPr>
              <a:t>Strategies &amp; Skills</a:t>
            </a:r>
          </a:p>
          <a:p>
            <a:pPr marL="0" marR="0">
              <a:lnSpc>
                <a:spcPct val="107000"/>
              </a:lnSpc>
              <a:spcBef>
                <a:spcPts val="0"/>
              </a:spcBef>
              <a:spcAft>
                <a:spcPts val="0"/>
              </a:spcAft>
            </a:pPr>
            <a:r>
              <a:rPr lang="en-US" sz="2800" b="1" dirty="0">
                <a:ea typeface="Calibri" panose="020F0502020204030204" pitchFamily="34" charset="0"/>
                <a:cs typeface="Times New Roman"/>
              </a:rPr>
              <a:t>Implementation &amp; Outcome Measures for Decision-making</a:t>
            </a:r>
            <a:endParaRPr lang="en-US" sz="2800" dirty="0">
              <a:ea typeface="Calibri" panose="020F0502020204030204" pitchFamily="34" charset="0"/>
              <a:cs typeface="Times New Roman"/>
            </a:endParaRPr>
          </a:p>
          <a:p>
            <a:pPr marL="5715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Measure/promote nurturing &amp; responsive relationships &amp; quality learning environments</a:t>
            </a:r>
          </a:p>
          <a:p>
            <a:pPr marL="5715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Easy access to graphs/data on teacher and child performance </a:t>
            </a:r>
          </a:p>
          <a:p>
            <a:pPr marL="571500" lvl="0">
              <a:lnSpc>
                <a:spcPct val="107000"/>
              </a:lnSpc>
              <a:spcBef>
                <a:spcPts val="0"/>
              </a:spcBef>
              <a:spcAft>
                <a:spcPts val="0"/>
              </a:spcAft>
              <a:buFont typeface="Calibri" panose="020F0502020204030204" pitchFamily="34" charset="0"/>
              <a:buChar char="-"/>
            </a:pPr>
            <a:r>
              <a:rPr lang="en-US" sz="2800" dirty="0" err="1">
                <a:ea typeface="Calibri" panose="020F0502020204030204" pitchFamily="34" charset="0"/>
                <a:cs typeface="Times New Roman"/>
              </a:rPr>
              <a:t>BoQ</a:t>
            </a:r>
            <a:r>
              <a:rPr lang="en-US" sz="2800" dirty="0">
                <a:ea typeface="Calibri" panose="020F0502020204030204" pitchFamily="34" charset="0"/>
                <a:cs typeface="Times New Roman"/>
              </a:rPr>
              <a:t>, TPITOS/TPOT, Coaching Logs collected and reviewed regularly</a:t>
            </a:r>
          </a:p>
          <a:p>
            <a:pPr marL="5715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Ongoing assessment for child outcomes across developmental areas and BIRs </a:t>
            </a:r>
          </a:p>
          <a:p>
            <a:pPr marL="0" marR="0">
              <a:lnSpc>
                <a:spcPct val="107000"/>
              </a:lnSpc>
              <a:spcBef>
                <a:spcPts val="0"/>
              </a:spcBef>
              <a:spcAft>
                <a:spcPts val="0"/>
              </a:spcAft>
            </a:pPr>
            <a:r>
              <a:rPr lang="en-US" sz="2800" b="1" dirty="0">
                <a:ea typeface="Calibri" panose="020F0502020204030204" pitchFamily="34" charset="0"/>
                <a:cs typeface="Times New Roman"/>
              </a:rPr>
              <a:t>Transition Considerations</a:t>
            </a:r>
          </a:p>
          <a:p>
            <a:pPr marL="5715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IEP meetings</a:t>
            </a:r>
          </a:p>
          <a:p>
            <a:pPr marL="5715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Teacher connections</a:t>
            </a:r>
          </a:p>
          <a:p>
            <a:pPr marL="5715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Kindergarten visits (at K and </a:t>
            </a:r>
            <a:r>
              <a:rPr lang="en-US" sz="2800" dirty="0" smtClean="0">
                <a:ea typeface="Calibri" panose="020F0502020204030204" pitchFamily="34" charset="0"/>
                <a:cs typeface="Times New Roman"/>
              </a:rPr>
              <a:t>Pre-K)</a:t>
            </a:r>
            <a:r>
              <a:rPr lang="en-US" sz="2800" dirty="0">
                <a:ea typeface="Calibri" panose="020F0502020204030204" pitchFamily="34" charset="0"/>
                <a:cs typeface="Times New Roman"/>
              </a:rPr>
              <a:t> </a:t>
            </a:r>
          </a:p>
          <a:p>
            <a:pPr marL="0" indent="0">
              <a:buNone/>
            </a:pPr>
            <a:endParaRPr lang="en-US" dirty="0"/>
          </a:p>
        </p:txBody>
      </p:sp>
      <p:sp>
        <p:nvSpPr>
          <p:cNvPr id="5" name="Slide Number Placeholder 4">
            <a:extLst>
              <a:ext uri="{FF2B5EF4-FFF2-40B4-BE49-F238E27FC236}">
                <a16:creationId xmlns:a16="http://schemas.microsoft.com/office/drawing/2014/main" id="{2753F289-1BFF-4028-8A99-1BC18C0814D7}"/>
              </a:ext>
            </a:extLst>
          </p:cNvPr>
          <p:cNvSpPr>
            <a:spLocks noGrp="1"/>
          </p:cNvSpPr>
          <p:nvPr>
            <p:ph type="sldNum" sz="quarter" idx="12"/>
          </p:nvPr>
        </p:nvSpPr>
        <p:spPr>
          <a:xfrm>
            <a:off x="10363200" y="6492241"/>
            <a:ext cx="1814050" cy="356994"/>
          </a:xfrm>
        </p:spPr>
        <p:txBody>
          <a:bodyPr anchor="ctr">
            <a:normAutofit lnSpcReduction="10000"/>
          </a:bodyPr>
          <a:lstStyle/>
          <a:p>
            <a:pPr lvl="0"/>
            <a:r>
              <a:rPr lang="en-US" dirty="0"/>
              <a:t>Mncoe.org       </a:t>
            </a:r>
            <a:fld id="{00000000-1234-1234-1234-123412341234}" type="slidenum">
              <a:rPr lang="en-US"/>
              <a:pPr lvl="0"/>
              <a:t>20</a:t>
            </a:fld>
            <a:endParaRPr lang="en-US" dirty="0"/>
          </a:p>
        </p:txBody>
      </p:sp>
      <p:sp>
        <p:nvSpPr>
          <p:cNvPr id="3" name="Date Placeholder 2">
            <a:extLst>
              <a:ext uri="{FF2B5EF4-FFF2-40B4-BE49-F238E27FC236}">
                <a16:creationId xmlns:a16="http://schemas.microsoft.com/office/drawing/2014/main" id="{043BAA50-41D0-4992-A06B-ED2C11784615}"/>
              </a:ext>
            </a:extLst>
          </p:cNvPr>
          <p:cNvSpPr>
            <a:spLocks noGrp="1"/>
          </p:cNvSpPr>
          <p:nvPr>
            <p:ph type="dt" sz="half" idx="4294967295"/>
          </p:nvPr>
        </p:nvSpPr>
        <p:spPr/>
        <p:txBody>
          <a:bodyPr/>
          <a:lstStyle/>
          <a:p>
            <a:pPr>
              <a:spcAft>
                <a:spcPts val="600"/>
              </a:spcAft>
            </a:pPr>
            <a:fld id="{13614BE4-36C5-4409-B029-E9BAA02662DB}" type="datetime1">
              <a:rPr lang="en-US" smtClean="0"/>
              <a:pPr>
                <a:spcAft>
                  <a:spcPts val="600"/>
                </a:spcAft>
              </a:pPr>
              <a:t>10/28/2020</a:t>
            </a:fld>
            <a:endParaRPr lang="en-US"/>
          </a:p>
        </p:txBody>
      </p:sp>
      <p:pic>
        <p:nvPicPr>
          <p:cNvPr id="4" name="Picture 3"/>
          <p:cNvPicPr>
            <a:picLocks noChangeAspect="1"/>
          </p:cNvPicPr>
          <p:nvPr/>
        </p:nvPicPr>
        <p:blipFill>
          <a:blip r:embed="rId3"/>
          <a:stretch>
            <a:fillRect/>
          </a:stretch>
        </p:blipFill>
        <p:spPr>
          <a:xfrm>
            <a:off x="9266782" y="5606195"/>
            <a:ext cx="2895600" cy="886046"/>
          </a:xfrm>
          <a:prstGeom prst="rect">
            <a:avLst/>
          </a:prstGeom>
        </p:spPr>
      </p:pic>
      <p:pic>
        <p:nvPicPr>
          <p:cNvPr id="8" name="Google Shape;116;p1" descr="A close up of a logo&#10;&#10;Description automatically generated"/>
          <p:cNvPicPr preferRelativeResize="0">
            <a:picLocks/>
          </p:cNvPicPr>
          <p:nvPr/>
        </p:nvPicPr>
        <p:blipFill rotWithShape="1">
          <a:blip r:embed="rId4">
            <a:alphaModFix/>
          </a:blip>
          <a:srcRect/>
          <a:stretch/>
        </p:blipFill>
        <p:spPr>
          <a:xfrm>
            <a:off x="8256873" y="2686832"/>
            <a:ext cx="3828025" cy="2919363"/>
          </a:xfrm>
          <a:prstGeom prst="rect">
            <a:avLst/>
          </a:prstGeom>
          <a:noFill/>
          <a:ln>
            <a:noFill/>
          </a:ln>
        </p:spPr>
      </p:pic>
    </p:spTree>
    <p:extLst>
      <p:ext uri="{BB962C8B-B14F-4D97-AF65-F5344CB8AC3E}">
        <p14:creationId xmlns:p14="http://schemas.microsoft.com/office/powerpoint/2010/main" val="1528388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94055EC-D04D-4812-AB5C-4DEC089BA698}"/>
              </a:ext>
            </a:extLst>
          </p:cNvPr>
          <p:cNvSpPr>
            <a:spLocks noGrp="1"/>
          </p:cNvSpPr>
          <p:nvPr>
            <p:ph type="ftr" sz="quarter" idx="13"/>
          </p:nvPr>
        </p:nvSpPr>
        <p:spPr/>
        <p:txBody>
          <a:bodyPr/>
          <a:lstStyle/>
          <a:p>
            <a:pPr>
              <a:spcAft>
                <a:spcPts val="600"/>
              </a:spcAft>
            </a:pPr>
            <a:r>
              <a:rPr lang="en-US" dirty="0" smtClean="0"/>
              <a:t>MNPSP.org/MNPBS</a:t>
            </a:r>
            <a:endParaRPr lang="en-US" dirty="0"/>
          </a:p>
        </p:txBody>
      </p:sp>
      <p:pic>
        <p:nvPicPr>
          <p:cNvPr id="9" name="Google Shape;209;p25" descr="A picture containing drawing&#10;&#10;Description automatically generated">
            <a:extLst>
              <a:ext uri="{FF2B5EF4-FFF2-40B4-BE49-F238E27FC236}">
                <a16:creationId xmlns:a16="http://schemas.microsoft.com/office/drawing/2014/main" id="{F1D13027-CCAE-4E1E-9169-2D0D744C90B9}"/>
              </a:ext>
            </a:extLst>
          </p:cNvPr>
          <p:cNvPicPr preferRelativeResize="0">
            <a:picLocks/>
          </p:cNvPicPr>
          <p:nvPr/>
        </p:nvPicPr>
        <p:blipFill rotWithShape="1">
          <a:blip r:embed="rId2">
            <a:alphaModFix/>
          </a:blip>
          <a:srcRect/>
          <a:stretch/>
        </p:blipFill>
        <p:spPr>
          <a:xfrm>
            <a:off x="10170886" y="1029884"/>
            <a:ext cx="2021114" cy="1111006"/>
          </a:xfrm>
          <a:prstGeom prst="rect">
            <a:avLst/>
          </a:prstGeom>
          <a:solidFill>
            <a:schemeClr val="lt1"/>
          </a:solidFill>
          <a:ln>
            <a:noFill/>
          </a:ln>
        </p:spPr>
      </p:pic>
      <p:sp>
        <p:nvSpPr>
          <p:cNvPr id="2" name="Title 1">
            <a:extLst>
              <a:ext uri="{FF2B5EF4-FFF2-40B4-BE49-F238E27FC236}">
                <a16:creationId xmlns:a16="http://schemas.microsoft.com/office/drawing/2014/main" id="{FD3ADC47-C17E-4EBE-B72B-66BDE452B234}"/>
              </a:ext>
            </a:extLst>
          </p:cNvPr>
          <p:cNvSpPr>
            <a:spLocks noGrp="1"/>
          </p:cNvSpPr>
          <p:nvPr>
            <p:ph type="title"/>
          </p:nvPr>
        </p:nvSpPr>
        <p:spPr/>
        <p:txBody>
          <a:bodyPr anchor="ctr">
            <a:normAutofit/>
          </a:bodyPr>
          <a:lstStyle/>
          <a:p>
            <a:r>
              <a:rPr lang="en-US" dirty="0"/>
              <a:t>Early Childhood Tier </a:t>
            </a:r>
            <a:r>
              <a:rPr lang="en-US" dirty="0" smtClean="0"/>
              <a:t>2</a:t>
            </a:r>
            <a:endParaRPr lang="en-US" dirty="0"/>
          </a:p>
        </p:txBody>
      </p:sp>
      <p:sp>
        <p:nvSpPr>
          <p:cNvPr id="7" name="Content Placeholder 6">
            <a:extLst>
              <a:ext uri="{FF2B5EF4-FFF2-40B4-BE49-F238E27FC236}">
                <a16:creationId xmlns:a16="http://schemas.microsoft.com/office/drawing/2014/main" id="{BAA692E8-DA0F-42B0-B647-782439FECF9E}"/>
              </a:ext>
            </a:extLst>
          </p:cNvPr>
          <p:cNvSpPr>
            <a:spLocks noGrp="1"/>
          </p:cNvSpPr>
          <p:nvPr>
            <p:ph idx="1"/>
          </p:nvPr>
        </p:nvSpPr>
        <p:spPr>
          <a:xfrm>
            <a:off x="266700" y="1660524"/>
            <a:ext cx="8140700" cy="4524375"/>
          </a:xfrm>
        </p:spPr>
        <p:txBody>
          <a:bodyPr>
            <a:normAutofit fontScale="85000" lnSpcReduction="20000"/>
          </a:bodyPr>
          <a:lstStyle/>
          <a:p>
            <a:pPr marL="0" marR="0">
              <a:lnSpc>
                <a:spcPct val="107000"/>
              </a:lnSpc>
              <a:spcBef>
                <a:spcPts val="0"/>
              </a:spcBef>
              <a:spcAft>
                <a:spcPts val="0"/>
              </a:spcAft>
            </a:pPr>
            <a:r>
              <a:rPr lang="en-US" sz="2800" b="1" dirty="0">
                <a:ea typeface="Calibri" panose="020F0502020204030204" pitchFamily="34" charset="0"/>
                <a:cs typeface="Times New Roman"/>
              </a:rPr>
              <a:t>Systems &amp; Supports</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Team meeting regularly to address Tier 1 while linking to Tier 2 or Tier 3 approaches</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Ongoing coaching and support</a:t>
            </a:r>
          </a:p>
          <a:p>
            <a:pPr marL="0" marR="0">
              <a:lnSpc>
                <a:spcPct val="107000"/>
              </a:lnSpc>
              <a:spcBef>
                <a:spcPts val="0"/>
              </a:spcBef>
              <a:spcAft>
                <a:spcPts val="0"/>
              </a:spcAft>
            </a:pPr>
            <a:r>
              <a:rPr lang="en-US" sz="2800" b="1" dirty="0">
                <a:ea typeface="Calibri" panose="020F0502020204030204" pitchFamily="34" charset="0"/>
                <a:cs typeface="Times New Roman"/>
              </a:rPr>
              <a:t>Strategies &amp; Skills</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Program wide behavior expectations and social emotional skills taught and referenced throughout the day</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Social-emotional curriculum, teaching key competencies</a:t>
            </a:r>
            <a:endParaRPr lang="en-US" sz="2800" b="1" dirty="0">
              <a:ea typeface="Calibri" panose="020F0502020204030204" pitchFamily="34" charset="0"/>
              <a:cs typeface="Times New Roman"/>
            </a:endParaRPr>
          </a:p>
          <a:p>
            <a:pPr marL="0" marR="0">
              <a:lnSpc>
                <a:spcPct val="107000"/>
              </a:lnSpc>
              <a:spcBef>
                <a:spcPts val="0"/>
              </a:spcBef>
              <a:spcAft>
                <a:spcPts val="0"/>
              </a:spcAft>
            </a:pPr>
            <a:r>
              <a:rPr lang="en-US" sz="2800" b="1" dirty="0">
                <a:ea typeface="Calibri" panose="020F0502020204030204" pitchFamily="34" charset="0"/>
                <a:cs typeface="Times New Roman"/>
              </a:rPr>
              <a:t>Implementation &amp; Outcome Measures for Decision-making</a:t>
            </a:r>
          </a:p>
          <a:p>
            <a:pPr marL="571500" lvl="0">
              <a:lnSpc>
                <a:spcPct val="107000"/>
              </a:lnSpc>
              <a:spcBef>
                <a:spcPts val="0"/>
              </a:spcBef>
              <a:spcAft>
                <a:spcPts val="0"/>
              </a:spcAft>
              <a:buFont typeface="Calibri" panose="020F0502020204030204" pitchFamily="34" charset="0"/>
              <a:buChar char="-"/>
              <a:tabLst>
                <a:tab pos="228600" algn="l"/>
              </a:tabLst>
            </a:pPr>
            <a:r>
              <a:rPr lang="en-US" sz="2800" dirty="0">
                <a:ea typeface="Calibri" panose="020F0502020204030204" pitchFamily="34" charset="0"/>
                <a:cs typeface="Times New Roman"/>
              </a:rPr>
              <a:t>TPITOS/TPOT, coaching logs, BIRs</a:t>
            </a:r>
          </a:p>
          <a:p>
            <a:pPr marL="571500" lvl="0">
              <a:lnSpc>
                <a:spcPct val="107000"/>
              </a:lnSpc>
              <a:spcBef>
                <a:spcPts val="0"/>
              </a:spcBef>
              <a:spcAft>
                <a:spcPts val="0"/>
              </a:spcAft>
              <a:buFont typeface="Calibri" panose="020F0502020204030204" pitchFamily="34" charset="0"/>
              <a:buChar char="-"/>
              <a:tabLst>
                <a:tab pos="228600" algn="l"/>
              </a:tabLst>
            </a:pPr>
            <a:r>
              <a:rPr lang="en-US" sz="2800" dirty="0">
                <a:ea typeface="Calibri" panose="020F0502020204030204" pitchFamily="34" charset="0"/>
                <a:cs typeface="Times New Roman"/>
              </a:rPr>
              <a:t>Fidelity of Tier 2 interventions</a:t>
            </a:r>
          </a:p>
          <a:p>
            <a:pPr marL="0" marR="0">
              <a:lnSpc>
                <a:spcPct val="107000"/>
              </a:lnSpc>
              <a:spcBef>
                <a:spcPts val="0"/>
              </a:spcBef>
              <a:spcAft>
                <a:spcPts val="0"/>
              </a:spcAft>
            </a:pPr>
            <a:r>
              <a:rPr lang="en-US" sz="2800" b="1" dirty="0">
                <a:ea typeface="Calibri" panose="020F0502020204030204" pitchFamily="34" charset="0"/>
                <a:cs typeface="Times New Roman"/>
              </a:rPr>
              <a:t>Transition Considerations</a:t>
            </a:r>
          </a:p>
          <a:p>
            <a:pPr marL="5715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Connectedness and alignment from Pre-K to Kindergarten </a:t>
            </a:r>
          </a:p>
          <a:p>
            <a:pPr marL="0" indent="0">
              <a:buNone/>
            </a:pPr>
            <a:endParaRPr lang="en-US" dirty="0"/>
          </a:p>
        </p:txBody>
      </p:sp>
      <p:sp>
        <p:nvSpPr>
          <p:cNvPr id="5" name="Slide Number Placeholder 4">
            <a:extLst>
              <a:ext uri="{FF2B5EF4-FFF2-40B4-BE49-F238E27FC236}">
                <a16:creationId xmlns:a16="http://schemas.microsoft.com/office/drawing/2014/main" id="{2753F289-1BFF-4028-8A99-1BC18C0814D7}"/>
              </a:ext>
            </a:extLst>
          </p:cNvPr>
          <p:cNvSpPr>
            <a:spLocks noGrp="1"/>
          </p:cNvSpPr>
          <p:nvPr>
            <p:ph type="sldNum" sz="quarter" idx="12"/>
          </p:nvPr>
        </p:nvSpPr>
        <p:spPr>
          <a:xfrm>
            <a:off x="10363200" y="6492241"/>
            <a:ext cx="1814050" cy="356994"/>
          </a:xfrm>
        </p:spPr>
        <p:txBody>
          <a:bodyPr anchor="ctr">
            <a:normAutofit lnSpcReduction="10000"/>
          </a:bodyPr>
          <a:lstStyle/>
          <a:p>
            <a:pPr lvl="0"/>
            <a:r>
              <a:rPr lang="en-US" dirty="0"/>
              <a:t>Mncoe.org       </a:t>
            </a:r>
            <a:fld id="{00000000-1234-1234-1234-123412341234}" type="slidenum">
              <a:rPr lang="en-US"/>
              <a:pPr lvl="0"/>
              <a:t>21</a:t>
            </a:fld>
            <a:endParaRPr lang="en-US" dirty="0"/>
          </a:p>
        </p:txBody>
      </p:sp>
      <p:sp>
        <p:nvSpPr>
          <p:cNvPr id="3" name="Date Placeholder 2">
            <a:extLst>
              <a:ext uri="{FF2B5EF4-FFF2-40B4-BE49-F238E27FC236}">
                <a16:creationId xmlns:a16="http://schemas.microsoft.com/office/drawing/2014/main" id="{043BAA50-41D0-4992-A06B-ED2C11784615}"/>
              </a:ext>
            </a:extLst>
          </p:cNvPr>
          <p:cNvSpPr>
            <a:spLocks noGrp="1"/>
          </p:cNvSpPr>
          <p:nvPr>
            <p:ph type="dt" sz="half" idx="4294967295"/>
          </p:nvPr>
        </p:nvSpPr>
        <p:spPr/>
        <p:txBody>
          <a:bodyPr/>
          <a:lstStyle/>
          <a:p>
            <a:pPr>
              <a:spcAft>
                <a:spcPts val="600"/>
              </a:spcAft>
            </a:pPr>
            <a:fld id="{13614BE4-36C5-4409-B029-E9BAA02662DB}" type="datetime1">
              <a:rPr lang="en-US" smtClean="0"/>
              <a:pPr>
                <a:spcAft>
                  <a:spcPts val="600"/>
                </a:spcAft>
              </a:pPr>
              <a:t>10/28/2020</a:t>
            </a:fld>
            <a:endParaRPr lang="en-US"/>
          </a:p>
        </p:txBody>
      </p:sp>
      <p:pic>
        <p:nvPicPr>
          <p:cNvPr id="4" name="Picture 3"/>
          <p:cNvPicPr>
            <a:picLocks noChangeAspect="1"/>
          </p:cNvPicPr>
          <p:nvPr/>
        </p:nvPicPr>
        <p:blipFill>
          <a:blip r:embed="rId3"/>
          <a:stretch>
            <a:fillRect/>
          </a:stretch>
        </p:blipFill>
        <p:spPr>
          <a:xfrm>
            <a:off x="9266782" y="5606195"/>
            <a:ext cx="2895600" cy="886046"/>
          </a:xfrm>
          <a:prstGeom prst="rect">
            <a:avLst/>
          </a:prstGeom>
        </p:spPr>
      </p:pic>
      <p:pic>
        <p:nvPicPr>
          <p:cNvPr id="8" name="Google Shape;116;p1" descr="A close up of a logo&#10;&#10;Description automatically generated"/>
          <p:cNvPicPr preferRelativeResize="0">
            <a:picLocks/>
          </p:cNvPicPr>
          <p:nvPr/>
        </p:nvPicPr>
        <p:blipFill rotWithShape="1">
          <a:blip r:embed="rId4">
            <a:alphaModFix/>
          </a:blip>
          <a:srcRect/>
          <a:stretch/>
        </p:blipFill>
        <p:spPr>
          <a:xfrm>
            <a:off x="8256873" y="2686832"/>
            <a:ext cx="3828025" cy="2919363"/>
          </a:xfrm>
          <a:prstGeom prst="rect">
            <a:avLst/>
          </a:prstGeom>
          <a:noFill/>
          <a:ln>
            <a:noFill/>
          </a:ln>
        </p:spPr>
      </p:pic>
    </p:spTree>
    <p:extLst>
      <p:ext uri="{BB962C8B-B14F-4D97-AF65-F5344CB8AC3E}">
        <p14:creationId xmlns:p14="http://schemas.microsoft.com/office/powerpoint/2010/main" val="2018143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94055EC-D04D-4812-AB5C-4DEC089BA698}"/>
              </a:ext>
            </a:extLst>
          </p:cNvPr>
          <p:cNvSpPr>
            <a:spLocks noGrp="1"/>
          </p:cNvSpPr>
          <p:nvPr>
            <p:ph type="ftr" sz="quarter" idx="13"/>
          </p:nvPr>
        </p:nvSpPr>
        <p:spPr/>
        <p:txBody>
          <a:bodyPr/>
          <a:lstStyle/>
          <a:p>
            <a:pPr>
              <a:spcAft>
                <a:spcPts val="600"/>
              </a:spcAft>
            </a:pPr>
            <a:r>
              <a:rPr lang="en-US" dirty="0" smtClean="0"/>
              <a:t>MNPSP.org/MNPBS</a:t>
            </a:r>
            <a:endParaRPr lang="en-US" dirty="0"/>
          </a:p>
        </p:txBody>
      </p:sp>
      <p:pic>
        <p:nvPicPr>
          <p:cNvPr id="9" name="Google Shape;209;p25" descr="A picture containing drawing&#10;&#10;Description automatically generated">
            <a:extLst>
              <a:ext uri="{FF2B5EF4-FFF2-40B4-BE49-F238E27FC236}">
                <a16:creationId xmlns:a16="http://schemas.microsoft.com/office/drawing/2014/main" id="{F1D13027-CCAE-4E1E-9169-2D0D744C90B9}"/>
              </a:ext>
            </a:extLst>
          </p:cNvPr>
          <p:cNvPicPr preferRelativeResize="0">
            <a:picLocks/>
          </p:cNvPicPr>
          <p:nvPr/>
        </p:nvPicPr>
        <p:blipFill rotWithShape="1">
          <a:blip r:embed="rId2">
            <a:alphaModFix/>
          </a:blip>
          <a:srcRect/>
          <a:stretch/>
        </p:blipFill>
        <p:spPr>
          <a:xfrm>
            <a:off x="10170886" y="1029884"/>
            <a:ext cx="2021114" cy="1111006"/>
          </a:xfrm>
          <a:prstGeom prst="rect">
            <a:avLst/>
          </a:prstGeom>
          <a:solidFill>
            <a:schemeClr val="lt1"/>
          </a:solidFill>
          <a:ln>
            <a:noFill/>
          </a:ln>
        </p:spPr>
      </p:pic>
      <p:sp>
        <p:nvSpPr>
          <p:cNvPr id="2" name="Title 1">
            <a:extLst>
              <a:ext uri="{FF2B5EF4-FFF2-40B4-BE49-F238E27FC236}">
                <a16:creationId xmlns:a16="http://schemas.microsoft.com/office/drawing/2014/main" id="{FD3ADC47-C17E-4EBE-B72B-66BDE452B234}"/>
              </a:ext>
            </a:extLst>
          </p:cNvPr>
          <p:cNvSpPr>
            <a:spLocks noGrp="1"/>
          </p:cNvSpPr>
          <p:nvPr>
            <p:ph type="title"/>
          </p:nvPr>
        </p:nvSpPr>
        <p:spPr/>
        <p:txBody>
          <a:bodyPr anchor="ctr">
            <a:normAutofit/>
          </a:bodyPr>
          <a:lstStyle/>
          <a:p>
            <a:r>
              <a:rPr lang="en-US" dirty="0"/>
              <a:t>Early Childhood Tier </a:t>
            </a:r>
            <a:r>
              <a:rPr lang="en-US" dirty="0" smtClean="0"/>
              <a:t>2</a:t>
            </a:r>
            <a:endParaRPr lang="en-US" dirty="0"/>
          </a:p>
        </p:txBody>
      </p:sp>
      <p:sp>
        <p:nvSpPr>
          <p:cNvPr id="7" name="Content Placeholder 6">
            <a:extLst>
              <a:ext uri="{FF2B5EF4-FFF2-40B4-BE49-F238E27FC236}">
                <a16:creationId xmlns:a16="http://schemas.microsoft.com/office/drawing/2014/main" id="{BAA692E8-DA0F-42B0-B647-782439FECF9E}"/>
              </a:ext>
            </a:extLst>
          </p:cNvPr>
          <p:cNvSpPr>
            <a:spLocks noGrp="1"/>
          </p:cNvSpPr>
          <p:nvPr>
            <p:ph idx="1"/>
          </p:nvPr>
        </p:nvSpPr>
        <p:spPr>
          <a:xfrm>
            <a:off x="266700" y="1660524"/>
            <a:ext cx="8140700" cy="4524375"/>
          </a:xfrm>
        </p:spPr>
        <p:txBody>
          <a:bodyPr>
            <a:normAutofit fontScale="77500" lnSpcReduction="20000"/>
          </a:bodyPr>
          <a:lstStyle/>
          <a:p>
            <a:pPr marL="0" marR="0">
              <a:lnSpc>
                <a:spcPct val="107000"/>
              </a:lnSpc>
              <a:spcBef>
                <a:spcPts val="0"/>
              </a:spcBef>
              <a:spcAft>
                <a:spcPts val="0"/>
              </a:spcAft>
            </a:pPr>
            <a:r>
              <a:rPr lang="en-US" sz="2800" b="1" dirty="0">
                <a:ea typeface="Calibri" panose="020F0502020204030204" pitchFamily="34" charset="0"/>
                <a:cs typeface="Times New Roman"/>
              </a:rPr>
              <a:t>Systems &amp; Supports</a:t>
            </a:r>
            <a:endParaRPr lang="en-US" sz="2800" dirty="0">
              <a:ea typeface="Calibri" panose="020F0502020204030204" pitchFamily="34" charset="0"/>
              <a:cs typeface="Times New Roman"/>
            </a:endParaRP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Behavioral supports expertise (BCBA or similar training)</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Family collaboration</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FBA and BIP when appropriate</a:t>
            </a:r>
          </a:p>
          <a:p>
            <a:pPr marL="520700" lvl="0">
              <a:lnSpc>
                <a:spcPct val="107000"/>
              </a:lnSpc>
              <a:spcBef>
                <a:spcPts val="0"/>
              </a:spcBef>
              <a:spcAft>
                <a:spcPts val="0"/>
              </a:spcAft>
              <a:buClrTx/>
              <a:buFont typeface="Calibri" panose="020F0502020204030204" pitchFamily="34" charset="0"/>
              <a:buChar char="-"/>
              <a:defRPr/>
            </a:pPr>
            <a:r>
              <a:rPr lang="en-US" sz="2800" dirty="0">
                <a:ea typeface="Calibri" panose="020F0502020204030204" pitchFamily="34" charset="0"/>
                <a:cs typeface="Times New Roman"/>
              </a:rPr>
              <a:t>Wraparound and coordination with mental health supports</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Planning includes all members of team</a:t>
            </a:r>
          </a:p>
          <a:p>
            <a:pPr marL="0" marR="0">
              <a:lnSpc>
                <a:spcPct val="107000"/>
              </a:lnSpc>
              <a:spcBef>
                <a:spcPts val="0"/>
              </a:spcBef>
              <a:spcAft>
                <a:spcPts val="0"/>
              </a:spcAft>
            </a:pPr>
            <a:r>
              <a:rPr lang="en-US" sz="2800" b="1" dirty="0">
                <a:ea typeface="Calibri" panose="020F0502020204030204" pitchFamily="34" charset="0"/>
                <a:cs typeface="Times New Roman"/>
              </a:rPr>
              <a:t>Strategies &amp; Skills</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Prevent, Teach, and Reinforce for Young Children (PTRYC) guides problem solving and intervention planning</a:t>
            </a:r>
          </a:p>
          <a:p>
            <a:pPr marL="520700" lvl="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Generalization training for parents and caregivers to promote skills in home setting</a:t>
            </a:r>
          </a:p>
          <a:p>
            <a:pPr marL="0" marR="0">
              <a:lnSpc>
                <a:spcPct val="107000"/>
              </a:lnSpc>
              <a:spcBef>
                <a:spcPts val="0"/>
              </a:spcBef>
              <a:spcAft>
                <a:spcPts val="0"/>
              </a:spcAft>
            </a:pPr>
            <a:r>
              <a:rPr lang="en-US" sz="2800" b="1" dirty="0">
                <a:ea typeface="Calibri" panose="020F0502020204030204" pitchFamily="34" charset="0"/>
                <a:cs typeface="Times New Roman"/>
              </a:rPr>
              <a:t>Implementation &amp; Outcome Measures for Decision-making</a:t>
            </a:r>
            <a:endParaRPr lang="en-US" sz="2800" dirty="0">
              <a:ea typeface="Calibri" panose="020F0502020204030204" pitchFamily="34" charset="0"/>
              <a:cs typeface="Times New Roman"/>
            </a:endParaRPr>
          </a:p>
          <a:p>
            <a:pPr marL="520700" marR="0" lvl="0" indent="-342900">
              <a:lnSpc>
                <a:spcPct val="107000"/>
              </a:lnSpc>
              <a:spcBef>
                <a:spcPts val="0"/>
              </a:spcBef>
              <a:spcAft>
                <a:spcPts val="0"/>
              </a:spcAft>
              <a:buFont typeface="Calibri" panose="020F0502020204030204" pitchFamily="34" charset="0"/>
              <a:buChar char="-"/>
            </a:pPr>
            <a:r>
              <a:rPr lang="en-US" sz="2800" dirty="0">
                <a:ea typeface="Calibri" panose="020F0502020204030204" pitchFamily="34" charset="0"/>
                <a:cs typeface="Times New Roman"/>
              </a:rPr>
              <a:t>Using BIR data (behavior incident report)</a:t>
            </a:r>
          </a:p>
          <a:p>
            <a:pPr marL="0" marR="0">
              <a:lnSpc>
                <a:spcPct val="107000"/>
              </a:lnSpc>
              <a:spcBef>
                <a:spcPts val="0"/>
              </a:spcBef>
              <a:spcAft>
                <a:spcPts val="0"/>
              </a:spcAft>
            </a:pPr>
            <a:r>
              <a:rPr lang="en-US" sz="2800" b="1" dirty="0">
                <a:ea typeface="Calibri" panose="020F0502020204030204" pitchFamily="34" charset="0"/>
                <a:cs typeface="Times New Roman"/>
              </a:rPr>
              <a:t>Transition Considerations</a:t>
            </a:r>
            <a:r>
              <a:rPr lang="en-US" sz="2800" dirty="0">
                <a:ea typeface="Calibri" panose="020F0502020204030204" pitchFamily="34" charset="0"/>
                <a:cs typeface="Times New Roman"/>
              </a:rPr>
              <a:t> </a:t>
            </a:r>
          </a:p>
          <a:p>
            <a:pPr marL="520700" lvl="0" indent="-285750">
              <a:lnSpc>
                <a:spcPct val="107000"/>
              </a:lnSpc>
              <a:spcBef>
                <a:spcPts val="0"/>
              </a:spcBef>
              <a:spcAft>
                <a:spcPts val="0"/>
              </a:spcAft>
              <a:buClrTx/>
              <a:buFont typeface="Calibri" panose="020F0502020204030204" pitchFamily="34" charset="0"/>
              <a:buChar char="­"/>
              <a:defRPr/>
            </a:pPr>
            <a:r>
              <a:rPr lang="en-US" sz="2800" dirty="0">
                <a:ea typeface="Calibri" panose="020F0502020204030204" pitchFamily="34" charset="0"/>
                <a:cs typeface="Times New Roman"/>
              </a:rPr>
              <a:t>Connectedness and alignment from Pre-K to Kindergarten </a:t>
            </a:r>
          </a:p>
          <a:p>
            <a:pPr marL="0" indent="0">
              <a:buNone/>
            </a:pPr>
            <a:endParaRPr lang="en-US" dirty="0"/>
          </a:p>
        </p:txBody>
      </p:sp>
      <p:sp>
        <p:nvSpPr>
          <p:cNvPr id="5" name="Slide Number Placeholder 4">
            <a:extLst>
              <a:ext uri="{FF2B5EF4-FFF2-40B4-BE49-F238E27FC236}">
                <a16:creationId xmlns:a16="http://schemas.microsoft.com/office/drawing/2014/main" id="{2753F289-1BFF-4028-8A99-1BC18C0814D7}"/>
              </a:ext>
            </a:extLst>
          </p:cNvPr>
          <p:cNvSpPr>
            <a:spLocks noGrp="1"/>
          </p:cNvSpPr>
          <p:nvPr>
            <p:ph type="sldNum" sz="quarter" idx="12"/>
          </p:nvPr>
        </p:nvSpPr>
        <p:spPr>
          <a:xfrm>
            <a:off x="10363200" y="6492241"/>
            <a:ext cx="1814050" cy="356994"/>
          </a:xfrm>
        </p:spPr>
        <p:txBody>
          <a:bodyPr anchor="ctr">
            <a:normAutofit lnSpcReduction="10000"/>
          </a:bodyPr>
          <a:lstStyle/>
          <a:p>
            <a:pPr lvl="0"/>
            <a:r>
              <a:rPr lang="en-US" dirty="0"/>
              <a:t>Mncoe.org       </a:t>
            </a:r>
            <a:fld id="{00000000-1234-1234-1234-123412341234}" type="slidenum">
              <a:rPr lang="en-US"/>
              <a:pPr lvl="0"/>
              <a:t>22</a:t>
            </a:fld>
            <a:endParaRPr lang="en-US" dirty="0"/>
          </a:p>
        </p:txBody>
      </p:sp>
      <p:sp>
        <p:nvSpPr>
          <p:cNvPr id="3" name="Date Placeholder 2">
            <a:extLst>
              <a:ext uri="{FF2B5EF4-FFF2-40B4-BE49-F238E27FC236}">
                <a16:creationId xmlns:a16="http://schemas.microsoft.com/office/drawing/2014/main" id="{043BAA50-41D0-4992-A06B-ED2C11784615}"/>
              </a:ext>
            </a:extLst>
          </p:cNvPr>
          <p:cNvSpPr>
            <a:spLocks noGrp="1"/>
          </p:cNvSpPr>
          <p:nvPr>
            <p:ph type="dt" sz="half" idx="4294967295"/>
          </p:nvPr>
        </p:nvSpPr>
        <p:spPr/>
        <p:txBody>
          <a:bodyPr/>
          <a:lstStyle/>
          <a:p>
            <a:pPr>
              <a:spcAft>
                <a:spcPts val="600"/>
              </a:spcAft>
            </a:pPr>
            <a:fld id="{13614BE4-36C5-4409-B029-E9BAA02662DB}" type="datetime1">
              <a:rPr lang="en-US" smtClean="0"/>
              <a:pPr>
                <a:spcAft>
                  <a:spcPts val="600"/>
                </a:spcAft>
              </a:pPr>
              <a:t>10/28/2020</a:t>
            </a:fld>
            <a:endParaRPr lang="en-US"/>
          </a:p>
        </p:txBody>
      </p:sp>
      <p:pic>
        <p:nvPicPr>
          <p:cNvPr id="4" name="Picture 3"/>
          <p:cNvPicPr>
            <a:picLocks noChangeAspect="1"/>
          </p:cNvPicPr>
          <p:nvPr/>
        </p:nvPicPr>
        <p:blipFill>
          <a:blip r:embed="rId3"/>
          <a:stretch>
            <a:fillRect/>
          </a:stretch>
        </p:blipFill>
        <p:spPr>
          <a:xfrm>
            <a:off x="9266782" y="5606195"/>
            <a:ext cx="2895600" cy="886046"/>
          </a:xfrm>
          <a:prstGeom prst="rect">
            <a:avLst/>
          </a:prstGeom>
        </p:spPr>
      </p:pic>
      <p:pic>
        <p:nvPicPr>
          <p:cNvPr id="8" name="Google Shape;116;p1" descr="A close up of a logo&#10;&#10;Description automatically generated"/>
          <p:cNvPicPr preferRelativeResize="0">
            <a:picLocks/>
          </p:cNvPicPr>
          <p:nvPr/>
        </p:nvPicPr>
        <p:blipFill rotWithShape="1">
          <a:blip r:embed="rId4">
            <a:alphaModFix/>
          </a:blip>
          <a:srcRect/>
          <a:stretch/>
        </p:blipFill>
        <p:spPr>
          <a:xfrm>
            <a:off x="8256873" y="2686832"/>
            <a:ext cx="3828025" cy="2919363"/>
          </a:xfrm>
          <a:prstGeom prst="rect">
            <a:avLst/>
          </a:prstGeom>
          <a:noFill/>
          <a:ln>
            <a:noFill/>
          </a:ln>
        </p:spPr>
      </p:pic>
    </p:spTree>
    <p:extLst>
      <p:ext uri="{BB962C8B-B14F-4D97-AF65-F5344CB8AC3E}">
        <p14:creationId xmlns:p14="http://schemas.microsoft.com/office/powerpoint/2010/main" val="4219335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8" name="Google Shape;188;p23"/>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a:solidFill>
                  <a:schemeClr val="bg1"/>
                </a:solidFill>
              </a:rPr>
              <a:t>MNPSP.org/MNPBS</a:t>
            </a:r>
            <a:endParaRPr b="1" dirty="0">
              <a:solidFill>
                <a:schemeClr val="bg1"/>
              </a:solidFill>
            </a:endParaRPr>
          </a:p>
        </p:txBody>
      </p:sp>
      <p:sp>
        <p:nvSpPr>
          <p:cNvPr id="185" name="Google Shape;185;p23"/>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dirty="0"/>
              <a:t>Theme 1: </a:t>
            </a:r>
            <a:r>
              <a:rPr lang="en-US" dirty="0">
                <a:solidFill>
                  <a:schemeClr val="accent2"/>
                </a:solidFill>
              </a:rPr>
              <a:t>Changes Lifestyle </a:t>
            </a:r>
            <a:endParaRPr dirty="0">
              <a:solidFill>
                <a:schemeClr val="accent2"/>
              </a:solidFill>
            </a:endParaRPr>
          </a:p>
        </p:txBody>
      </p:sp>
      <p:sp>
        <p:nvSpPr>
          <p:cNvPr id="186" name="Google Shape;186;p23"/>
          <p:cNvSpPr txBox="1">
            <a:spLocks noGrp="1"/>
          </p:cNvSpPr>
          <p:nvPr>
            <p:ph type="body" idx="1"/>
          </p:nvPr>
        </p:nvSpPr>
        <p:spPr>
          <a:xfrm>
            <a:off x="397669" y="1718468"/>
            <a:ext cx="10515600" cy="4644231"/>
          </a:xfrm>
          <a:prstGeom prst="rect">
            <a:avLst/>
          </a:prstGeom>
          <a:noFill/>
          <a:ln>
            <a:noFill/>
          </a:ln>
        </p:spPr>
        <p:txBody>
          <a:bodyPr spcFirstLastPara="1" wrap="square" lIns="91425" tIns="45700" rIns="91425" bIns="45700" anchor="t" anchorCtr="0">
            <a:noAutofit/>
          </a:bodyPr>
          <a:lstStyle/>
          <a:p>
            <a:pPr marL="133350" indent="0">
              <a:spcBef>
                <a:spcPts val="1500"/>
              </a:spcBef>
              <a:spcAft>
                <a:spcPts val="0"/>
              </a:spcAft>
              <a:buSzPts val="2100"/>
              <a:buNone/>
            </a:pPr>
            <a:r>
              <a:rPr lang="en-US" sz="2800" dirty="0"/>
              <a:t>When behavioral needs occur, it affects the child globally </a:t>
            </a:r>
            <a:endParaRPr lang="en-US" sz="2800" dirty="0">
              <a:cs typeface="Calibri"/>
            </a:endParaRPr>
          </a:p>
          <a:p>
            <a:pPr marL="933450" lvl="1" indent="-342900">
              <a:spcBef>
                <a:spcPts val="1500"/>
              </a:spcBef>
              <a:spcAft>
                <a:spcPts val="0"/>
              </a:spcAft>
              <a:buSzPts val="2100"/>
            </a:pPr>
            <a:r>
              <a:rPr lang="en-US" sz="2800" dirty="0"/>
              <a:t>Family life </a:t>
            </a:r>
            <a:endParaRPr lang="en-US" sz="2800" dirty="0">
              <a:cs typeface="Calibri"/>
            </a:endParaRPr>
          </a:p>
          <a:p>
            <a:pPr marL="933450" lvl="1" indent="-342900">
              <a:spcBef>
                <a:spcPts val="1500"/>
              </a:spcBef>
              <a:spcAft>
                <a:spcPts val="0"/>
              </a:spcAft>
              <a:buSzPts val="2100"/>
            </a:pPr>
            <a:r>
              <a:rPr lang="en-US" sz="2800" dirty="0"/>
              <a:t>Building and creating friendships </a:t>
            </a:r>
            <a:endParaRPr lang="en-US" sz="2800" dirty="0">
              <a:cs typeface="Calibri"/>
            </a:endParaRPr>
          </a:p>
          <a:p>
            <a:pPr marL="933450" lvl="1" indent="-342900">
              <a:spcBef>
                <a:spcPts val="1500"/>
              </a:spcBef>
              <a:spcAft>
                <a:spcPts val="0"/>
              </a:spcAft>
              <a:buSzPts val="2100"/>
            </a:pPr>
            <a:r>
              <a:rPr lang="en-US" sz="2800" dirty="0"/>
              <a:t>Play and engaging with toys/activities</a:t>
            </a:r>
            <a:endParaRPr lang="en-US" sz="2800" dirty="0">
              <a:cs typeface="Calibri"/>
            </a:endParaRPr>
          </a:p>
          <a:p>
            <a:pPr marL="933450" lvl="1" indent="-342900">
              <a:spcBef>
                <a:spcPts val="1500"/>
              </a:spcBef>
              <a:spcAft>
                <a:spcPts val="0"/>
              </a:spcAft>
              <a:buSzPts val="2100"/>
            </a:pPr>
            <a:r>
              <a:rPr lang="en-US" sz="2800" dirty="0"/>
              <a:t>Learning across developmental </a:t>
            </a:r>
            <a:r>
              <a:rPr lang="en-US" sz="2800" dirty="0" smtClean="0"/>
              <a:t>domains</a:t>
            </a:r>
          </a:p>
          <a:p>
            <a:pPr marL="933450" lvl="1" indent="-342900">
              <a:spcBef>
                <a:spcPts val="1500"/>
              </a:spcBef>
              <a:spcAft>
                <a:spcPts val="0"/>
              </a:spcAft>
              <a:buSzPts val="2100"/>
            </a:pPr>
            <a:r>
              <a:rPr lang="en-US" sz="2800" dirty="0"/>
              <a:t>Pre-school suspension and expulsions </a:t>
            </a:r>
            <a:r>
              <a:rPr lang="en-US" sz="2800" dirty="0">
                <a:hlinkClick r:id="rId3"/>
              </a:rPr>
              <a:t>Policy  Statement</a:t>
            </a:r>
            <a:r>
              <a:rPr lang="en-US" sz="2800" dirty="0"/>
              <a:t>  </a:t>
            </a:r>
            <a:endParaRPr sz="2800" dirty="0">
              <a:cs typeface="Calibri"/>
            </a:endParaRPr>
          </a:p>
        </p:txBody>
      </p:sp>
      <p:sp>
        <p:nvSpPr>
          <p:cNvPr id="187" name="Google Shape;187;p23"/>
          <p:cNvSpPr txBox="1">
            <a:spLocks noGrp="1"/>
          </p:cNvSpPr>
          <p:nvPr>
            <p:ph type="sldNum" idx="12"/>
          </p:nvPr>
        </p:nvSpPr>
        <p:spPr>
          <a:xfrm>
            <a:off x="10215563" y="6492240"/>
            <a:ext cx="1961687" cy="365760"/>
          </a:xfrm>
          <a:prstGeom prst="rect">
            <a:avLst/>
          </a:prstGeom>
          <a:noFill/>
          <a:ln>
            <a:noFill/>
          </a:ln>
        </p:spPr>
        <p:txBody>
          <a:bodyPr spcFirstLastPara="1" wrap="square" lIns="91425" tIns="45700" rIns="91425" bIns="45700" anchor="ctr" anchorCtr="0">
            <a:noAutofit/>
          </a:bodyPr>
          <a:lstStyle/>
          <a:p>
            <a:r>
              <a:rPr lang="en-US" dirty="0"/>
              <a:t>Mncoe.org       </a:t>
            </a:r>
            <a:fld id="{00000000-1234-1234-1234-123412341234}" type="slidenum">
              <a:rPr lang="en-US" smtClean="0"/>
              <a:t>23</a:t>
            </a:fld>
            <a:endParaRPr dirty="0"/>
          </a:p>
        </p:txBody>
      </p:sp>
      <p:pic>
        <p:nvPicPr>
          <p:cNvPr id="3" name="Picture 2" descr="Young boy playing with a solar system model">
            <a:extLst>
              <a:ext uri="{FF2B5EF4-FFF2-40B4-BE49-F238E27FC236}">
                <a16:creationId xmlns:a16="http://schemas.microsoft.com/office/drawing/2014/main" id="{99573CEA-B19E-0841-B41C-743F3E185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1909" y="2509999"/>
            <a:ext cx="3758273" cy="2506501"/>
          </a:xfrm>
          <a:prstGeom prst="rect">
            <a:avLst/>
          </a:prstGeom>
        </p:spPr>
      </p:pic>
    </p:spTree>
    <p:extLst>
      <p:ext uri="{BB962C8B-B14F-4D97-AF65-F5344CB8AC3E}">
        <p14:creationId xmlns:p14="http://schemas.microsoft.com/office/powerpoint/2010/main" val="3776046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6"/>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a:t>Examples</a:t>
            </a:r>
            <a:endParaRPr/>
          </a:p>
        </p:txBody>
      </p:sp>
      <p:graphicFrame>
        <p:nvGraphicFramePr>
          <p:cNvPr id="2" name="Diagram 1">
            <a:extLst>
              <a:ext uri="{FF2B5EF4-FFF2-40B4-BE49-F238E27FC236}">
                <a16:creationId xmlns:a16="http://schemas.microsoft.com/office/drawing/2014/main" id="{3F868C7B-AC82-BF46-93C2-997CFEBA5C1B}"/>
              </a:ext>
            </a:extLst>
          </p:cNvPr>
          <p:cNvGraphicFramePr/>
          <p:nvPr>
            <p:extLst>
              <p:ext uri="{D42A27DB-BD31-4B8C-83A1-F6EECF244321}">
                <p14:modId xmlns:p14="http://schemas.microsoft.com/office/powerpoint/2010/main" val="1078032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8" name="Google Shape;348;p36"/>
          <p:cNvSpPr txBox="1">
            <a:spLocks noGrp="1"/>
          </p:cNvSpPr>
          <p:nvPr>
            <p:ph type="sldNum" idx="12"/>
          </p:nvPr>
        </p:nvSpPr>
        <p:spPr>
          <a:xfrm>
            <a:off x="10714582" y="6492240"/>
            <a:ext cx="1462668" cy="35762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349" name="Google Shape;349;p36"/>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a:solidFill>
                  <a:schemeClr val="bg1"/>
                </a:solidFill>
              </a:rPr>
              <a:t>MNPSP.org/MNPBS</a:t>
            </a:r>
            <a:endParaRPr b="1" dirty="0">
              <a:solidFill>
                <a:schemeClr val="bg1"/>
              </a:solidFill>
            </a:endParaRPr>
          </a:p>
        </p:txBody>
      </p:sp>
    </p:spTree>
    <p:extLst>
      <p:ext uri="{BB962C8B-B14F-4D97-AF65-F5344CB8AC3E}">
        <p14:creationId xmlns:p14="http://schemas.microsoft.com/office/powerpoint/2010/main" val="680394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8" name="Google Shape;188;p23"/>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a:solidFill>
                  <a:schemeClr val="bg1"/>
                </a:solidFill>
              </a:rPr>
              <a:t>MNPSP.org/MNPBS</a:t>
            </a:r>
            <a:endParaRPr b="1" dirty="0">
              <a:solidFill>
                <a:schemeClr val="bg1"/>
              </a:solidFill>
            </a:endParaRPr>
          </a:p>
        </p:txBody>
      </p:sp>
      <p:sp>
        <p:nvSpPr>
          <p:cNvPr id="185" name="Google Shape;185;p23"/>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dirty="0"/>
              <a:t>Theme 2: </a:t>
            </a:r>
            <a:r>
              <a:rPr lang="en-US" dirty="0">
                <a:solidFill>
                  <a:schemeClr val="accent2"/>
                </a:solidFill>
              </a:rPr>
              <a:t>Life Span Perspective</a:t>
            </a:r>
            <a:endParaRPr dirty="0"/>
          </a:p>
        </p:txBody>
      </p:sp>
      <p:sp>
        <p:nvSpPr>
          <p:cNvPr id="186" name="Google Shape;186;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accent1"/>
              </a:buClr>
              <a:buSzPts val="2500"/>
              <a:buChar char="•"/>
            </a:pPr>
            <a:r>
              <a:rPr lang="en-US" dirty="0"/>
              <a:t>What happens now will affect students as they grow and develop </a:t>
            </a:r>
          </a:p>
          <a:p>
            <a:pPr marL="228600" lvl="0" indent="-228600" algn="l" rtl="0">
              <a:lnSpc>
                <a:spcPct val="100000"/>
              </a:lnSpc>
              <a:spcBef>
                <a:spcPts val="0"/>
              </a:spcBef>
              <a:spcAft>
                <a:spcPts val="0"/>
              </a:spcAft>
              <a:buClr>
                <a:schemeClr val="accent1"/>
              </a:buClr>
              <a:buSzPts val="2500"/>
              <a:buChar char="•"/>
            </a:pPr>
            <a:r>
              <a:rPr lang="en-US" dirty="0"/>
              <a:t>Early intervention is key to creating change </a:t>
            </a:r>
          </a:p>
          <a:p>
            <a:pPr>
              <a:spcBef>
                <a:spcPts val="0"/>
              </a:spcBef>
              <a:spcAft>
                <a:spcPts val="0"/>
              </a:spcAft>
              <a:buSzPts val="2500"/>
            </a:pPr>
            <a:r>
              <a:rPr lang="en-US" dirty="0"/>
              <a:t>Choices and decision made by adults in a young child's life will have a long last affect for outcomes </a:t>
            </a:r>
            <a:endParaRPr dirty="0"/>
          </a:p>
          <a:p>
            <a:pPr marL="685800" lvl="1" indent="-95250" algn="l" rtl="0">
              <a:lnSpc>
                <a:spcPct val="100000"/>
              </a:lnSpc>
              <a:spcBef>
                <a:spcPts val="1500"/>
              </a:spcBef>
              <a:spcAft>
                <a:spcPts val="0"/>
              </a:spcAft>
              <a:buSzPts val="2100"/>
              <a:buNone/>
            </a:pPr>
            <a:endParaRPr dirty="0"/>
          </a:p>
        </p:txBody>
      </p:sp>
      <p:sp>
        <p:nvSpPr>
          <p:cNvPr id="187" name="Google Shape;187;p23"/>
          <p:cNvSpPr txBox="1">
            <a:spLocks noGrp="1"/>
          </p:cNvSpPr>
          <p:nvPr>
            <p:ph type="sldNum" idx="12"/>
          </p:nvPr>
        </p:nvSpPr>
        <p:spPr>
          <a:xfrm>
            <a:off x="10358438" y="6492240"/>
            <a:ext cx="1818812" cy="356994"/>
          </a:xfrm>
          <a:prstGeom prst="rect">
            <a:avLst/>
          </a:prstGeom>
          <a:noFill/>
          <a:ln>
            <a:noFill/>
          </a:ln>
        </p:spPr>
        <p:txBody>
          <a:bodyPr spcFirstLastPara="1" wrap="square" lIns="91425" tIns="45700" rIns="91425" bIns="45700" anchor="ctr" anchorCtr="0">
            <a:noAutofit/>
          </a:bodyPr>
          <a:lstStyle/>
          <a:p>
            <a:pPr lvl="0"/>
            <a:r>
              <a:rPr lang="en-US" dirty="0"/>
              <a:t>Mncoe.org       </a:t>
            </a:r>
            <a:fld id="{00000000-1234-1234-1234-123412341234}" type="slidenum">
              <a:rPr lang="en-US"/>
              <a:pPr lvl="0"/>
              <a:t>25</a:t>
            </a:fld>
            <a:endParaRPr lang="en-US" dirty="0"/>
          </a:p>
        </p:txBody>
      </p:sp>
      <p:pic>
        <p:nvPicPr>
          <p:cNvPr id="3" name="Picture 2" descr="Forest road with vanishing point">
            <a:extLst>
              <a:ext uri="{FF2B5EF4-FFF2-40B4-BE49-F238E27FC236}">
                <a16:creationId xmlns:a16="http://schemas.microsoft.com/office/drawing/2014/main" id="{54DFDE5B-2697-FC43-B449-CB330D3C6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300" y="3285207"/>
            <a:ext cx="6050228" cy="3090194"/>
          </a:xfrm>
          <a:prstGeom prst="rect">
            <a:avLst/>
          </a:prstGeom>
        </p:spPr>
      </p:pic>
    </p:spTree>
    <p:extLst>
      <p:ext uri="{BB962C8B-B14F-4D97-AF65-F5344CB8AC3E}">
        <p14:creationId xmlns:p14="http://schemas.microsoft.com/office/powerpoint/2010/main" val="943777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6"/>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a:t>Examples</a:t>
            </a:r>
            <a:endParaRPr/>
          </a:p>
        </p:txBody>
      </p:sp>
      <p:graphicFrame>
        <p:nvGraphicFramePr>
          <p:cNvPr id="2" name="Diagram 1">
            <a:extLst>
              <a:ext uri="{FF2B5EF4-FFF2-40B4-BE49-F238E27FC236}">
                <a16:creationId xmlns:a16="http://schemas.microsoft.com/office/drawing/2014/main" id="{32E6F12C-843C-A844-AD6B-D982CFBC948B}"/>
              </a:ext>
            </a:extLst>
          </p:cNvPr>
          <p:cNvGraphicFramePr/>
          <p:nvPr>
            <p:extLst>
              <p:ext uri="{D42A27DB-BD31-4B8C-83A1-F6EECF244321}">
                <p14:modId xmlns:p14="http://schemas.microsoft.com/office/powerpoint/2010/main" val="25702640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8" name="Google Shape;348;p36"/>
          <p:cNvSpPr txBox="1">
            <a:spLocks noGrp="1"/>
          </p:cNvSpPr>
          <p:nvPr>
            <p:ph type="sldNum" idx="12"/>
          </p:nvPr>
        </p:nvSpPr>
        <p:spPr>
          <a:xfrm>
            <a:off x="10358438" y="6492241"/>
            <a:ext cx="1818812" cy="356994"/>
          </a:xfrm>
          <a:prstGeom prst="rect">
            <a:avLst/>
          </a:prstGeom>
          <a:noFill/>
          <a:ln>
            <a:noFill/>
          </a:ln>
        </p:spPr>
        <p:txBody>
          <a:bodyPr spcFirstLastPara="1" wrap="square" lIns="91425" tIns="45700" rIns="91425" bIns="45700" anchor="ctr" anchorCtr="0">
            <a:noAutofit/>
          </a:bodyPr>
          <a:lstStyle/>
          <a:p>
            <a:r>
              <a:rPr lang="en-US" dirty="0"/>
              <a:t>Mncoe.org       </a:t>
            </a:r>
            <a:fld id="{00000000-1234-1234-1234-123412341234}" type="slidenum">
              <a:rPr lang="en-US" smtClean="0"/>
              <a:pPr/>
              <a:t>26</a:t>
            </a:fld>
            <a:endParaRPr lang="en-US" dirty="0"/>
          </a:p>
        </p:txBody>
      </p:sp>
      <p:sp>
        <p:nvSpPr>
          <p:cNvPr id="349" name="Google Shape;349;p36"/>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a:solidFill>
                  <a:schemeClr val="bg1"/>
                </a:solidFill>
              </a:rPr>
              <a:t>MNPSP.org/MNPBS</a:t>
            </a:r>
            <a:endParaRPr b="1" dirty="0">
              <a:solidFill>
                <a:schemeClr val="bg1"/>
              </a:solidFill>
            </a:endParaRPr>
          </a:p>
        </p:txBody>
      </p:sp>
    </p:spTree>
    <p:extLst>
      <p:ext uri="{BB962C8B-B14F-4D97-AF65-F5344CB8AC3E}">
        <p14:creationId xmlns:p14="http://schemas.microsoft.com/office/powerpoint/2010/main" val="2492660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8" name="Google Shape;188;p23"/>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a:solidFill>
                  <a:schemeClr val="bg1"/>
                </a:solidFill>
              </a:rPr>
              <a:t>MNPSP.org/MNPBS</a:t>
            </a:r>
            <a:endParaRPr b="1" dirty="0">
              <a:solidFill>
                <a:schemeClr val="bg1"/>
              </a:solidFill>
            </a:endParaRPr>
          </a:p>
        </p:txBody>
      </p:sp>
      <p:sp>
        <p:nvSpPr>
          <p:cNvPr id="185" name="Google Shape;185;p23"/>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dirty="0"/>
              <a:t>Theme 4: </a:t>
            </a:r>
            <a:r>
              <a:rPr lang="en-US" dirty="0">
                <a:solidFill>
                  <a:schemeClr val="accent2"/>
                </a:solidFill>
              </a:rPr>
              <a:t>Involves People Supported</a:t>
            </a:r>
            <a:endParaRPr dirty="0"/>
          </a:p>
        </p:txBody>
      </p:sp>
      <p:sp>
        <p:nvSpPr>
          <p:cNvPr id="186" name="Google Shape;186;p23"/>
          <p:cNvSpPr txBox="1">
            <a:spLocks noGrp="1"/>
          </p:cNvSpPr>
          <p:nvPr>
            <p:ph type="body" idx="1"/>
          </p:nvPr>
        </p:nvSpPr>
        <p:spPr>
          <a:xfrm>
            <a:off x="838200" y="1825625"/>
            <a:ext cx="5740400" cy="4351338"/>
          </a:xfrm>
          <a:prstGeom prst="rect">
            <a:avLst/>
          </a:prstGeom>
          <a:noFill/>
          <a:ln>
            <a:noFill/>
          </a:ln>
        </p:spPr>
        <p:txBody>
          <a:bodyPr spcFirstLastPara="1" wrap="square" lIns="91425" tIns="45700" rIns="91425" bIns="45700" anchor="t" anchorCtr="0">
            <a:noAutofit/>
          </a:bodyPr>
          <a:lstStyle/>
          <a:p>
            <a:pPr>
              <a:spcBef>
                <a:spcPts val="0"/>
              </a:spcBef>
              <a:spcAft>
                <a:spcPts val="0"/>
              </a:spcAft>
              <a:buSzPts val="2500"/>
            </a:pPr>
            <a:r>
              <a:rPr lang="en-US" dirty="0"/>
              <a:t>Coach and support families </a:t>
            </a:r>
          </a:p>
          <a:p>
            <a:pPr marL="228600" lvl="0" indent="-228600" algn="l" rtl="0">
              <a:lnSpc>
                <a:spcPct val="100000"/>
              </a:lnSpc>
              <a:spcBef>
                <a:spcPts val="0"/>
              </a:spcBef>
              <a:spcAft>
                <a:spcPts val="0"/>
              </a:spcAft>
              <a:buClr>
                <a:schemeClr val="accent1"/>
              </a:buClr>
              <a:buSzPts val="2500"/>
              <a:buChar char="•"/>
            </a:pPr>
            <a:endParaRPr lang="en-US" dirty="0"/>
          </a:p>
          <a:p>
            <a:pPr>
              <a:spcBef>
                <a:spcPts val="0"/>
              </a:spcBef>
              <a:spcAft>
                <a:spcPts val="0"/>
              </a:spcAft>
              <a:buSzPts val="2500"/>
            </a:pPr>
            <a:r>
              <a:rPr lang="en-US" dirty="0"/>
              <a:t>Work together collaboratively with everyone in the classroom </a:t>
            </a:r>
          </a:p>
          <a:p>
            <a:pPr marL="228600" lvl="0" indent="-228600" algn="l" rtl="0">
              <a:lnSpc>
                <a:spcPct val="100000"/>
              </a:lnSpc>
              <a:spcBef>
                <a:spcPts val="0"/>
              </a:spcBef>
              <a:spcAft>
                <a:spcPts val="0"/>
              </a:spcAft>
              <a:buClr>
                <a:schemeClr val="accent1"/>
              </a:buClr>
              <a:buSzPts val="2500"/>
              <a:buChar char="•"/>
            </a:pPr>
            <a:endParaRPr lang="en-US" dirty="0"/>
          </a:p>
          <a:p>
            <a:pPr>
              <a:spcBef>
                <a:spcPts val="0"/>
              </a:spcBef>
              <a:spcAft>
                <a:spcPts val="0"/>
              </a:spcAft>
              <a:buSzPts val="2500"/>
            </a:pPr>
            <a:r>
              <a:rPr lang="en-US" dirty="0"/>
              <a:t>Work with the student to make good choices </a:t>
            </a:r>
            <a:endParaRPr dirty="0"/>
          </a:p>
          <a:p>
            <a:pPr marL="685800" lvl="1" indent="-95250" algn="l" rtl="0">
              <a:lnSpc>
                <a:spcPct val="100000"/>
              </a:lnSpc>
              <a:spcBef>
                <a:spcPts val="1500"/>
              </a:spcBef>
              <a:spcAft>
                <a:spcPts val="0"/>
              </a:spcAft>
              <a:buSzPts val="2100"/>
              <a:buNone/>
            </a:pPr>
            <a:endParaRPr dirty="0"/>
          </a:p>
        </p:txBody>
      </p:sp>
      <p:sp>
        <p:nvSpPr>
          <p:cNvPr id="187" name="Google Shape;187;p23"/>
          <p:cNvSpPr txBox="1">
            <a:spLocks noGrp="1"/>
          </p:cNvSpPr>
          <p:nvPr>
            <p:ph type="sldNum" idx="12"/>
          </p:nvPr>
        </p:nvSpPr>
        <p:spPr>
          <a:xfrm>
            <a:off x="10344150" y="6492241"/>
            <a:ext cx="1833100" cy="356994"/>
          </a:xfrm>
          <a:prstGeom prst="rect">
            <a:avLst/>
          </a:prstGeom>
          <a:noFill/>
          <a:ln>
            <a:noFill/>
          </a:ln>
        </p:spPr>
        <p:txBody>
          <a:bodyPr spcFirstLastPara="1" wrap="square" lIns="91425" tIns="45700" rIns="91425" bIns="45700" anchor="ctr" anchorCtr="0">
            <a:noAutofit/>
          </a:bodyPr>
          <a:lstStyle/>
          <a:p>
            <a:pPr lvl="0"/>
            <a:r>
              <a:rPr lang="en-US" dirty="0"/>
              <a:t>Mncoe.org       </a:t>
            </a:r>
            <a:fld id="{00000000-1234-1234-1234-123412341234}" type="slidenum">
              <a:rPr lang="en-US"/>
              <a:pPr lvl="0"/>
              <a:t>27</a:t>
            </a:fld>
            <a:endParaRPr lang="en-US" dirty="0"/>
          </a:p>
        </p:txBody>
      </p:sp>
      <p:pic>
        <p:nvPicPr>
          <p:cNvPr id="3" name="Picture 2" descr="Portrait of two happy adults and one child">
            <a:extLst>
              <a:ext uri="{FF2B5EF4-FFF2-40B4-BE49-F238E27FC236}">
                <a16:creationId xmlns:a16="http://schemas.microsoft.com/office/drawing/2014/main" id="{9FE511ED-E17E-2947-8C4C-E8EFD53AA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492" y="3086100"/>
            <a:ext cx="4866323" cy="3244436"/>
          </a:xfrm>
          <a:prstGeom prst="rect">
            <a:avLst/>
          </a:prstGeom>
        </p:spPr>
      </p:pic>
    </p:spTree>
    <p:extLst>
      <p:ext uri="{BB962C8B-B14F-4D97-AF65-F5344CB8AC3E}">
        <p14:creationId xmlns:p14="http://schemas.microsoft.com/office/powerpoint/2010/main" val="419061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6"/>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a:t>Examples</a:t>
            </a:r>
            <a:endParaRPr/>
          </a:p>
        </p:txBody>
      </p:sp>
      <p:graphicFrame>
        <p:nvGraphicFramePr>
          <p:cNvPr id="2" name="Diagram 1">
            <a:extLst>
              <a:ext uri="{FF2B5EF4-FFF2-40B4-BE49-F238E27FC236}">
                <a16:creationId xmlns:a16="http://schemas.microsoft.com/office/drawing/2014/main" id="{E3A8E789-369A-FA4C-B353-8FB5502731F9}"/>
              </a:ext>
            </a:extLst>
          </p:cNvPr>
          <p:cNvGraphicFramePr/>
          <p:nvPr>
            <p:extLst>
              <p:ext uri="{D42A27DB-BD31-4B8C-83A1-F6EECF244321}">
                <p14:modId xmlns:p14="http://schemas.microsoft.com/office/powerpoint/2010/main" val="9743527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9" name="Google Shape;349;p36"/>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a:solidFill>
                  <a:schemeClr val="bg1"/>
                </a:solidFill>
              </a:rPr>
              <a:t>MNPSP.org/MNPBS</a:t>
            </a:r>
            <a:endParaRPr b="1" dirty="0">
              <a:solidFill>
                <a:schemeClr val="bg1"/>
              </a:solidFill>
            </a:endParaRPr>
          </a:p>
        </p:txBody>
      </p:sp>
      <p:sp>
        <p:nvSpPr>
          <p:cNvPr id="348" name="Google Shape;348;p36"/>
          <p:cNvSpPr txBox="1">
            <a:spLocks noGrp="1"/>
          </p:cNvSpPr>
          <p:nvPr>
            <p:ph type="sldNum" idx="12"/>
          </p:nvPr>
        </p:nvSpPr>
        <p:spPr>
          <a:xfrm>
            <a:off x="10372725" y="6484109"/>
            <a:ext cx="1804525" cy="365126"/>
          </a:xfrm>
          <a:prstGeom prst="rect">
            <a:avLst/>
          </a:prstGeom>
          <a:noFill/>
          <a:ln>
            <a:noFill/>
          </a:ln>
        </p:spPr>
        <p:txBody>
          <a:bodyPr spcFirstLastPara="1" wrap="square" lIns="91425" tIns="45700" rIns="91425" bIns="45700" anchor="ctr" anchorCtr="0">
            <a:noAutofit/>
          </a:bodyPr>
          <a:lstStyle/>
          <a:p>
            <a:r>
              <a:rPr lang="en-US" dirty="0" smtClean="0"/>
              <a:t>Mncoe.org       </a:t>
            </a:r>
            <a:fld id="{00000000-1234-1234-1234-123412341234}" type="slidenum">
              <a:rPr lang="en-US" smtClean="0"/>
              <a:pPr/>
              <a:t>28</a:t>
            </a:fld>
            <a:endParaRPr lang="en-US" dirty="0" smtClean="0"/>
          </a:p>
        </p:txBody>
      </p:sp>
    </p:spTree>
    <p:extLst>
      <p:ext uri="{BB962C8B-B14F-4D97-AF65-F5344CB8AC3E}">
        <p14:creationId xmlns:p14="http://schemas.microsoft.com/office/powerpoint/2010/main" val="729338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8" name="Google Shape;188;p23"/>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smtClean="0">
                <a:solidFill>
                  <a:schemeClr val="bg1"/>
                </a:solidFill>
              </a:rPr>
              <a:t>MNPSP.org/MNPBS</a:t>
            </a:r>
            <a:endParaRPr b="1" dirty="0">
              <a:solidFill>
                <a:schemeClr val="bg1"/>
              </a:solidFill>
            </a:endParaRPr>
          </a:p>
        </p:txBody>
      </p:sp>
      <p:sp>
        <p:nvSpPr>
          <p:cNvPr id="185" name="Google Shape;185;p23"/>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dirty="0"/>
              <a:t>Theme 7: </a:t>
            </a:r>
            <a:r>
              <a:rPr lang="en-US" dirty="0">
                <a:solidFill>
                  <a:schemeClr val="accent2"/>
                </a:solidFill>
              </a:rPr>
              <a:t>Decrease Likelihood of Problems</a:t>
            </a:r>
            <a:endParaRPr dirty="0"/>
          </a:p>
        </p:txBody>
      </p:sp>
      <p:sp>
        <p:nvSpPr>
          <p:cNvPr id="186" name="Google Shape;186;p23"/>
          <p:cNvSpPr txBox="1">
            <a:spLocks noGrp="1"/>
          </p:cNvSpPr>
          <p:nvPr>
            <p:ph type="body" idx="1"/>
          </p:nvPr>
        </p:nvSpPr>
        <p:spPr>
          <a:xfrm>
            <a:off x="838200" y="1825625"/>
            <a:ext cx="52578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accent1"/>
              </a:buClr>
              <a:buSzPts val="2500"/>
              <a:buChar char="•"/>
            </a:pPr>
            <a:r>
              <a:rPr lang="en-US" dirty="0"/>
              <a:t>Prevent behavior before they occur</a:t>
            </a:r>
          </a:p>
          <a:p>
            <a:pPr marL="228600" lvl="0" indent="-228600" algn="l" rtl="0">
              <a:lnSpc>
                <a:spcPct val="100000"/>
              </a:lnSpc>
              <a:spcBef>
                <a:spcPts val="0"/>
              </a:spcBef>
              <a:spcAft>
                <a:spcPts val="0"/>
              </a:spcAft>
              <a:buClr>
                <a:schemeClr val="accent1"/>
              </a:buClr>
              <a:buSzPts val="2500"/>
              <a:buChar char="•"/>
            </a:pPr>
            <a:endParaRPr lang="en-US" dirty="0"/>
          </a:p>
          <a:p>
            <a:pPr marL="228600" lvl="0" indent="-228600" algn="l" rtl="0">
              <a:lnSpc>
                <a:spcPct val="100000"/>
              </a:lnSpc>
              <a:spcBef>
                <a:spcPts val="0"/>
              </a:spcBef>
              <a:spcAft>
                <a:spcPts val="0"/>
              </a:spcAft>
              <a:buClr>
                <a:schemeClr val="accent1"/>
              </a:buClr>
              <a:buSzPts val="2500"/>
              <a:buChar char="•"/>
            </a:pPr>
            <a:r>
              <a:rPr lang="en-US" dirty="0"/>
              <a:t>Coach families through daily routines</a:t>
            </a:r>
          </a:p>
          <a:p>
            <a:pPr marL="0" lvl="0" indent="0" algn="l" rtl="0">
              <a:lnSpc>
                <a:spcPct val="100000"/>
              </a:lnSpc>
              <a:spcBef>
                <a:spcPts val="0"/>
              </a:spcBef>
              <a:spcAft>
                <a:spcPts val="0"/>
              </a:spcAft>
              <a:buClr>
                <a:schemeClr val="accent1"/>
              </a:buClr>
              <a:buSzPts val="2500"/>
              <a:buNone/>
            </a:pPr>
            <a:endParaRPr lang="en-US" dirty="0"/>
          </a:p>
          <a:p>
            <a:pPr>
              <a:spcBef>
                <a:spcPts val="0"/>
              </a:spcBef>
              <a:spcAft>
                <a:spcPts val="0"/>
              </a:spcAft>
              <a:buSzPts val="2500"/>
            </a:pPr>
            <a:r>
              <a:rPr lang="en-US" dirty="0"/>
              <a:t>Focus on changing the environment to support the needs of all students </a:t>
            </a:r>
          </a:p>
          <a:p>
            <a:pPr marL="0" lvl="0" indent="0" algn="l" rtl="0">
              <a:lnSpc>
                <a:spcPct val="100000"/>
              </a:lnSpc>
              <a:spcBef>
                <a:spcPts val="0"/>
              </a:spcBef>
              <a:spcAft>
                <a:spcPts val="0"/>
              </a:spcAft>
              <a:buClr>
                <a:schemeClr val="accent1"/>
              </a:buClr>
              <a:buSzPts val="2500"/>
              <a:buNone/>
            </a:pPr>
            <a:endParaRPr dirty="0"/>
          </a:p>
        </p:txBody>
      </p:sp>
      <p:sp>
        <p:nvSpPr>
          <p:cNvPr id="187" name="Google Shape;187;p23"/>
          <p:cNvSpPr txBox="1">
            <a:spLocks noGrp="1"/>
          </p:cNvSpPr>
          <p:nvPr>
            <p:ph type="sldNum" idx="12"/>
          </p:nvPr>
        </p:nvSpPr>
        <p:spPr>
          <a:xfrm>
            <a:off x="10344150" y="6492241"/>
            <a:ext cx="1833100" cy="356994"/>
          </a:xfrm>
          <a:prstGeom prst="rect">
            <a:avLst/>
          </a:prstGeom>
          <a:noFill/>
          <a:ln>
            <a:noFill/>
          </a:ln>
        </p:spPr>
        <p:txBody>
          <a:bodyPr spcFirstLastPara="1" wrap="square" lIns="91425" tIns="45700" rIns="91425" bIns="45700" anchor="ctr" anchorCtr="0">
            <a:noAutofit/>
          </a:bodyPr>
          <a:lstStyle/>
          <a:p>
            <a:pPr lvl="0"/>
            <a:r>
              <a:rPr lang="en-US" dirty="0"/>
              <a:t>Mncoe.org       </a:t>
            </a:r>
            <a:fld id="{00000000-1234-1234-1234-123412341234}" type="slidenum">
              <a:rPr lang="en-US"/>
              <a:pPr lvl="0"/>
              <a:t>29</a:t>
            </a:fld>
            <a:endParaRPr lang="en-US" dirty="0"/>
          </a:p>
        </p:txBody>
      </p:sp>
      <p:pic>
        <p:nvPicPr>
          <p:cNvPr id="9" name="Picture 8" descr="Students playing at schoolyard during the break time">
            <a:extLst>
              <a:ext uri="{FF2B5EF4-FFF2-40B4-BE49-F238E27FC236}">
                <a16:creationId xmlns:a16="http://schemas.microsoft.com/office/drawing/2014/main" id="{A60329BF-FB48-5342-8371-BACCA157E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365" y="1874247"/>
            <a:ext cx="5403596" cy="3602628"/>
          </a:xfrm>
          <a:prstGeom prst="rect">
            <a:avLst/>
          </a:prstGeom>
        </p:spPr>
      </p:pic>
    </p:spTree>
    <p:extLst>
      <p:ext uri="{BB962C8B-B14F-4D97-AF65-F5344CB8AC3E}">
        <p14:creationId xmlns:p14="http://schemas.microsoft.com/office/powerpoint/2010/main" val="126644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8593" y="3222109"/>
            <a:ext cx="6914706" cy="983115"/>
          </a:xfrm>
        </p:spPr>
        <p:txBody>
          <a:bodyPr>
            <a:normAutofit/>
          </a:bodyPr>
          <a:lstStyle/>
          <a:p>
            <a:pPr lvl="0" algn="ctr">
              <a:lnSpc>
                <a:spcPct val="100000"/>
              </a:lnSpc>
              <a:spcBef>
                <a:spcPts val="0"/>
              </a:spcBef>
            </a:pPr>
            <a:r>
              <a:rPr lang="en-US" sz="3100" b="1" dirty="0">
                <a:solidFill>
                  <a:prstClr val="black"/>
                </a:solidFill>
                <a:latin typeface="Calibri" panose="020F0502020204030204"/>
                <a:ea typeface="+mn-ea"/>
                <a:cs typeface="+mn-cs"/>
              </a:rPr>
              <a:t>Collaborators Forum Webinar Series</a:t>
            </a:r>
          </a:p>
        </p:txBody>
      </p:sp>
      <p:pic>
        <p:nvPicPr>
          <p:cNvPr id="3" name="Picture 2" descr="Minnesota Department of Human Services; RTC on Community Living Institute on Community Integration University of Minnesota; Minnesota Department of Education; University of St. Thomas; Minnesota Northland Association for Behavior Analysts; SouthWest West Service Coop; Association for Positive Behavior Support; Lutheran Social Service of Minnesota,Residential Services Inc., ARRM, Minnesota PBIS. "/>
          <p:cNvPicPr>
            <a:picLocks noChangeAspect="1"/>
          </p:cNvPicPr>
          <p:nvPr/>
        </p:nvPicPr>
        <p:blipFill>
          <a:blip r:embed="rId3"/>
          <a:stretch>
            <a:fillRect/>
          </a:stretch>
        </p:blipFill>
        <p:spPr>
          <a:xfrm>
            <a:off x="664884" y="5423952"/>
            <a:ext cx="6299143" cy="1234267"/>
          </a:xfrm>
          <a:prstGeom prst="rect">
            <a:avLst/>
          </a:prstGeom>
        </p:spPr>
      </p:pic>
      <p:pic>
        <p:nvPicPr>
          <p:cNvPr id="11" name="Picture 10" descr="Minnesota Collaborators Forum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84" y="283792"/>
            <a:ext cx="6362586" cy="2713963"/>
          </a:xfrm>
          <a:prstGeom prst="rect">
            <a:avLst/>
          </a:prstGeom>
        </p:spPr>
      </p:pic>
      <p:sp>
        <p:nvSpPr>
          <p:cNvPr id="9" name="Rectangle 8"/>
          <p:cNvSpPr/>
          <p:nvPr/>
        </p:nvSpPr>
        <p:spPr>
          <a:xfrm>
            <a:off x="283666" y="3952524"/>
            <a:ext cx="7125021" cy="1323439"/>
          </a:xfrm>
          <a:prstGeom prst="rect">
            <a:avLst/>
          </a:prstGeom>
        </p:spPr>
        <p:txBody>
          <a:bodyPr wrap="square">
            <a:spAutoFit/>
          </a:bodyPr>
          <a:lstStyle/>
          <a:p>
            <a:pPr lvl="0"/>
            <a:r>
              <a:rPr lang="en-US" sz="1600" dirty="0">
                <a:solidFill>
                  <a:prstClr val="black"/>
                </a:solidFill>
              </a:rPr>
              <a:t>The Collaborators Forum is an event for people interested in positive behavior supports (PBS) across settings and the lifespan in Minnesota. This year the MNPBS Network is planning to increase the number of host sites in other parts of the state, and to increase the amount of interactivity for audience members who can’t travel but want to be a part of the Forum.</a:t>
            </a:r>
          </a:p>
        </p:txBody>
      </p:sp>
      <p:sp>
        <p:nvSpPr>
          <p:cNvPr id="6" name="TextBox 5"/>
          <p:cNvSpPr txBox="1"/>
          <p:nvPr/>
        </p:nvSpPr>
        <p:spPr>
          <a:xfrm>
            <a:off x="7493616" y="664911"/>
            <a:ext cx="4542391" cy="5355312"/>
          </a:xfrm>
          <a:prstGeom prst="rect">
            <a:avLst/>
          </a:prstGeom>
          <a:noFill/>
        </p:spPr>
        <p:txBody>
          <a:bodyPr wrap="square" rtlCol="0">
            <a:spAutoFit/>
          </a:bodyPr>
          <a:lstStyle/>
          <a:p>
            <a:pPr lvl="0"/>
            <a:r>
              <a:rPr lang="en-US" sz="2600" b="1" i="1" dirty="0">
                <a:solidFill>
                  <a:prstClr val="black"/>
                </a:solidFill>
              </a:rPr>
              <a:t>Theme: 9 Core Features of PBS</a:t>
            </a:r>
            <a:endParaRPr lang="en-US" sz="2600" dirty="0">
              <a:solidFill>
                <a:prstClr val="black"/>
              </a:solidFill>
            </a:endParaRPr>
          </a:p>
          <a:p>
            <a:pPr marL="342900" lvl="0" indent="-342900">
              <a:buFont typeface="+mj-lt"/>
              <a:buAutoNum type="arabicPeriod"/>
            </a:pPr>
            <a:r>
              <a:rPr lang="en-US" sz="1600" dirty="0">
                <a:solidFill>
                  <a:prstClr val="black"/>
                </a:solidFill>
              </a:rPr>
              <a:t>Changes lifestyle</a:t>
            </a:r>
          </a:p>
          <a:p>
            <a:pPr marL="342900" lvl="0" indent="-342900">
              <a:buFont typeface="+mj-lt"/>
              <a:buAutoNum type="arabicPeriod"/>
            </a:pPr>
            <a:r>
              <a:rPr lang="en-US" sz="1600" dirty="0">
                <a:solidFill>
                  <a:prstClr val="black"/>
                </a:solidFill>
              </a:rPr>
              <a:t>Works across lifespan</a:t>
            </a:r>
          </a:p>
          <a:p>
            <a:pPr marL="342900" lvl="0" indent="-342900">
              <a:buFont typeface="+mj-lt"/>
              <a:buAutoNum type="arabicPeriod"/>
            </a:pPr>
            <a:r>
              <a:rPr lang="en-US" sz="1600" dirty="0">
                <a:solidFill>
                  <a:prstClr val="black"/>
                </a:solidFill>
              </a:rPr>
              <a:t>Used across all settings</a:t>
            </a:r>
          </a:p>
          <a:p>
            <a:pPr marL="342900" lvl="0" indent="-342900">
              <a:buFont typeface="+mj-lt"/>
              <a:buAutoNum type="arabicPeriod"/>
            </a:pPr>
            <a:r>
              <a:rPr lang="en-US" sz="1600" dirty="0">
                <a:solidFill>
                  <a:prstClr val="black"/>
                </a:solidFill>
              </a:rPr>
              <a:t>Involves the people supported</a:t>
            </a:r>
          </a:p>
          <a:p>
            <a:pPr marL="342900" lvl="0" indent="-342900">
              <a:buFont typeface="+mj-lt"/>
              <a:buAutoNum type="arabicPeriod"/>
            </a:pPr>
            <a:r>
              <a:rPr lang="en-US" sz="1600" dirty="0">
                <a:solidFill>
                  <a:prstClr val="black"/>
                </a:solidFill>
              </a:rPr>
              <a:t>Creates effective change</a:t>
            </a:r>
          </a:p>
          <a:p>
            <a:pPr marL="342900" lvl="0" indent="-342900">
              <a:buFont typeface="+mj-lt"/>
              <a:buAutoNum type="arabicPeriod"/>
            </a:pPr>
            <a:r>
              <a:rPr lang="en-US" sz="1600" dirty="0">
                <a:solidFill>
                  <a:prstClr val="black"/>
                </a:solidFill>
              </a:rPr>
              <a:t>Helps improve outcomes by involving everyone in making changes together</a:t>
            </a:r>
          </a:p>
          <a:p>
            <a:pPr marL="342900" lvl="0" indent="-342900">
              <a:buFont typeface="+mj-lt"/>
              <a:buAutoNum type="arabicPeriod"/>
            </a:pPr>
            <a:r>
              <a:rPr lang="en-US" sz="1600" dirty="0">
                <a:solidFill>
                  <a:prstClr val="black"/>
                </a:solidFill>
              </a:rPr>
              <a:t>Decreases the likelihood of problems</a:t>
            </a:r>
          </a:p>
          <a:p>
            <a:pPr marL="342900" lvl="0" indent="-342900">
              <a:buFont typeface="+mj-lt"/>
              <a:buAutoNum type="arabicPeriod"/>
            </a:pPr>
            <a:r>
              <a:rPr lang="en-US" sz="1600" dirty="0">
                <a:solidFill>
                  <a:prstClr val="black"/>
                </a:solidFill>
              </a:rPr>
              <a:t>Uses research knowledge across science</a:t>
            </a:r>
          </a:p>
          <a:p>
            <a:pPr marL="342900" lvl="0" indent="-342900">
              <a:buFont typeface="+mj-lt"/>
              <a:buAutoNum type="arabicPeriod"/>
            </a:pPr>
            <a:r>
              <a:rPr lang="en-US" sz="1600" dirty="0">
                <a:solidFill>
                  <a:prstClr val="black"/>
                </a:solidFill>
              </a:rPr>
              <a:t>Integrates multiple theories and values</a:t>
            </a:r>
          </a:p>
          <a:p>
            <a:endParaRPr lang="en-US" b="1" dirty="0"/>
          </a:p>
          <a:p>
            <a:r>
              <a:rPr lang="en-US" b="1" i="1" dirty="0"/>
              <a:t>Keynotes in the following areas</a:t>
            </a:r>
            <a:endParaRPr lang="en-US" i="1" dirty="0"/>
          </a:p>
          <a:p>
            <a:pPr marL="285750" indent="-285750">
              <a:buFont typeface="Arial" panose="020B0604020202020204" pitchFamily="34" charset="0"/>
              <a:buChar char="•"/>
            </a:pPr>
            <a:r>
              <a:rPr lang="en-US" b="1" dirty="0"/>
              <a:t>Early Childhood (0-5): </a:t>
            </a:r>
            <a:r>
              <a:rPr lang="en-US" dirty="0"/>
              <a:t>Dr. Bonnie Henning</a:t>
            </a:r>
          </a:p>
          <a:p>
            <a:pPr marL="285750" indent="-285750">
              <a:buFont typeface="Arial" panose="020B0604020202020204" pitchFamily="34" charset="0"/>
              <a:buChar char="•"/>
            </a:pPr>
            <a:r>
              <a:rPr lang="en-US" b="1" dirty="0"/>
              <a:t>Children and Young Adults (6-21):</a:t>
            </a:r>
            <a:r>
              <a:rPr lang="en-US" dirty="0"/>
              <a:t> Dr. Kevin Filter </a:t>
            </a:r>
          </a:p>
          <a:p>
            <a:pPr marL="285750" indent="-285750">
              <a:buFont typeface="Arial" panose="020B0604020202020204" pitchFamily="34" charset="0"/>
              <a:buChar char="•"/>
            </a:pPr>
            <a:r>
              <a:rPr lang="en-US" b="1" dirty="0"/>
              <a:t>Adult Services (21 plus): </a:t>
            </a:r>
            <a:r>
              <a:rPr lang="en-US" dirty="0"/>
              <a:t>Dr. Rachel Freeman</a:t>
            </a:r>
          </a:p>
          <a:p>
            <a:pPr marL="285750" indent="-285750">
              <a:buFont typeface="Arial" panose="020B0604020202020204" pitchFamily="34" charset="0"/>
              <a:buChar char="•"/>
            </a:pPr>
            <a:r>
              <a:rPr lang="en-US" b="1" dirty="0"/>
              <a:t>Elderly &amp; Aging: </a:t>
            </a:r>
            <a:r>
              <a:rPr lang="en-US" dirty="0"/>
              <a:t>Dr. Jeffrey Buchanan</a:t>
            </a:r>
          </a:p>
          <a:p>
            <a:endParaRPr lang="en-US" sz="1200" dirty="0"/>
          </a:p>
        </p:txBody>
      </p:sp>
      <p:sp>
        <p:nvSpPr>
          <p:cNvPr id="2" name="Rectangle 1"/>
          <p:cNvSpPr/>
          <p:nvPr/>
        </p:nvSpPr>
        <p:spPr>
          <a:xfrm>
            <a:off x="7283302" y="5858000"/>
            <a:ext cx="4827182" cy="800219"/>
          </a:xfrm>
          <a:prstGeom prst="rect">
            <a:avLst/>
          </a:prstGeom>
          <a:ln>
            <a:solidFill>
              <a:schemeClr val="tx1"/>
            </a:solidFill>
          </a:ln>
        </p:spPr>
        <p:txBody>
          <a:bodyPr wrap="square">
            <a:spAutoFit/>
          </a:bodyPr>
          <a:lstStyle/>
          <a:p>
            <a:pPr algn="ctr"/>
            <a:r>
              <a:rPr lang="en-US" b="1" dirty="0"/>
              <a:t>More information and registration:</a:t>
            </a:r>
          </a:p>
          <a:p>
            <a:pPr algn="ctr"/>
            <a:r>
              <a:rPr lang="en-US" sz="2800" dirty="0">
                <a:hlinkClick r:id="rId5"/>
              </a:rPr>
              <a:t>mnpsp.org/</a:t>
            </a:r>
            <a:r>
              <a:rPr lang="en-US" sz="2800" dirty="0" err="1">
                <a:hlinkClick r:id="rId5"/>
              </a:rPr>
              <a:t>mnpbs</a:t>
            </a:r>
            <a:r>
              <a:rPr lang="en-US" sz="2800" dirty="0"/>
              <a:t>  </a:t>
            </a:r>
          </a:p>
        </p:txBody>
      </p:sp>
    </p:spTree>
    <p:extLst>
      <p:ext uri="{BB962C8B-B14F-4D97-AF65-F5344CB8AC3E}">
        <p14:creationId xmlns:p14="http://schemas.microsoft.com/office/powerpoint/2010/main" val="140179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6"/>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a:t>Examples</a:t>
            </a:r>
            <a:endParaRPr/>
          </a:p>
        </p:txBody>
      </p:sp>
      <p:graphicFrame>
        <p:nvGraphicFramePr>
          <p:cNvPr id="2" name="Diagram 1">
            <a:extLst>
              <a:ext uri="{FF2B5EF4-FFF2-40B4-BE49-F238E27FC236}">
                <a16:creationId xmlns:a16="http://schemas.microsoft.com/office/drawing/2014/main" id="{373588BB-FE91-6847-B2F0-EFA6639EDA81}"/>
              </a:ext>
            </a:extLst>
          </p:cNvPr>
          <p:cNvGraphicFramePr/>
          <p:nvPr>
            <p:extLst>
              <p:ext uri="{D42A27DB-BD31-4B8C-83A1-F6EECF244321}">
                <p14:modId xmlns:p14="http://schemas.microsoft.com/office/powerpoint/2010/main" val="17792257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8" name="Google Shape;348;p36"/>
          <p:cNvSpPr txBox="1">
            <a:spLocks noGrp="1"/>
          </p:cNvSpPr>
          <p:nvPr>
            <p:ph type="sldNum" idx="12"/>
          </p:nvPr>
        </p:nvSpPr>
        <p:spPr>
          <a:xfrm>
            <a:off x="10058400" y="6492240"/>
            <a:ext cx="2118850" cy="365759"/>
          </a:xfrm>
          <a:prstGeom prst="rect">
            <a:avLst/>
          </a:prstGeom>
          <a:noFill/>
          <a:ln>
            <a:noFill/>
          </a:ln>
        </p:spPr>
        <p:txBody>
          <a:bodyPr spcFirstLastPara="1" wrap="square" lIns="91425" tIns="45700" rIns="91425" bIns="45700" anchor="ctr" anchorCtr="0">
            <a:noAutofit/>
          </a:bodyPr>
          <a:lstStyle/>
          <a:p>
            <a:pPr lvl="0"/>
            <a:r>
              <a:rPr lang="en-US" dirty="0"/>
              <a:t>Mncoe.org       </a:t>
            </a:r>
            <a:fld id="{00000000-1234-1234-1234-123412341234}" type="slidenum">
              <a:rPr lang="en-US"/>
              <a:pPr lvl="0"/>
              <a:t>30</a:t>
            </a:fld>
            <a:endParaRPr lang="en-US" dirty="0"/>
          </a:p>
        </p:txBody>
      </p:sp>
      <p:sp>
        <p:nvSpPr>
          <p:cNvPr id="349" name="Google Shape;349;p36"/>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a:solidFill>
                  <a:schemeClr val="bg1"/>
                </a:solidFill>
              </a:rPr>
              <a:t>MNPSP.org/MNPBS</a:t>
            </a:r>
            <a:endParaRPr b="1" dirty="0">
              <a:solidFill>
                <a:schemeClr val="bg1"/>
              </a:solidFill>
            </a:endParaRPr>
          </a:p>
        </p:txBody>
      </p:sp>
    </p:spTree>
    <p:extLst>
      <p:ext uri="{BB962C8B-B14F-4D97-AF65-F5344CB8AC3E}">
        <p14:creationId xmlns:p14="http://schemas.microsoft.com/office/powerpoint/2010/main" val="604770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3"/>
          <p:cNvSpPr txBox="1">
            <a:spLocks noGrp="1"/>
          </p:cNvSpPr>
          <p:nvPr>
            <p:ph type="title"/>
          </p:nvPr>
        </p:nvSpPr>
        <p:spPr>
          <a:xfrm>
            <a:off x="1012556" y="153635"/>
            <a:ext cx="10166888"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A3DB"/>
              </a:buClr>
              <a:buSzPts val="3600"/>
              <a:buFont typeface="Calibri"/>
              <a:buNone/>
            </a:pPr>
            <a:r>
              <a:rPr lang="en-US"/>
              <a:t>PBIS…</a:t>
            </a:r>
            <a:endParaRPr/>
          </a:p>
        </p:txBody>
      </p:sp>
      <p:sp>
        <p:nvSpPr>
          <p:cNvPr id="400" name="Google Shape;400;p43"/>
          <p:cNvSpPr txBox="1">
            <a:spLocks noGrp="1"/>
          </p:cNvSpPr>
          <p:nvPr>
            <p:ph type="body" idx="1"/>
          </p:nvPr>
        </p:nvSpPr>
        <p:spPr>
          <a:xfrm>
            <a:off x="838200" y="1825624"/>
            <a:ext cx="10515600" cy="465784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accent1"/>
              </a:buClr>
              <a:buSzPts val="2500"/>
              <a:buChar char="•"/>
            </a:pPr>
            <a:r>
              <a:rPr lang="en-US"/>
              <a:t>Is an effective approach to supporting student behavior in schools</a:t>
            </a:r>
            <a:endParaRPr/>
          </a:p>
          <a:p>
            <a:pPr marL="228600" lvl="0" indent="-228600" algn="l" rtl="0">
              <a:lnSpc>
                <a:spcPct val="100000"/>
              </a:lnSpc>
              <a:spcBef>
                <a:spcPts val="2000"/>
              </a:spcBef>
              <a:spcAft>
                <a:spcPts val="0"/>
              </a:spcAft>
              <a:buClr>
                <a:schemeClr val="accent1"/>
              </a:buClr>
              <a:buSzPts val="2500"/>
              <a:buChar char="•"/>
            </a:pPr>
            <a:r>
              <a:rPr lang="en-US"/>
              <a:t>Requires work across multiple levels</a:t>
            </a:r>
            <a:endParaRPr/>
          </a:p>
          <a:p>
            <a:pPr marL="685800" lvl="1" indent="-228600" algn="l" rtl="0">
              <a:lnSpc>
                <a:spcPct val="100000"/>
              </a:lnSpc>
              <a:spcBef>
                <a:spcPts val="1500"/>
              </a:spcBef>
              <a:spcAft>
                <a:spcPts val="0"/>
              </a:spcAft>
              <a:buSzPts val="2100"/>
              <a:buChar char="•"/>
            </a:pPr>
            <a:r>
              <a:rPr lang="en-US" u="sng"/>
              <a:t>Implementation Component</a:t>
            </a:r>
            <a:r>
              <a:rPr lang="en-US"/>
              <a:t>s: Teams, administrators, coaches</a:t>
            </a:r>
            <a:endParaRPr/>
          </a:p>
          <a:p>
            <a:pPr marL="685800" lvl="1" indent="-228600" algn="l" rtl="0">
              <a:lnSpc>
                <a:spcPct val="100000"/>
              </a:lnSpc>
              <a:spcBef>
                <a:spcPts val="1500"/>
              </a:spcBef>
              <a:spcAft>
                <a:spcPts val="0"/>
              </a:spcAft>
              <a:buSzPts val="2100"/>
              <a:buChar char="•"/>
            </a:pPr>
            <a:r>
              <a:rPr lang="en-US" u="sng"/>
              <a:t>Practice Elements</a:t>
            </a:r>
            <a:r>
              <a:rPr lang="en-US"/>
              <a:t>: Teachers and staff</a:t>
            </a:r>
            <a:endParaRPr/>
          </a:p>
          <a:p>
            <a:pPr marL="228600" lvl="0" indent="-228600" algn="l" rtl="0">
              <a:lnSpc>
                <a:spcPct val="100000"/>
              </a:lnSpc>
              <a:spcBef>
                <a:spcPts val="2000"/>
              </a:spcBef>
              <a:spcAft>
                <a:spcPts val="0"/>
              </a:spcAft>
              <a:buClr>
                <a:schemeClr val="accent1"/>
              </a:buClr>
              <a:buSzPts val="2500"/>
              <a:buChar char="•"/>
            </a:pPr>
            <a:r>
              <a:rPr lang="en-US" b="1">
                <a:solidFill>
                  <a:schemeClr val="accent2"/>
                </a:solidFill>
              </a:rPr>
              <a:t>Involves the people supported</a:t>
            </a:r>
            <a:endParaRPr/>
          </a:p>
          <a:p>
            <a:pPr marL="228600" lvl="0" indent="-228600" algn="l" rtl="0">
              <a:lnSpc>
                <a:spcPct val="100000"/>
              </a:lnSpc>
              <a:spcBef>
                <a:spcPts val="2000"/>
              </a:spcBef>
              <a:spcAft>
                <a:spcPts val="0"/>
              </a:spcAft>
              <a:buClr>
                <a:schemeClr val="accent1"/>
              </a:buClr>
              <a:buSzPts val="2500"/>
              <a:buChar char="•"/>
            </a:pPr>
            <a:r>
              <a:rPr lang="en-US" b="1">
                <a:solidFill>
                  <a:schemeClr val="accent2"/>
                </a:solidFill>
              </a:rPr>
              <a:t>Creates effective change</a:t>
            </a:r>
            <a:endParaRPr/>
          </a:p>
          <a:p>
            <a:pPr marL="228600" lvl="0" indent="-228600" algn="l" rtl="0">
              <a:lnSpc>
                <a:spcPct val="100000"/>
              </a:lnSpc>
              <a:spcBef>
                <a:spcPts val="2000"/>
              </a:spcBef>
              <a:spcAft>
                <a:spcPts val="0"/>
              </a:spcAft>
              <a:buClr>
                <a:schemeClr val="accent1"/>
              </a:buClr>
              <a:buSzPts val="2500"/>
              <a:buChar char="•"/>
            </a:pPr>
            <a:r>
              <a:rPr lang="en-US" b="1">
                <a:solidFill>
                  <a:schemeClr val="accent2"/>
                </a:solidFill>
              </a:rPr>
              <a:t>Provides supports for person tied to supports for all, with supports provided by all</a:t>
            </a:r>
            <a:endParaRPr/>
          </a:p>
          <a:p>
            <a:pPr marL="228600" lvl="0" indent="-69850" algn="l" rtl="0">
              <a:lnSpc>
                <a:spcPct val="100000"/>
              </a:lnSpc>
              <a:spcBef>
                <a:spcPts val="2000"/>
              </a:spcBef>
              <a:spcAft>
                <a:spcPts val="0"/>
              </a:spcAft>
              <a:buClr>
                <a:schemeClr val="accent1"/>
              </a:buClr>
              <a:buSzPts val="2500"/>
              <a:buNone/>
            </a:pPr>
            <a:endParaRPr/>
          </a:p>
        </p:txBody>
      </p:sp>
      <p:sp>
        <p:nvSpPr>
          <p:cNvPr id="401" name="Google Shape;401;p43"/>
          <p:cNvSpPr txBox="1">
            <a:spLocks noGrp="1"/>
          </p:cNvSpPr>
          <p:nvPr>
            <p:ph type="sldNum" idx="12"/>
          </p:nvPr>
        </p:nvSpPr>
        <p:spPr>
          <a:xfrm>
            <a:off x="10714582" y="6492240"/>
            <a:ext cx="1462668" cy="35762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402" name="Google Shape;402;p43"/>
          <p:cNvSpPr txBox="1">
            <a:spLocks noGrp="1"/>
          </p:cNvSpPr>
          <p:nvPr>
            <p:ph type="ftr" idx="4294967295"/>
          </p:nvPr>
        </p:nvSpPr>
        <p:spPr>
          <a:xfrm>
            <a:off x="-7375" y="6484109"/>
            <a:ext cx="1218462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000"/>
              <a:buFont typeface="Calibri"/>
              <a:buNone/>
            </a:pPr>
            <a:r>
              <a:rPr lang="en-US" b="1" dirty="0">
                <a:solidFill>
                  <a:schemeClr val="bg1"/>
                </a:solidFill>
              </a:rPr>
              <a:t>MNPSP.org/MNPBS</a:t>
            </a:r>
            <a:endParaRPr b="1" dirty="0">
              <a:solidFill>
                <a:schemeClr val="bg1"/>
              </a:solidFill>
            </a:endParaRPr>
          </a:p>
        </p:txBody>
      </p:sp>
    </p:spTree>
    <p:extLst>
      <p:ext uri="{BB962C8B-B14F-4D97-AF65-F5344CB8AC3E}">
        <p14:creationId xmlns:p14="http://schemas.microsoft.com/office/powerpoint/2010/main" val="4209753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and Wrap-Up</a:t>
            </a:r>
          </a:p>
        </p:txBody>
      </p:sp>
      <p:sp>
        <p:nvSpPr>
          <p:cNvPr id="3" name="Text Placeholder 2"/>
          <p:cNvSpPr>
            <a:spLocks noGrp="1"/>
          </p:cNvSpPr>
          <p:nvPr>
            <p:ph type="body" idx="1"/>
          </p:nvPr>
        </p:nvSpPr>
        <p:spPr/>
        <p:txBody>
          <a:bodyPr/>
          <a:lstStyle/>
          <a:p>
            <a:r>
              <a:rPr lang="en-US" dirty="0"/>
              <a:t>Thanks, Bonnie!</a:t>
            </a:r>
          </a:p>
        </p:txBody>
      </p:sp>
      <p:sp>
        <p:nvSpPr>
          <p:cNvPr id="4" name="Slide Number Placeholder 3"/>
          <p:cNvSpPr>
            <a:spLocks noGrp="1"/>
          </p:cNvSpPr>
          <p:nvPr>
            <p:ph type="sldNum" sz="quarter" idx="12"/>
          </p:nvPr>
        </p:nvSpPr>
        <p:spPr>
          <a:xfrm>
            <a:off x="10129838" y="6497956"/>
            <a:ext cx="2054786" cy="359410"/>
          </a:xfrm>
        </p:spPr>
        <p:txBody>
          <a:bodyPr/>
          <a:lstStyle/>
          <a:p>
            <a:r>
              <a:rPr lang="en-US" dirty="0"/>
              <a:t>Mncoe.org       </a:t>
            </a:r>
            <a:fld id="{00000000-1234-1234-1234-123412341234}" type="slidenum">
              <a:rPr lang="en-US" smtClean="0"/>
              <a:pPr/>
              <a:t>32</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spTree>
    <p:extLst>
      <p:ext uri="{BB962C8B-B14F-4D97-AF65-F5344CB8AC3E}">
        <p14:creationId xmlns:p14="http://schemas.microsoft.com/office/powerpoint/2010/main" val="1196009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8593" y="3222109"/>
            <a:ext cx="6914706" cy="983115"/>
          </a:xfrm>
        </p:spPr>
        <p:txBody>
          <a:bodyPr>
            <a:normAutofit fontScale="90000"/>
          </a:bodyPr>
          <a:lstStyle/>
          <a:p>
            <a:pPr lvl="0" algn="ctr">
              <a:lnSpc>
                <a:spcPct val="100000"/>
              </a:lnSpc>
              <a:spcBef>
                <a:spcPts val="0"/>
              </a:spcBef>
            </a:pPr>
            <a:r>
              <a:rPr lang="en-US" sz="3100" b="1" dirty="0">
                <a:solidFill>
                  <a:prstClr val="black"/>
                </a:solidFill>
                <a:latin typeface="Calibri" panose="020F0502020204030204"/>
                <a:ea typeface="+mn-ea"/>
                <a:cs typeface="+mn-cs"/>
              </a:rPr>
              <a:t>Collaborators Forum Monthly Webinar Series</a:t>
            </a:r>
            <a:br>
              <a:rPr lang="en-US" sz="3100" b="1" dirty="0">
                <a:solidFill>
                  <a:prstClr val="black"/>
                </a:solidFill>
                <a:latin typeface="Calibri" panose="020F0502020204030204"/>
                <a:ea typeface="+mn-ea"/>
                <a:cs typeface="+mn-cs"/>
              </a:rPr>
            </a:br>
            <a:r>
              <a:rPr lang="en-US" sz="3100" b="1" dirty="0">
                <a:solidFill>
                  <a:prstClr val="black"/>
                </a:solidFill>
                <a:latin typeface="Calibri" panose="020F0502020204030204"/>
                <a:ea typeface="+mn-ea"/>
                <a:cs typeface="+mn-cs"/>
              </a:rPr>
              <a:t>June – August – November – January</a:t>
            </a:r>
          </a:p>
        </p:txBody>
      </p:sp>
      <p:pic>
        <p:nvPicPr>
          <p:cNvPr id="3" name="Picture 2" descr="Minnesota Department of Human Services; RTC on Community Living Institute on Community Integration University of Minnesota; Minnesota Department of Education; University of St. Thomas; Minnesota Northland Association for Behavior Analysts; SouthWest West Service Coop; Association for Positive Behavior Support; Lutheran Social Service of Minnesota,Residential Services Inc., ARRM, Minnesota PBIS. "/>
          <p:cNvPicPr>
            <a:picLocks noChangeAspect="1"/>
          </p:cNvPicPr>
          <p:nvPr/>
        </p:nvPicPr>
        <p:blipFill>
          <a:blip r:embed="rId3"/>
          <a:stretch>
            <a:fillRect/>
          </a:stretch>
        </p:blipFill>
        <p:spPr>
          <a:xfrm>
            <a:off x="664884" y="5423952"/>
            <a:ext cx="6299143" cy="1234267"/>
          </a:xfrm>
          <a:prstGeom prst="rect">
            <a:avLst/>
          </a:prstGeom>
        </p:spPr>
      </p:pic>
      <p:pic>
        <p:nvPicPr>
          <p:cNvPr id="11" name="Picture 10" descr="Minnesota Collaborators Forum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84" y="283792"/>
            <a:ext cx="6362586" cy="2713963"/>
          </a:xfrm>
          <a:prstGeom prst="rect">
            <a:avLst/>
          </a:prstGeom>
        </p:spPr>
      </p:pic>
      <p:sp>
        <p:nvSpPr>
          <p:cNvPr id="9" name="Rectangle 8"/>
          <p:cNvSpPr/>
          <p:nvPr/>
        </p:nvSpPr>
        <p:spPr>
          <a:xfrm>
            <a:off x="368595" y="4327452"/>
            <a:ext cx="712502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Collaborators Forum is an event for people interested in positive behavior supports (PBS) across settings and the lifespan in Minnesota. This year the MNPBS Network is planning to increase the number of host sites in other parts of the state, and to increase the amount of interactivity for audience members who can’t travel but want to be a part of the Forum.</a:t>
            </a:r>
          </a:p>
        </p:txBody>
      </p:sp>
      <p:sp>
        <p:nvSpPr>
          <p:cNvPr id="6" name="TextBox 5"/>
          <p:cNvSpPr txBox="1"/>
          <p:nvPr/>
        </p:nvSpPr>
        <p:spPr>
          <a:xfrm>
            <a:off x="7493616" y="664911"/>
            <a:ext cx="454239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Theme: 9 Core Features of PBS</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Changes lifestyle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Works across lifespan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Works across all settings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Involves the people supported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Creates effective change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a:ea typeface="+mn-ea"/>
                <a:cs typeface="+mn-cs"/>
              </a:rPr>
              <a:t>Provides supports for person tied to supports for all, with supports provided by all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Decrease the likelihood of experiencing problems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Measurable in multiple resource areas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Includes multiple theories and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Keynotes in the following areas</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Early Childhood (0-5):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Dr. Bonnie Henning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Children and Young Adults (6-21):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Dr. Kevin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Adult Services (21 plus):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Dr. Rachel Freeman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Elderly &amp; Aging: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Dr. Jeffrey Buchanan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7283302" y="5858000"/>
            <a:ext cx="4827182" cy="800219"/>
          </a:xfrm>
          <a:prstGeom prst="rect">
            <a:avLst/>
          </a:prstGeom>
          <a:ln>
            <a:solidFill>
              <a:schemeClr val="tx1"/>
            </a:solidFill>
          </a:ln>
        </p:spPr>
        <p:txBody>
          <a:bodyPr wrap="square">
            <a:spAutoFit/>
          </a:bodyPr>
          <a:lstStyle/>
          <a:p>
            <a:pPr lvl="0" algn="ctr"/>
            <a:r>
              <a:rPr lang="en-US" b="1" dirty="0">
                <a:solidFill>
                  <a:prstClr val="black"/>
                </a:solidFill>
              </a:rPr>
              <a:t>More information and registration: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mnpsp.org/</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mnpbs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574777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851055"/>
            <a:ext cx="12192001" cy="1114180"/>
          </a:xfrm>
        </p:spPr>
        <p:txBody>
          <a:bodyPr>
            <a:normAutofit/>
          </a:bodyPr>
          <a:lstStyle/>
          <a:p>
            <a:pPr lvl="0" algn="ctr">
              <a:lnSpc>
                <a:spcPct val="100000"/>
              </a:lnSpc>
              <a:spcBef>
                <a:spcPts val="0"/>
              </a:spcBef>
            </a:pPr>
            <a:r>
              <a:rPr lang="en-US" sz="3200" b="1" dirty="0">
                <a:solidFill>
                  <a:prstClr val="black"/>
                </a:solidFill>
                <a:latin typeface="arial" charset="0"/>
                <a:ea typeface="+mn-ea"/>
                <a:cs typeface="+mn-cs"/>
              </a:rPr>
              <a:t>APBS Conference 2021 – Minneapolis</a:t>
            </a:r>
            <a:br>
              <a:rPr lang="en-US" sz="3200" b="1" dirty="0">
                <a:solidFill>
                  <a:prstClr val="black"/>
                </a:solidFill>
                <a:latin typeface="arial" charset="0"/>
                <a:ea typeface="+mn-ea"/>
                <a:cs typeface="+mn-cs"/>
              </a:rPr>
            </a:br>
            <a:r>
              <a:rPr lang="en-US" sz="3200" b="1" dirty="0">
                <a:solidFill>
                  <a:prstClr val="black"/>
                </a:solidFill>
                <a:latin typeface="arial" charset="0"/>
                <a:ea typeface="+mn-ea"/>
                <a:cs typeface="+mn-cs"/>
              </a:rPr>
              <a:t>18</a:t>
            </a:r>
            <a:r>
              <a:rPr lang="en-US" sz="3200" b="1" baseline="30000" dirty="0">
                <a:solidFill>
                  <a:prstClr val="black"/>
                </a:solidFill>
                <a:latin typeface="arial" charset="0"/>
                <a:ea typeface="+mn-ea"/>
                <a:cs typeface="+mn-cs"/>
              </a:rPr>
              <a:t>th</a:t>
            </a:r>
            <a:r>
              <a:rPr lang="en-US" sz="3200" b="1" dirty="0">
                <a:solidFill>
                  <a:prstClr val="black"/>
                </a:solidFill>
                <a:latin typeface="arial" charset="0"/>
                <a:ea typeface="+mn-ea"/>
                <a:cs typeface="+mn-cs"/>
              </a:rPr>
              <a:t> Annual Conference</a:t>
            </a:r>
            <a:endParaRPr lang="en-US" sz="1100" b="1" dirty="0">
              <a:solidFill>
                <a:prstClr val="black"/>
              </a:solidFill>
              <a:latin typeface="arial" charset="0"/>
              <a:ea typeface="+mn-ea"/>
              <a:cs typeface="+mn-cs"/>
            </a:endParaRPr>
          </a:p>
        </p:txBody>
      </p:sp>
      <p:pic>
        <p:nvPicPr>
          <p:cNvPr id="18" name="Content Placeholder 5" descr="MNPBS Network Logo&#10;Positive behavior support&#10;State of Minnesota with a river running through it. " title="mnpbs network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3221" y="207818"/>
            <a:ext cx="4238382" cy="1396476"/>
          </a:xfrm>
          <a:prstGeom prst="rect">
            <a:avLst/>
          </a:prstGeom>
        </p:spPr>
      </p:pic>
      <p:sp>
        <p:nvSpPr>
          <p:cNvPr id="3" name="Rectangle 2"/>
          <p:cNvSpPr/>
          <p:nvPr/>
        </p:nvSpPr>
        <p:spPr>
          <a:xfrm>
            <a:off x="6584055" y="6462823"/>
            <a:ext cx="56079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Twitter about MNPBS Network helping out with APBS conference"/>
              </a:rPr>
              <a:t>https://twitter.com/MNPBS/status/960660570532990976</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 name="TextBox 3"/>
          <p:cNvSpPr txBox="1"/>
          <p:nvPr/>
        </p:nvSpPr>
        <p:spPr>
          <a:xfrm>
            <a:off x="4065634" y="2983480"/>
            <a:ext cx="406072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March 17</a:t>
            </a:r>
            <a:r>
              <a:rPr kumimoji="0" lang="en-US" sz="2000" b="1" i="0" u="none" strike="noStrike" kern="1200" cap="none" spc="0" normalizeH="0" baseline="30000" noProof="0" dirty="0">
                <a:ln>
                  <a:noFill/>
                </a:ln>
                <a:solidFill>
                  <a:prstClr val="black"/>
                </a:solidFill>
                <a:effectLst/>
                <a:uLnTx/>
                <a:uFillTx/>
                <a:latin typeface="arial" charset="0"/>
                <a:ea typeface="+mn-ea"/>
                <a:cs typeface="+mn-cs"/>
              </a:rPr>
              <a:t>th</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-20</a:t>
            </a:r>
            <a:r>
              <a:rPr kumimoji="0" lang="en-US" sz="2000" b="1" i="0" u="none" strike="noStrike" kern="1200" cap="none" spc="0" normalizeH="0" baseline="30000" noProof="0" dirty="0">
                <a:ln>
                  <a:noFill/>
                </a:ln>
                <a:solidFill>
                  <a:prstClr val="black"/>
                </a:solidFill>
                <a:effectLst/>
                <a:uLnTx/>
                <a:uFillTx/>
                <a:latin typeface="arial" charset="0"/>
                <a:ea typeface="+mn-ea"/>
                <a:cs typeface="+mn-cs"/>
              </a:rPr>
              <a:t>th</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a:r>
            <a:br>
              <a:rPr kumimoji="0" lang="en-US" sz="2000" b="0" i="0" u="none" strike="noStrike" kern="1200" cap="none" spc="0" normalizeH="0" baseline="0" noProof="0" dirty="0">
                <a:ln>
                  <a:noFill/>
                </a:ln>
                <a:solidFill>
                  <a:prstClr val="black"/>
                </a:solidFill>
                <a:effectLst/>
                <a:uLnTx/>
                <a:uFillTx/>
                <a:latin typeface="arial" charset="0"/>
                <a:ea typeface="+mn-ea"/>
                <a:cs typeface="+mn-cs"/>
              </a:rPr>
            </a:br>
            <a:r>
              <a:rPr kumimoji="0" lang="en-US" sz="2000" b="0" i="0" u="none" strike="noStrike" kern="1200" cap="none" spc="0" normalizeH="0" baseline="0" noProof="0" dirty="0">
                <a:ln>
                  <a:noFill/>
                </a:ln>
                <a:solidFill>
                  <a:prstClr val="black"/>
                </a:solidFill>
                <a:effectLst/>
                <a:uLnTx/>
                <a:uFillTx/>
                <a:latin typeface="arial" charset="0"/>
                <a:ea typeface="+mn-ea"/>
                <a:cs typeface="+mn-cs"/>
              </a:rPr>
              <a:t>Hyatt Regency – Minneapolis, MN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2" descr="conference_gradient.png (180×18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57803" y="207818"/>
            <a:ext cx="1384467" cy="138446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EFFC7B-DE8A-9240-BC97-D0CF7B1D20C1}"/>
              </a:ext>
            </a:extLst>
          </p:cNvPr>
          <p:cNvSpPr txBox="1"/>
          <p:nvPr/>
        </p:nvSpPr>
        <p:spPr>
          <a:xfrm>
            <a:off x="1005098" y="4338186"/>
            <a:ext cx="10181803" cy="1754326"/>
          </a:xfrm>
          <a:prstGeom prst="rect">
            <a:avLst/>
          </a:prstGeom>
          <a:noFill/>
        </p:spPr>
        <p:txBody>
          <a:bodyPr wrap="square" rtlCol="0">
            <a:spAutoFit/>
          </a:bodyPr>
          <a:lstStyle/>
          <a:p>
            <a:pPr algn="ctr"/>
            <a:r>
              <a:rPr lang="en-US" sz="2400" b="1" dirty="0"/>
              <a:t>Learn More About the International Association for Positive Behavior Support and the Upcoming Conference!</a:t>
            </a:r>
          </a:p>
          <a:p>
            <a:pPr algn="ctr"/>
            <a:endParaRPr lang="en-US" sz="2400" b="1" dirty="0"/>
          </a:p>
          <a:p>
            <a:pPr algn="ctr"/>
            <a:r>
              <a:rPr lang="en-US" sz="3600" b="1" dirty="0" err="1"/>
              <a:t>www.apbs.org</a:t>
            </a:r>
            <a:endParaRPr lang="en-US" sz="3600" b="1" dirty="0"/>
          </a:p>
        </p:txBody>
      </p:sp>
    </p:spTree>
    <p:extLst>
      <p:ext uri="{BB962C8B-B14F-4D97-AF65-F5344CB8AC3E}">
        <p14:creationId xmlns:p14="http://schemas.microsoft.com/office/powerpoint/2010/main" val="1250216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Organization Members</a:t>
            </a:r>
          </a:p>
        </p:txBody>
      </p:sp>
      <p:sp>
        <p:nvSpPr>
          <p:cNvPr id="3" name="Footer Placeholder 2"/>
          <p:cNvSpPr>
            <a:spLocks noGrp="1"/>
          </p:cNvSpPr>
          <p:nvPr>
            <p:ph type="ftr" sz="quarter" idx="3"/>
          </p:nvPr>
        </p:nvSpPr>
        <p:spPr/>
        <p:txBody>
          <a:bodyPr/>
          <a:lstStyle/>
          <a:p>
            <a:r>
              <a:rPr lang="en-US"/>
              <a:t>MNPSP.org/MNPBS</a:t>
            </a:r>
            <a:endParaRPr lang="en-US" sz="2400"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35</a:t>
            </a:fld>
            <a:endParaRPr lang="en-US" dirty="0"/>
          </a:p>
        </p:txBody>
      </p:sp>
    </p:spTree>
    <p:extLst>
      <p:ext uri="{BB962C8B-B14F-4D97-AF65-F5344CB8AC3E}">
        <p14:creationId xmlns:p14="http://schemas.microsoft.com/office/powerpoint/2010/main" val="820023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7"/>
            <a:ext cx="10515600" cy="1472163"/>
          </a:xfrm>
        </p:spPr>
        <p:txBody>
          <a:bodyPr/>
          <a:lstStyle/>
          <a:p>
            <a:r>
              <a:rPr lang="en-US" dirty="0"/>
              <a:t>Thank you for attending and </a:t>
            </a:r>
            <a:r>
              <a:rPr lang="en-US"/>
              <a:t>meeting the needs of young children!</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a:t> </a:t>
            </a:r>
          </a:p>
          <a:p>
            <a:r>
              <a:rPr lang="en-US" sz="2200" dirty="0"/>
              <a:t>MNPBSnetwork@gmail.com</a:t>
            </a:r>
          </a:p>
        </p:txBody>
      </p:sp>
      <p:sp>
        <p:nvSpPr>
          <p:cNvPr id="2" name="Footer Placeholder 1"/>
          <p:cNvSpPr>
            <a:spLocks noGrp="1"/>
          </p:cNvSpPr>
          <p:nvPr>
            <p:ph type="ftr" sz="quarter" idx="12"/>
          </p:nvPr>
        </p:nvSpPr>
        <p:spPr/>
        <p:txBody>
          <a:bodyPr/>
          <a:lstStyle/>
          <a:p>
            <a:r>
              <a:rPr lang="en-US"/>
              <a:t>MNPSP.org/MNPBS</a:t>
            </a:r>
            <a:endParaRPr lang="en-US" dirty="0"/>
          </a:p>
        </p:txBody>
      </p:sp>
    </p:spTree>
    <p:extLst>
      <p:ext uri="{BB962C8B-B14F-4D97-AF65-F5344CB8AC3E}">
        <p14:creationId xmlns:p14="http://schemas.microsoft.com/office/powerpoint/2010/main" val="1361731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69719" y="1810350"/>
            <a:ext cx="10166888" cy="915036"/>
          </a:xfrm>
        </p:spPr>
        <p:txBody>
          <a:bodyPr/>
          <a:lstStyle/>
          <a:p>
            <a:r>
              <a:rPr lang="en-US" dirty="0" smtClean="0"/>
              <a:t>EXTRA PYRAMID STUFF</a:t>
            </a:r>
            <a:endParaRPr lang="en-US" dirty="0"/>
          </a:p>
        </p:txBody>
      </p:sp>
      <p:sp>
        <p:nvSpPr>
          <p:cNvPr id="2" name="Footer Placeholder 1"/>
          <p:cNvSpPr>
            <a:spLocks noGrp="1"/>
          </p:cNvSpPr>
          <p:nvPr>
            <p:ph type="ftr" sz="quarter" idx="4294967295"/>
          </p:nvPr>
        </p:nvSpPr>
        <p:spPr>
          <a:xfrm>
            <a:off x="0" y="6492875"/>
            <a:ext cx="12176125" cy="365125"/>
          </a:xfrm>
        </p:spPr>
        <p:txBody>
          <a:bodyPr/>
          <a:lstStyle/>
          <a:p>
            <a:r>
              <a:rPr lang="en-US" smtClean="0"/>
              <a:t>MNPSP.org/MNPBS</a:t>
            </a:r>
            <a:endParaRPr lang="en-US" dirty="0"/>
          </a:p>
        </p:txBody>
      </p:sp>
      <p:sp>
        <p:nvSpPr>
          <p:cNvPr id="5" name="Slide Number Placeholder 4"/>
          <p:cNvSpPr>
            <a:spLocks noGrp="1"/>
          </p:cNvSpPr>
          <p:nvPr>
            <p:ph type="sldNum" sz="quarter" idx="4294967295"/>
          </p:nvPr>
        </p:nvSpPr>
        <p:spPr>
          <a:xfrm>
            <a:off x="10729913" y="6488113"/>
            <a:ext cx="1462087" cy="365125"/>
          </a:xfrm>
        </p:spPr>
        <p:txBody>
          <a:bodyPr/>
          <a:lstStyle/>
          <a:p>
            <a:fld id="{48F63A3B-78C7-47BE-AE5E-E10140E04643}" type="slidenum">
              <a:rPr lang="en-US" smtClean="0"/>
              <a:pPr/>
              <a:t>37</a:t>
            </a:fld>
            <a:endParaRPr lang="en-US" dirty="0"/>
          </a:p>
        </p:txBody>
      </p:sp>
    </p:spTree>
    <p:extLst>
      <p:ext uri="{BB962C8B-B14F-4D97-AF65-F5344CB8AC3E}">
        <p14:creationId xmlns:p14="http://schemas.microsoft.com/office/powerpoint/2010/main" val="3851124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p:nvPr/>
        </p:nvSpPr>
        <p:spPr>
          <a:xfrm>
            <a:off x="1981200" y="1770062"/>
            <a:ext cx="3040062" cy="830262"/>
          </a:xfrm>
          <a:prstGeom prst="rect">
            <a:avLst/>
          </a:prstGeom>
          <a:noFill/>
          <a:ln>
            <a:noFill/>
          </a:ln>
        </p:spPr>
        <p:txBody>
          <a:bodyPr spcFirstLastPara="1" wrap="square" lIns="91425" tIns="45700" rIns="91425" bIns="45700" anchor="t" anchorCtr="0">
            <a:spAutoFit/>
          </a:bodyPr>
          <a:lstStyle/>
          <a:p>
            <a:pPr algn="ctr">
              <a:buClr>
                <a:schemeClr val="dk1"/>
              </a:buClr>
              <a:buSzPts val="2400"/>
            </a:pPr>
            <a:r>
              <a:rPr lang="en-US" sz="2400" b="1">
                <a:solidFill>
                  <a:schemeClr val="dk1"/>
                </a:solidFill>
                <a:latin typeface="Calibri"/>
                <a:ea typeface="Calibri"/>
                <a:cs typeface="Calibri"/>
                <a:sym typeface="Calibri"/>
              </a:rPr>
              <a:t>Tertiary Intervention:  Few Children</a:t>
            </a:r>
            <a:endParaRPr/>
          </a:p>
        </p:txBody>
      </p:sp>
      <p:sp>
        <p:nvSpPr>
          <p:cNvPr id="130" name="Google Shape;130;p3"/>
          <p:cNvSpPr txBox="1"/>
          <p:nvPr/>
        </p:nvSpPr>
        <p:spPr>
          <a:xfrm>
            <a:off x="1816100" y="2816225"/>
            <a:ext cx="2228850" cy="1200150"/>
          </a:xfrm>
          <a:prstGeom prst="rect">
            <a:avLst/>
          </a:prstGeom>
          <a:noFill/>
          <a:ln>
            <a:noFill/>
          </a:ln>
        </p:spPr>
        <p:txBody>
          <a:bodyPr spcFirstLastPara="1" wrap="square" lIns="91425" tIns="45700" rIns="91425" bIns="45700" anchor="t" anchorCtr="0">
            <a:spAutoFit/>
          </a:bodyPr>
          <a:lstStyle/>
          <a:p>
            <a:pPr algn="ctr">
              <a:buClr>
                <a:schemeClr val="dk1"/>
              </a:buClr>
              <a:buSzPts val="2400"/>
            </a:pPr>
            <a:r>
              <a:rPr lang="en-US" sz="2400" b="1">
                <a:solidFill>
                  <a:schemeClr val="dk1"/>
                </a:solidFill>
                <a:latin typeface="Calibri"/>
                <a:ea typeface="Calibri"/>
                <a:cs typeface="Calibri"/>
                <a:sym typeface="Calibri"/>
              </a:rPr>
              <a:t>Secondary Prevention:  Some Children</a:t>
            </a:r>
            <a:endParaRPr/>
          </a:p>
        </p:txBody>
      </p:sp>
      <p:sp>
        <p:nvSpPr>
          <p:cNvPr id="131" name="Google Shape;131;p3"/>
          <p:cNvSpPr txBox="1"/>
          <p:nvPr/>
        </p:nvSpPr>
        <p:spPr>
          <a:xfrm>
            <a:off x="1689100" y="4419600"/>
            <a:ext cx="1681162" cy="1200150"/>
          </a:xfrm>
          <a:prstGeom prst="rect">
            <a:avLst/>
          </a:prstGeom>
          <a:noFill/>
          <a:ln>
            <a:noFill/>
          </a:ln>
        </p:spPr>
        <p:txBody>
          <a:bodyPr spcFirstLastPara="1" wrap="square" lIns="91425" tIns="45700" rIns="91425" bIns="45700" anchor="t" anchorCtr="0">
            <a:spAutoFit/>
          </a:bodyPr>
          <a:lstStyle/>
          <a:p>
            <a:pPr algn="ctr">
              <a:buClr>
                <a:schemeClr val="dk1"/>
              </a:buClr>
              <a:buSzPts val="2400"/>
            </a:pPr>
            <a:r>
              <a:rPr lang="en-US" sz="2400" b="1">
                <a:solidFill>
                  <a:schemeClr val="dk1"/>
                </a:solidFill>
                <a:latin typeface="Calibri"/>
                <a:ea typeface="Calibri"/>
                <a:cs typeface="Calibri"/>
                <a:sym typeface="Calibri"/>
              </a:rPr>
              <a:t>Universal Promotion:  All Children</a:t>
            </a:r>
            <a:endParaRPr/>
          </a:p>
        </p:txBody>
      </p:sp>
      <p:cxnSp>
        <p:nvCxnSpPr>
          <p:cNvPr id="132" name="Google Shape;132;p3"/>
          <p:cNvCxnSpPr/>
          <p:nvPr/>
        </p:nvCxnSpPr>
        <p:spPr>
          <a:xfrm>
            <a:off x="3502025" y="5334000"/>
            <a:ext cx="927100" cy="0"/>
          </a:xfrm>
          <a:prstGeom prst="straightConnector1">
            <a:avLst/>
          </a:prstGeom>
          <a:noFill/>
          <a:ln w="76200" cap="flat" cmpd="sng">
            <a:solidFill>
              <a:schemeClr val="dk1"/>
            </a:solidFill>
            <a:prstDash val="solid"/>
            <a:miter lim="800000"/>
            <a:headEnd type="none" w="med" len="med"/>
            <a:tailEnd type="triangle" w="med" len="med"/>
          </a:ln>
        </p:spPr>
      </p:cxnSp>
      <p:cxnSp>
        <p:nvCxnSpPr>
          <p:cNvPr id="133" name="Google Shape;133;p3"/>
          <p:cNvCxnSpPr/>
          <p:nvPr/>
        </p:nvCxnSpPr>
        <p:spPr>
          <a:xfrm>
            <a:off x="3641726" y="4724400"/>
            <a:ext cx="992187" cy="0"/>
          </a:xfrm>
          <a:prstGeom prst="straightConnector1">
            <a:avLst/>
          </a:prstGeom>
          <a:noFill/>
          <a:ln w="76200" cap="flat" cmpd="sng">
            <a:solidFill>
              <a:schemeClr val="dk1"/>
            </a:solidFill>
            <a:prstDash val="solid"/>
            <a:miter lim="800000"/>
            <a:headEnd type="none" w="med" len="med"/>
            <a:tailEnd type="triangle" w="med" len="med"/>
          </a:ln>
        </p:spPr>
      </p:cxnSp>
      <p:cxnSp>
        <p:nvCxnSpPr>
          <p:cNvPr id="134" name="Google Shape;134;p3"/>
          <p:cNvCxnSpPr/>
          <p:nvPr/>
        </p:nvCxnSpPr>
        <p:spPr>
          <a:xfrm>
            <a:off x="5176837" y="2230437"/>
            <a:ext cx="919162" cy="0"/>
          </a:xfrm>
          <a:prstGeom prst="straightConnector1">
            <a:avLst/>
          </a:prstGeom>
          <a:noFill/>
          <a:ln w="76200" cap="flat" cmpd="sng">
            <a:solidFill>
              <a:schemeClr val="dk1"/>
            </a:solidFill>
            <a:prstDash val="solid"/>
            <a:miter lim="800000"/>
            <a:headEnd type="none" w="med" len="med"/>
            <a:tailEnd type="triangle" w="med" len="med"/>
          </a:ln>
        </p:spPr>
      </p:cxnSp>
      <p:cxnSp>
        <p:nvCxnSpPr>
          <p:cNvPr id="135" name="Google Shape;135;p3"/>
          <p:cNvCxnSpPr/>
          <p:nvPr/>
        </p:nvCxnSpPr>
        <p:spPr>
          <a:xfrm>
            <a:off x="4279901" y="3427412"/>
            <a:ext cx="896937" cy="0"/>
          </a:xfrm>
          <a:prstGeom prst="straightConnector1">
            <a:avLst/>
          </a:prstGeom>
          <a:noFill/>
          <a:ln w="76200" cap="flat" cmpd="sng">
            <a:solidFill>
              <a:schemeClr val="dk1"/>
            </a:solidFill>
            <a:prstDash val="solid"/>
            <a:miter lim="800000"/>
            <a:headEnd type="none" w="med" len="med"/>
            <a:tailEnd type="triangle" w="med" len="med"/>
          </a:ln>
        </p:spPr>
      </p:cxnSp>
      <p:sp>
        <p:nvSpPr>
          <p:cNvPr id="136" name="Google Shape;136;p3"/>
          <p:cNvSpPr txBox="1"/>
          <p:nvPr/>
        </p:nvSpPr>
        <p:spPr>
          <a:xfrm>
            <a:off x="1524000" y="325437"/>
            <a:ext cx="9144000" cy="1143000"/>
          </a:xfrm>
          <a:prstGeom prst="rect">
            <a:avLst/>
          </a:prstGeom>
          <a:noFill/>
          <a:ln>
            <a:noFill/>
          </a:ln>
        </p:spPr>
        <p:txBody>
          <a:bodyPr spcFirstLastPara="1" wrap="square" lIns="91425" tIns="45700" rIns="91425" bIns="45700" anchor="ctr" anchorCtr="0">
            <a:noAutofit/>
          </a:bodyPr>
          <a:lstStyle/>
          <a:p>
            <a:endParaRPr>
              <a:solidFill>
                <a:schemeClr val="dk1"/>
              </a:solidFill>
              <a:latin typeface="Garamond"/>
              <a:ea typeface="Garamond"/>
              <a:cs typeface="Garamond"/>
              <a:sym typeface="Garamond"/>
            </a:endParaRPr>
          </a:p>
        </p:txBody>
      </p:sp>
      <p:sp>
        <p:nvSpPr>
          <p:cNvPr id="137" name="Google Shape;137;p3"/>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sz="4400" b="0" u="sng">
                <a:solidFill>
                  <a:schemeClr val="dk1"/>
                </a:solidFill>
                <a:hlinkClick r:id="rId3"/>
              </a:rPr>
              <a:t>What is the Pyramid Model?</a:t>
            </a:r>
            <a:endParaRPr/>
          </a:p>
        </p:txBody>
      </p:sp>
      <p:pic>
        <p:nvPicPr>
          <p:cNvPr id="138" name="Google Shape;138;p3" descr="A close up of a logo&#10;&#10;Description automatically generated"/>
          <p:cNvPicPr preferRelativeResize="0">
            <a:picLocks noGrp="1"/>
          </p:cNvPicPr>
          <p:nvPr>
            <p:ph type="body" idx="1"/>
          </p:nvPr>
        </p:nvPicPr>
        <p:blipFill rotWithShape="1">
          <a:blip r:embed="rId4">
            <a:alphaModFix/>
          </a:blip>
          <a:srcRect/>
          <a:stretch/>
        </p:blipFill>
        <p:spPr>
          <a:xfrm>
            <a:off x="4338637" y="1468437"/>
            <a:ext cx="5664200" cy="5251450"/>
          </a:xfrm>
          <a:prstGeom prst="rect">
            <a:avLst/>
          </a:prstGeom>
          <a:noFill/>
          <a:ln>
            <a:noFill/>
          </a:ln>
        </p:spPr>
      </p:pic>
    </p:spTree>
    <p:extLst>
      <p:ext uri="{BB962C8B-B14F-4D97-AF65-F5344CB8AC3E}">
        <p14:creationId xmlns:p14="http://schemas.microsoft.com/office/powerpoint/2010/main" val="37500791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pPr>
            <a:fld id="{00000000-1234-1234-1234-123412341234}" type="slidenum">
              <a:rPr lang="en-US" sz="1200">
                <a:solidFill>
                  <a:srgbClr val="898989"/>
                </a:solidFill>
                <a:latin typeface="Garamond"/>
                <a:ea typeface="Garamond"/>
                <a:cs typeface="Garamond"/>
                <a:sym typeface="Garamond"/>
              </a:rPr>
              <a:pPr algn="r">
                <a:buClr>
                  <a:srgbClr val="898989"/>
                </a:buClr>
                <a:buSzPts val="1200"/>
              </a:pPr>
              <a:t>39</a:t>
            </a:fld>
            <a:endParaRPr/>
          </a:p>
        </p:txBody>
      </p:sp>
      <p:sp>
        <p:nvSpPr>
          <p:cNvPr id="144" name="Google Shape;144;p4"/>
          <p:cNvSpPr txBox="1">
            <a:spLocks noGrp="1"/>
          </p:cNvSpPr>
          <p:nvPr>
            <p:ph type="title" idx="4294967295"/>
          </p:nvPr>
        </p:nvSpPr>
        <p:spPr>
          <a:xfrm>
            <a:off x="15240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000"/>
            </a:pPr>
            <a:r>
              <a:rPr lang="en-US" b="0">
                <a:solidFill>
                  <a:schemeClr val="dk1"/>
                </a:solidFill>
                <a:latin typeface="Calibri"/>
                <a:ea typeface="Calibri"/>
                <a:cs typeface="Calibri"/>
                <a:sym typeface="Calibri"/>
              </a:rPr>
              <a:t>Foundation: Effective Workforce</a:t>
            </a:r>
            <a:endParaRPr/>
          </a:p>
        </p:txBody>
      </p:sp>
      <p:pic>
        <p:nvPicPr>
          <p:cNvPr id="145" name="Google Shape;145;p4" descr="A picture containing stationary&#10;&#10;Description automatically generated"/>
          <p:cNvPicPr preferRelativeResize="0"/>
          <p:nvPr/>
        </p:nvPicPr>
        <p:blipFill rotWithShape="1">
          <a:blip r:embed="rId3">
            <a:alphaModFix/>
          </a:blip>
          <a:srcRect/>
          <a:stretch/>
        </p:blipFill>
        <p:spPr>
          <a:xfrm>
            <a:off x="2514600" y="1268412"/>
            <a:ext cx="7396162" cy="5453062"/>
          </a:xfrm>
          <a:prstGeom prst="rect">
            <a:avLst/>
          </a:prstGeom>
          <a:noFill/>
          <a:ln>
            <a:noFill/>
          </a:ln>
        </p:spPr>
      </p:pic>
      <p:sp>
        <p:nvSpPr>
          <p:cNvPr id="146" name="Google Shape;146;p4"/>
          <p:cNvSpPr txBox="1"/>
          <p:nvPr/>
        </p:nvSpPr>
        <p:spPr>
          <a:xfrm>
            <a:off x="3432175" y="2795587"/>
            <a:ext cx="6629400" cy="2246312"/>
          </a:xfrm>
          <a:prstGeom prst="rect">
            <a:avLst/>
          </a:prstGeom>
          <a:noFill/>
          <a:ln>
            <a:noFill/>
          </a:ln>
        </p:spPr>
        <p:txBody>
          <a:bodyPr spcFirstLastPara="1" wrap="square" lIns="91425" tIns="45700" rIns="91425" bIns="45700" anchor="t" anchorCtr="0">
            <a:spAutoFit/>
          </a:bodyPr>
          <a:lstStyle/>
          <a:p>
            <a:pPr>
              <a:buClr>
                <a:schemeClr val="dk1"/>
              </a:buClr>
              <a:buSzPts val="2800"/>
            </a:pPr>
            <a:r>
              <a:rPr lang="en-US" sz="2800" b="1">
                <a:solidFill>
                  <a:schemeClr val="dk1"/>
                </a:solidFill>
                <a:latin typeface="Calibri"/>
                <a:ea typeface="Calibri"/>
                <a:cs typeface="Calibri"/>
                <a:sym typeface="Calibri"/>
              </a:rPr>
              <a:t>The foundation for all practices in the Pyramid Model are the systems and policies necessary to ensure a workforce that is able to adopt and sustain the evidence-based practices.</a:t>
            </a:r>
            <a:endParaRPr/>
          </a:p>
        </p:txBody>
      </p:sp>
    </p:spTree>
    <p:extLst>
      <p:ext uri="{BB962C8B-B14F-4D97-AF65-F5344CB8AC3E}">
        <p14:creationId xmlns:p14="http://schemas.microsoft.com/office/powerpoint/2010/main" val="4188805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smtClean="0"/>
              <a:pPr/>
              <a:t>4</a:t>
            </a:fld>
            <a:endParaRPr lang="en-US" dirty="0"/>
          </a:p>
        </p:txBody>
      </p:sp>
      <p:sp>
        <p:nvSpPr>
          <p:cNvPr id="5" name="Footer Placeholder 4"/>
          <p:cNvSpPr>
            <a:spLocks noGrp="1"/>
          </p:cNvSpPr>
          <p:nvPr>
            <p:ph type="ftr" sz="quarter" idx="4294967295"/>
          </p:nvPr>
        </p:nvSpPr>
        <p:spPr>
          <a:xfrm>
            <a:off x="0" y="6483350"/>
            <a:ext cx="12185650" cy="365125"/>
          </a:xfrm>
        </p:spPr>
        <p:txBody>
          <a:bodyPr/>
          <a:lstStyle/>
          <a:p>
            <a:r>
              <a:rPr lang="en-US"/>
              <a:t>MNPSP.org/MNPBS</a:t>
            </a:r>
            <a:endParaRPr lang="en-US" dirty="0"/>
          </a:p>
        </p:txBody>
      </p:sp>
      <p:pic>
        <p:nvPicPr>
          <p:cNvPr id="7" name="Picture 6" descr="Screenshot of first page of journal article"/>
          <p:cNvPicPr>
            <a:picLocks noChangeAspect="1"/>
          </p:cNvPicPr>
          <p:nvPr/>
        </p:nvPicPr>
        <p:blipFill>
          <a:blip r:embed="rId3"/>
          <a:stretch>
            <a:fillRect/>
          </a:stretch>
        </p:blipFill>
        <p:spPr>
          <a:xfrm>
            <a:off x="304866" y="104310"/>
            <a:ext cx="5429246" cy="6539428"/>
          </a:xfrm>
          <a:prstGeom prst="rect">
            <a:avLst/>
          </a:prstGeom>
        </p:spPr>
      </p:pic>
      <p:sp>
        <p:nvSpPr>
          <p:cNvPr id="8" name="TextBox 7"/>
          <p:cNvSpPr txBox="1"/>
          <p:nvPr/>
        </p:nvSpPr>
        <p:spPr>
          <a:xfrm>
            <a:off x="7620931" y="1284559"/>
            <a:ext cx="4287078" cy="4185761"/>
          </a:xfrm>
          <a:prstGeom prst="rect">
            <a:avLst/>
          </a:prstGeom>
          <a:noFill/>
          <a:ln>
            <a:solidFill>
              <a:schemeClr val="tx2"/>
            </a:solidFill>
          </a:ln>
        </p:spPr>
        <p:txBody>
          <a:bodyPr wrap="square" rtlCol="0">
            <a:spAutoFit/>
          </a:bodyPr>
          <a:lstStyle/>
          <a:p>
            <a:pPr lvl="0"/>
            <a:r>
              <a:rPr lang="en-US" sz="2600" b="1" i="1" dirty="0">
                <a:solidFill>
                  <a:prstClr val="black"/>
                </a:solidFill>
              </a:rPr>
              <a:t>9 Core Features</a:t>
            </a:r>
            <a:endParaRPr lang="en-US" sz="2600" dirty="0">
              <a:solidFill>
                <a:prstClr val="black"/>
              </a:solidFill>
            </a:endParaRPr>
          </a:p>
          <a:p>
            <a:pPr marL="342900" lvl="0" indent="-342900">
              <a:buFont typeface="+mj-lt"/>
              <a:buAutoNum type="arabicPeriod"/>
            </a:pPr>
            <a:r>
              <a:rPr lang="en-US" sz="1600" dirty="0">
                <a:solidFill>
                  <a:prstClr val="black"/>
                </a:solidFill>
              </a:rPr>
              <a:t>Changes lifestyle</a:t>
            </a:r>
          </a:p>
          <a:p>
            <a:pPr marL="342900" lvl="0" indent="-342900">
              <a:buFont typeface="+mj-lt"/>
              <a:buAutoNum type="arabicPeriod"/>
            </a:pPr>
            <a:r>
              <a:rPr lang="en-US" sz="1600" dirty="0">
                <a:solidFill>
                  <a:prstClr val="black"/>
                </a:solidFill>
              </a:rPr>
              <a:t>Works across lifespan</a:t>
            </a:r>
          </a:p>
          <a:p>
            <a:pPr marL="342900" lvl="0" indent="-342900">
              <a:buFont typeface="+mj-lt"/>
              <a:buAutoNum type="arabicPeriod"/>
            </a:pPr>
            <a:r>
              <a:rPr lang="en-US" sz="1600" dirty="0">
                <a:solidFill>
                  <a:prstClr val="black"/>
                </a:solidFill>
              </a:rPr>
              <a:t>Used across all settings</a:t>
            </a:r>
          </a:p>
          <a:p>
            <a:pPr marL="342900" lvl="0" indent="-342900">
              <a:buFont typeface="+mj-lt"/>
              <a:buAutoNum type="arabicPeriod"/>
            </a:pPr>
            <a:r>
              <a:rPr lang="en-US" sz="1600" dirty="0">
                <a:solidFill>
                  <a:prstClr val="black"/>
                </a:solidFill>
              </a:rPr>
              <a:t>Involves the people supported</a:t>
            </a:r>
          </a:p>
          <a:p>
            <a:pPr marL="342900" lvl="0" indent="-342900">
              <a:buFont typeface="+mj-lt"/>
              <a:buAutoNum type="arabicPeriod"/>
            </a:pPr>
            <a:r>
              <a:rPr lang="en-US" sz="1600" dirty="0">
                <a:solidFill>
                  <a:prstClr val="black"/>
                </a:solidFill>
              </a:rPr>
              <a:t>Creates effective change</a:t>
            </a:r>
          </a:p>
          <a:p>
            <a:pPr marL="342900" lvl="0" indent="-342900">
              <a:buFont typeface="+mj-lt"/>
              <a:buAutoNum type="arabicPeriod"/>
            </a:pPr>
            <a:r>
              <a:rPr lang="en-US" sz="1600" dirty="0">
                <a:solidFill>
                  <a:prstClr val="black"/>
                </a:solidFill>
              </a:rPr>
              <a:t>Helps improve outcomes by involving everyone in making changes together</a:t>
            </a:r>
          </a:p>
          <a:p>
            <a:pPr marL="342900" lvl="0" indent="-342900">
              <a:buFont typeface="+mj-lt"/>
              <a:buAutoNum type="arabicPeriod"/>
            </a:pPr>
            <a:r>
              <a:rPr lang="en-US" sz="1600" dirty="0">
                <a:solidFill>
                  <a:prstClr val="black"/>
                </a:solidFill>
              </a:rPr>
              <a:t>Decreases the likelihood of problems</a:t>
            </a:r>
          </a:p>
          <a:p>
            <a:pPr marL="342900" lvl="0" indent="-342900">
              <a:buFont typeface="+mj-lt"/>
              <a:buAutoNum type="arabicPeriod"/>
            </a:pPr>
            <a:r>
              <a:rPr lang="en-US" sz="1600" dirty="0">
                <a:solidFill>
                  <a:prstClr val="black"/>
                </a:solidFill>
              </a:rPr>
              <a:t>Uses research knowledge across science</a:t>
            </a:r>
          </a:p>
          <a:p>
            <a:pPr marL="342900" lvl="0" indent="-342900">
              <a:buFont typeface="+mj-lt"/>
              <a:buAutoNum type="arabicPeriod"/>
            </a:pPr>
            <a:r>
              <a:rPr lang="en-US" sz="1600" dirty="0">
                <a:solidFill>
                  <a:prstClr val="black"/>
                </a:solidFill>
              </a:rPr>
              <a:t>Integrates multiple theories and values</a:t>
            </a:r>
          </a:p>
          <a:p>
            <a:pPr lvl="0"/>
            <a:endParaRPr lang="en-US" sz="1600" dirty="0">
              <a:solidFill>
                <a:prstClr val="black"/>
              </a:solidFill>
            </a:endParaRPr>
          </a:p>
          <a:p>
            <a:pPr lvl="0"/>
            <a:r>
              <a:rPr lang="en-US" sz="1600" dirty="0">
                <a:solidFill>
                  <a:prstClr val="black"/>
                </a:solidFill>
              </a:rPr>
              <a:t>Based on:</a:t>
            </a:r>
          </a:p>
          <a:p>
            <a:pPr lvl="0"/>
            <a:r>
              <a:rPr lang="en-US" sz="1600" b="1" dirty="0">
                <a:solidFill>
                  <a:prstClr val="black"/>
                </a:solidFill>
              </a:rPr>
              <a:t>“Positive Behavior Support: Evolution of an Applied Science” (Journal of Positive Behavior Interventions, 2002)</a:t>
            </a:r>
            <a:endParaRPr lang="en-US" sz="900" dirty="0"/>
          </a:p>
        </p:txBody>
      </p:sp>
      <p:sp>
        <p:nvSpPr>
          <p:cNvPr id="6" name="Rectangle 5"/>
          <p:cNvSpPr/>
          <p:nvPr/>
        </p:nvSpPr>
        <p:spPr>
          <a:xfrm>
            <a:off x="6175514" y="6413765"/>
            <a:ext cx="6016486" cy="338554"/>
          </a:xfrm>
          <a:prstGeom prst="rect">
            <a:avLst/>
          </a:prstGeom>
        </p:spPr>
        <p:txBody>
          <a:bodyPr wrap="square">
            <a:spAutoFit/>
          </a:bodyPr>
          <a:lstStyle/>
          <a:p>
            <a:r>
              <a:rPr lang="en-US" sz="1600" dirty="0">
                <a:hlinkClick r:id="rId4"/>
              </a:rPr>
              <a:t>https://journals.sagepub.com/doi/pdf/10.1177/109830070200400102</a:t>
            </a:r>
            <a:r>
              <a:rPr lang="en-US" sz="1600" dirty="0"/>
              <a:t> </a:t>
            </a:r>
          </a:p>
        </p:txBody>
      </p:sp>
      <p:sp>
        <p:nvSpPr>
          <p:cNvPr id="9" name="Rectangle 8"/>
          <p:cNvSpPr/>
          <p:nvPr/>
        </p:nvSpPr>
        <p:spPr>
          <a:xfrm>
            <a:off x="2191685" y="3240674"/>
            <a:ext cx="5218765" cy="1323439"/>
          </a:xfrm>
          <a:prstGeom prst="rect">
            <a:avLst/>
          </a:prstGeom>
          <a:ln>
            <a:solidFill>
              <a:schemeClr val="accent1"/>
            </a:solidFill>
          </a:ln>
        </p:spPr>
        <p:txBody>
          <a:bodyPr wrap="square">
            <a:spAutoFit/>
          </a:bodyPr>
          <a:lstStyle/>
          <a:p>
            <a:r>
              <a:rPr lang="en-US" sz="2000" b="1" dirty="0"/>
              <a:t>“These characteristics are likely to produce future evolution of PBS with respect to assessment practices, intervention strategies, training, and extension to new populations….”</a:t>
            </a:r>
          </a:p>
        </p:txBody>
      </p:sp>
      <p:sp>
        <p:nvSpPr>
          <p:cNvPr id="2" name="Title 1"/>
          <p:cNvSpPr>
            <a:spLocks noGrp="1"/>
          </p:cNvSpPr>
          <p:nvPr>
            <p:ph type="title"/>
          </p:nvPr>
        </p:nvSpPr>
        <p:spPr>
          <a:xfrm>
            <a:off x="6175514" y="299938"/>
            <a:ext cx="5732495" cy="915036"/>
          </a:xfrm>
        </p:spPr>
        <p:txBody>
          <a:bodyPr/>
          <a:lstStyle/>
          <a:p>
            <a:pPr algn="ctr"/>
            <a:r>
              <a:rPr lang="en-US" dirty="0">
                <a:solidFill>
                  <a:srgbClr val="0F3F59"/>
                </a:solidFill>
              </a:rPr>
              <a:t>JPBI Article in 2002</a:t>
            </a:r>
          </a:p>
        </p:txBody>
      </p:sp>
    </p:spTree>
    <p:extLst>
      <p:ext uri="{BB962C8B-B14F-4D97-AF65-F5344CB8AC3E}">
        <p14:creationId xmlns:p14="http://schemas.microsoft.com/office/powerpoint/2010/main" val="97846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pPr>
            <a:fld id="{00000000-1234-1234-1234-123412341234}" type="slidenum">
              <a:rPr lang="en-US" sz="1200">
                <a:solidFill>
                  <a:srgbClr val="898989"/>
                </a:solidFill>
                <a:latin typeface="Garamond"/>
                <a:ea typeface="Garamond"/>
                <a:cs typeface="Garamond"/>
                <a:sym typeface="Garamond"/>
              </a:rPr>
              <a:pPr algn="r">
                <a:buClr>
                  <a:srgbClr val="898989"/>
                </a:buClr>
                <a:buSzPts val="1200"/>
              </a:pPr>
              <a:t>40</a:t>
            </a:fld>
            <a:endParaRPr/>
          </a:p>
        </p:txBody>
      </p:sp>
      <p:sp>
        <p:nvSpPr>
          <p:cNvPr id="152" name="Google Shape;152;p5"/>
          <p:cNvSpPr txBox="1">
            <a:spLocks noGrp="1"/>
          </p:cNvSpPr>
          <p:nvPr>
            <p:ph type="title" idx="4294967295"/>
          </p:nvPr>
        </p:nvSpPr>
        <p:spPr>
          <a:xfrm>
            <a:off x="1949450" y="136525"/>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000"/>
            </a:pPr>
            <a:r>
              <a:rPr lang="en-US" b="0">
                <a:solidFill>
                  <a:schemeClr val="dk1"/>
                </a:solidFill>
                <a:latin typeface="Calibri"/>
                <a:ea typeface="Calibri"/>
                <a:cs typeface="Calibri"/>
                <a:sym typeface="Calibri"/>
              </a:rPr>
              <a:t>TIER 1</a:t>
            </a:r>
            <a:endParaRPr/>
          </a:p>
        </p:txBody>
      </p:sp>
      <p:pic>
        <p:nvPicPr>
          <p:cNvPr id="153" name="Google Shape;153;p5" descr="A close up of a logo&#10;&#10;Description automatically generated"/>
          <p:cNvPicPr preferRelativeResize="0"/>
          <p:nvPr/>
        </p:nvPicPr>
        <p:blipFill rotWithShape="1">
          <a:blip r:embed="rId3">
            <a:alphaModFix/>
          </a:blip>
          <a:srcRect/>
          <a:stretch/>
        </p:blipFill>
        <p:spPr>
          <a:xfrm>
            <a:off x="2397125" y="990600"/>
            <a:ext cx="7397750" cy="5867400"/>
          </a:xfrm>
          <a:prstGeom prst="rect">
            <a:avLst/>
          </a:prstGeom>
          <a:noFill/>
          <a:ln>
            <a:noFill/>
          </a:ln>
        </p:spPr>
      </p:pic>
      <p:sp>
        <p:nvSpPr>
          <p:cNvPr id="154" name="Google Shape;154;p5"/>
          <p:cNvSpPr txBox="1"/>
          <p:nvPr/>
        </p:nvSpPr>
        <p:spPr>
          <a:xfrm>
            <a:off x="2209800" y="1760538"/>
            <a:ext cx="8229600" cy="2492375"/>
          </a:xfrm>
          <a:prstGeom prst="rect">
            <a:avLst/>
          </a:prstGeom>
          <a:noFill/>
          <a:ln>
            <a:noFill/>
          </a:ln>
        </p:spPr>
        <p:txBody>
          <a:bodyPr spcFirstLastPara="1" wrap="square" lIns="91425" tIns="45700" rIns="91425" bIns="45700" anchor="t" anchorCtr="0">
            <a:spAutoFit/>
          </a:bodyPr>
          <a:lstStyle/>
          <a:p>
            <a:pPr>
              <a:buClr>
                <a:schemeClr val="dk1"/>
              </a:buClr>
              <a:buSzPts val="2600"/>
            </a:pPr>
            <a:r>
              <a:rPr lang="en-US" sz="2600" b="1">
                <a:solidFill>
                  <a:schemeClr val="dk1"/>
                </a:solidFill>
                <a:latin typeface="Calibri"/>
                <a:ea typeface="Calibri"/>
                <a:cs typeface="Calibri"/>
                <a:sym typeface="Calibri"/>
              </a:rPr>
              <a:t>Supportive and responsive relationships among adults and children is an essential component to promote healthy social emotional development.  </a:t>
            </a:r>
            <a:endParaRPr/>
          </a:p>
          <a:p>
            <a:pPr>
              <a:buClr>
                <a:schemeClr val="dk1"/>
              </a:buClr>
              <a:buSzPts val="2600"/>
            </a:pPr>
            <a:endParaRPr sz="2600" b="1">
              <a:solidFill>
                <a:schemeClr val="dk1"/>
              </a:solidFill>
              <a:latin typeface="Calibri"/>
              <a:ea typeface="Calibri"/>
              <a:cs typeface="Calibri"/>
              <a:sym typeface="Calibri"/>
            </a:endParaRPr>
          </a:p>
          <a:p>
            <a:pPr>
              <a:buClr>
                <a:schemeClr val="dk1"/>
              </a:buClr>
              <a:buSzPts val="2600"/>
            </a:pPr>
            <a:r>
              <a:rPr lang="en-US" sz="2600" b="1">
                <a:solidFill>
                  <a:schemeClr val="dk1"/>
                </a:solidFill>
                <a:latin typeface="Calibri"/>
                <a:ea typeface="Calibri"/>
                <a:cs typeface="Calibri"/>
                <a:sym typeface="Calibri"/>
              </a:rPr>
              <a:t>High quality early childhood environments promote positive outcomes for ALL children.</a:t>
            </a:r>
            <a:endParaRPr/>
          </a:p>
        </p:txBody>
      </p:sp>
    </p:spTree>
    <p:extLst>
      <p:ext uri="{BB962C8B-B14F-4D97-AF65-F5344CB8AC3E}">
        <p14:creationId xmlns:p14="http://schemas.microsoft.com/office/powerpoint/2010/main" val="1592551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1524000" y="188912"/>
            <a:ext cx="91440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sz="4400" b="0">
                <a:solidFill>
                  <a:schemeClr val="dk1"/>
                </a:solidFill>
                <a:latin typeface="Calibri"/>
                <a:ea typeface="Calibri"/>
                <a:cs typeface="Calibri"/>
                <a:sym typeface="Calibri"/>
              </a:rPr>
              <a:t>What do these Strategies Look Like?</a:t>
            </a:r>
            <a:endParaRPr/>
          </a:p>
        </p:txBody>
      </p:sp>
      <p:sp>
        <p:nvSpPr>
          <p:cNvPr id="160" name="Google Shape;160;p6"/>
          <p:cNvSpPr txBox="1">
            <a:spLocks noGrp="1"/>
          </p:cNvSpPr>
          <p:nvPr>
            <p:ph type="body" idx="1"/>
          </p:nvPr>
        </p:nvSpPr>
        <p:spPr>
          <a:xfrm>
            <a:off x="1981200" y="1565276"/>
            <a:ext cx="8229600" cy="484663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Supporting engagement</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Embedding instruction within routine</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Responding to conversations</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Promoting communication</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Providing encouragement</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Strong collaborative partnerships</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Providing support to caregivers</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Guiding caregivers in establishing                  responsive and nurturing interactions</a:t>
            </a:r>
            <a:endParaRPr/>
          </a:p>
        </p:txBody>
      </p:sp>
      <p:sp>
        <p:nvSpPr>
          <p:cNvPr id="161" name="Google Shape;161;p6"/>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pPr>
            <a:fld id="{00000000-1234-1234-1234-123412341234}" type="slidenum">
              <a:rPr lang="en-US" sz="1200">
                <a:solidFill>
                  <a:srgbClr val="898989"/>
                </a:solidFill>
                <a:latin typeface="Garamond"/>
                <a:ea typeface="Garamond"/>
                <a:cs typeface="Garamond"/>
                <a:sym typeface="Garamond"/>
              </a:rPr>
              <a:pPr algn="r">
                <a:buClr>
                  <a:srgbClr val="898989"/>
                </a:buClr>
                <a:buSzPts val="1200"/>
              </a:pPr>
              <a:t>41</a:t>
            </a:fld>
            <a:endParaRPr/>
          </a:p>
        </p:txBody>
      </p:sp>
      <p:pic>
        <p:nvPicPr>
          <p:cNvPr id="162" name="Google Shape;162;p6"/>
          <p:cNvPicPr preferRelativeResize="0"/>
          <p:nvPr/>
        </p:nvPicPr>
        <p:blipFill rotWithShape="1">
          <a:blip r:embed="rId3">
            <a:alphaModFix/>
          </a:blip>
          <a:srcRect/>
          <a:stretch/>
        </p:blipFill>
        <p:spPr>
          <a:xfrm>
            <a:off x="7908926" y="1843088"/>
            <a:ext cx="2759075" cy="4002087"/>
          </a:xfrm>
          <a:prstGeom prst="rect">
            <a:avLst/>
          </a:prstGeom>
          <a:noFill/>
          <a:ln>
            <a:noFill/>
          </a:ln>
        </p:spPr>
      </p:pic>
    </p:spTree>
    <p:extLst>
      <p:ext uri="{BB962C8B-B14F-4D97-AF65-F5344CB8AC3E}">
        <p14:creationId xmlns:p14="http://schemas.microsoft.com/office/powerpoint/2010/main" val="272632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0">
                                            <p:txEl>
                                              <p:pRg st="0" end="0"/>
                                            </p:txEl>
                                          </p:spTgt>
                                        </p:tgtEl>
                                        <p:attrNameLst>
                                          <p:attrName>style.visibility</p:attrName>
                                        </p:attrNameLst>
                                      </p:cBhvr>
                                      <p:to>
                                        <p:strVal val="visible"/>
                                      </p:to>
                                    </p:set>
                                    <p:anim calcmode="lin" valueType="num">
                                      <p:cBhvr additive="base">
                                        <p:cTn id="7" dur="500"/>
                                        <p:tgtEl>
                                          <p:spTgt spid="1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0">
                                            <p:txEl>
                                              <p:pRg st="1" end="1"/>
                                            </p:txEl>
                                          </p:spTgt>
                                        </p:tgtEl>
                                        <p:attrNameLst>
                                          <p:attrName>style.visibility</p:attrName>
                                        </p:attrNameLst>
                                      </p:cBhvr>
                                      <p:to>
                                        <p:strVal val="visible"/>
                                      </p:to>
                                    </p:set>
                                    <p:anim calcmode="lin" valueType="num">
                                      <p:cBhvr additive="base">
                                        <p:cTn id="12" dur="500"/>
                                        <p:tgtEl>
                                          <p:spTgt spid="1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0">
                                            <p:txEl>
                                              <p:pRg st="2" end="2"/>
                                            </p:txEl>
                                          </p:spTgt>
                                        </p:tgtEl>
                                        <p:attrNameLst>
                                          <p:attrName>style.visibility</p:attrName>
                                        </p:attrNameLst>
                                      </p:cBhvr>
                                      <p:to>
                                        <p:strVal val="visible"/>
                                      </p:to>
                                    </p:set>
                                    <p:anim calcmode="lin" valueType="num">
                                      <p:cBhvr additive="base">
                                        <p:cTn id="17" dur="500"/>
                                        <p:tgtEl>
                                          <p:spTgt spid="1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0">
                                            <p:txEl>
                                              <p:pRg st="3" end="3"/>
                                            </p:txEl>
                                          </p:spTgt>
                                        </p:tgtEl>
                                        <p:attrNameLst>
                                          <p:attrName>style.visibility</p:attrName>
                                        </p:attrNameLst>
                                      </p:cBhvr>
                                      <p:to>
                                        <p:strVal val="visible"/>
                                      </p:to>
                                    </p:set>
                                    <p:anim calcmode="lin" valueType="num">
                                      <p:cBhvr additive="base">
                                        <p:cTn id="22" dur="500"/>
                                        <p:tgtEl>
                                          <p:spTgt spid="16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0">
                                            <p:txEl>
                                              <p:pRg st="4" end="4"/>
                                            </p:txEl>
                                          </p:spTgt>
                                        </p:tgtEl>
                                        <p:attrNameLst>
                                          <p:attrName>style.visibility</p:attrName>
                                        </p:attrNameLst>
                                      </p:cBhvr>
                                      <p:to>
                                        <p:strVal val="visible"/>
                                      </p:to>
                                    </p:set>
                                    <p:anim calcmode="lin" valueType="num">
                                      <p:cBhvr additive="base">
                                        <p:cTn id="27" dur="500"/>
                                        <p:tgtEl>
                                          <p:spTgt spid="16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0">
                                            <p:txEl>
                                              <p:pRg st="5" end="5"/>
                                            </p:txEl>
                                          </p:spTgt>
                                        </p:tgtEl>
                                        <p:attrNameLst>
                                          <p:attrName>style.visibility</p:attrName>
                                        </p:attrNameLst>
                                      </p:cBhvr>
                                      <p:to>
                                        <p:strVal val="visible"/>
                                      </p:to>
                                    </p:set>
                                    <p:anim calcmode="lin" valueType="num">
                                      <p:cBhvr additive="base">
                                        <p:cTn id="32" dur="500"/>
                                        <p:tgtEl>
                                          <p:spTgt spid="16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0">
                                            <p:txEl>
                                              <p:pRg st="6" end="6"/>
                                            </p:txEl>
                                          </p:spTgt>
                                        </p:tgtEl>
                                        <p:attrNameLst>
                                          <p:attrName>style.visibility</p:attrName>
                                        </p:attrNameLst>
                                      </p:cBhvr>
                                      <p:to>
                                        <p:strVal val="visible"/>
                                      </p:to>
                                    </p:set>
                                    <p:anim calcmode="lin" valueType="num">
                                      <p:cBhvr additive="base">
                                        <p:cTn id="37" dur="500"/>
                                        <p:tgtEl>
                                          <p:spTgt spid="16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0">
                                            <p:txEl>
                                              <p:pRg st="7" end="7"/>
                                            </p:txEl>
                                          </p:spTgt>
                                        </p:tgtEl>
                                        <p:attrNameLst>
                                          <p:attrName>style.visibility</p:attrName>
                                        </p:attrNameLst>
                                      </p:cBhvr>
                                      <p:to>
                                        <p:strVal val="visible"/>
                                      </p:to>
                                    </p:set>
                                    <p:anim calcmode="lin" valueType="num">
                                      <p:cBhvr additive="base">
                                        <p:cTn id="42" dur="500"/>
                                        <p:tgtEl>
                                          <p:spTgt spid="16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sz="4400" b="0">
                <a:solidFill>
                  <a:schemeClr val="dk1"/>
                </a:solidFill>
                <a:latin typeface="Calibri"/>
                <a:ea typeface="Calibri"/>
                <a:cs typeface="Calibri"/>
                <a:sym typeface="Calibri"/>
              </a:rPr>
              <a:t>What Strategies Support High Quality Supportive Environments</a:t>
            </a:r>
            <a:endParaRPr/>
          </a:p>
        </p:txBody>
      </p:sp>
      <p:sp>
        <p:nvSpPr>
          <p:cNvPr id="168" name="Google Shape;168;p7"/>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Inclusive early care and education environments</a:t>
            </a:r>
            <a:endParaRPr/>
          </a:p>
          <a:p>
            <a:pPr marL="342900" indent="-3429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Comprehensive system of curriculum, assessment, and program evaluation</a:t>
            </a:r>
            <a:endParaRPr/>
          </a:p>
          <a:p>
            <a:pPr marL="342900" indent="-3429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Environmental design, instructional materials, scheduling, child guidance, and adult interactions</a:t>
            </a:r>
            <a:endParaRPr/>
          </a:p>
        </p:txBody>
      </p:sp>
      <p:sp>
        <p:nvSpPr>
          <p:cNvPr id="169" name="Google Shape;169;p7"/>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pPr>
            <a:fld id="{00000000-1234-1234-1234-123412341234}" type="slidenum">
              <a:rPr lang="en-US" sz="1200">
                <a:solidFill>
                  <a:srgbClr val="898989"/>
                </a:solidFill>
                <a:latin typeface="Garamond"/>
                <a:ea typeface="Garamond"/>
                <a:cs typeface="Garamond"/>
                <a:sym typeface="Garamond"/>
              </a:rPr>
              <a:pPr algn="r">
                <a:buClr>
                  <a:srgbClr val="898989"/>
                </a:buClr>
                <a:buSzPts val="1200"/>
              </a:pPr>
              <a:t>42</a:t>
            </a:fld>
            <a:endParaRPr/>
          </a:p>
        </p:txBody>
      </p:sp>
      <p:pic>
        <p:nvPicPr>
          <p:cNvPr id="170" name="Google Shape;170;p7"/>
          <p:cNvPicPr preferRelativeResize="0"/>
          <p:nvPr/>
        </p:nvPicPr>
        <p:blipFill rotWithShape="1">
          <a:blip r:embed="rId3">
            <a:alphaModFix/>
          </a:blip>
          <a:srcRect/>
          <a:stretch/>
        </p:blipFill>
        <p:spPr>
          <a:xfrm>
            <a:off x="4953000" y="4953001"/>
            <a:ext cx="5257800" cy="1773237"/>
          </a:xfrm>
          <a:prstGeom prst="rect">
            <a:avLst/>
          </a:prstGeom>
          <a:noFill/>
          <a:ln>
            <a:noFill/>
          </a:ln>
        </p:spPr>
      </p:pic>
    </p:spTree>
    <p:extLst>
      <p:ext uri="{BB962C8B-B14F-4D97-AF65-F5344CB8AC3E}">
        <p14:creationId xmlns:p14="http://schemas.microsoft.com/office/powerpoint/2010/main" val="102311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 calcmode="lin" valueType="num">
                                      <p:cBhvr additive="base">
                                        <p:cTn id="7" dur="500"/>
                                        <p:tgtEl>
                                          <p:spTgt spid="1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8">
                                            <p:txEl>
                                              <p:pRg st="1" end="1"/>
                                            </p:txEl>
                                          </p:spTgt>
                                        </p:tgtEl>
                                        <p:attrNameLst>
                                          <p:attrName>style.visibility</p:attrName>
                                        </p:attrNameLst>
                                      </p:cBhvr>
                                      <p:to>
                                        <p:strVal val="visible"/>
                                      </p:to>
                                    </p:set>
                                    <p:anim calcmode="lin" valueType="num">
                                      <p:cBhvr additive="base">
                                        <p:cTn id="12" dur="500"/>
                                        <p:tgtEl>
                                          <p:spTgt spid="16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8">
                                            <p:txEl>
                                              <p:pRg st="2" end="2"/>
                                            </p:txEl>
                                          </p:spTgt>
                                        </p:tgtEl>
                                        <p:attrNameLst>
                                          <p:attrName>style.visibility</p:attrName>
                                        </p:attrNameLst>
                                      </p:cBhvr>
                                      <p:to>
                                        <p:strVal val="visible"/>
                                      </p:to>
                                    </p:set>
                                    <p:anim calcmode="lin" valueType="num">
                                      <p:cBhvr additive="base">
                                        <p:cTn id="17" dur="500"/>
                                        <p:tgtEl>
                                          <p:spTgt spid="16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pPr>
            <a:fld id="{00000000-1234-1234-1234-123412341234}" type="slidenum">
              <a:rPr lang="en-US" sz="1200">
                <a:solidFill>
                  <a:srgbClr val="898989"/>
                </a:solidFill>
                <a:latin typeface="Garamond"/>
                <a:ea typeface="Garamond"/>
                <a:cs typeface="Garamond"/>
                <a:sym typeface="Garamond"/>
              </a:rPr>
              <a:pPr algn="r">
                <a:buClr>
                  <a:srgbClr val="898989"/>
                </a:buClr>
                <a:buSzPts val="1200"/>
              </a:pPr>
              <a:t>43</a:t>
            </a:fld>
            <a:endParaRPr/>
          </a:p>
        </p:txBody>
      </p:sp>
      <p:sp>
        <p:nvSpPr>
          <p:cNvPr id="176" name="Google Shape;176;p8"/>
          <p:cNvSpPr txBox="1">
            <a:spLocks noGrp="1"/>
          </p:cNvSpPr>
          <p:nvPr>
            <p:ph type="title" idx="4294967295"/>
          </p:nvPr>
        </p:nvSpPr>
        <p:spPr>
          <a:xfrm>
            <a:off x="1752600" y="157162"/>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sz="4400" b="0">
                <a:solidFill>
                  <a:schemeClr val="dk1"/>
                </a:solidFill>
                <a:latin typeface="Calibri"/>
                <a:ea typeface="Calibri"/>
                <a:cs typeface="Calibri"/>
                <a:sym typeface="Calibri"/>
              </a:rPr>
              <a:t>TIER 2</a:t>
            </a:r>
            <a:endParaRPr/>
          </a:p>
        </p:txBody>
      </p:sp>
      <p:sp>
        <p:nvSpPr>
          <p:cNvPr id="177" name="Google Shape;177;p8"/>
          <p:cNvSpPr txBox="1">
            <a:spLocks noGrp="1"/>
          </p:cNvSpPr>
          <p:nvPr>
            <p:ph type="body" idx="4294967295"/>
          </p:nvPr>
        </p:nvSpPr>
        <p:spPr>
          <a:xfrm>
            <a:off x="1828800" y="1300162"/>
            <a:ext cx="4927600" cy="5059362"/>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Provides explicit instruction around social emotional skills.</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Addresses self regulation, expressing and understanding emotions, and developing social relationships.</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Some children need systematic and focused instruction to learn discrete social emotional skills.</a:t>
            </a:r>
            <a:endParaRPr/>
          </a:p>
          <a:p>
            <a:pPr marL="342900" indent="-342900">
              <a:spcBef>
                <a:spcPts val="56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Example of Targeted Supports</a:t>
            </a:r>
            <a:endParaRPr/>
          </a:p>
          <a:p>
            <a:pPr marL="342900" indent="-165100">
              <a:spcBef>
                <a:spcPts val="560"/>
              </a:spcBef>
              <a:spcAft>
                <a:spcPts val="0"/>
              </a:spcAft>
              <a:buClr>
                <a:schemeClr val="dk1"/>
              </a:buClr>
              <a:buSzPts val="2800"/>
              <a:buNone/>
            </a:pPr>
            <a:endParaRPr sz="2800">
              <a:solidFill>
                <a:schemeClr val="dk1"/>
              </a:solidFill>
              <a:latin typeface="Calibri"/>
              <a:ea typeface="Calibri"/>
              <a:cs typeface="Calibri"/>
              <a:sym typeface="Calibri"/>
            </a:endParaRPr>
          </a:p>
        </p:txBody>
      </p:sp>
      <p:pic>
        <p:nvPicPr>
          <p:cNvPr id="178" name="Google Shape;178;p8" descr="A close up of a card&#10;&#10;Description automatically generated"/>
          <p:cNvPicPr preferRelativeResize="0"/>
          <p:nvPr/>
        </p:nvPicPr>
        <p:blipFill rotWithShape="1">
          <a:blip r:embed="rId3">
            <a:alphaModFix/>
          </a:blip>
          <a:srcRect/>
          <a:stretch/>
        </p:blipFill>
        <p:spPr>
          <a:xfrm>
            <a:off x="6324600" y="1208087"/>
            <a:ext cx="4343400" cy="5180012"/>
          </a:xfrm>
          <a:prstGeom prst="rect">
            <a:avLst/>
          </a:prstGeom>
          <a:noFill/>
          <a:ln>
            <a:noFill/>
          </a:ln>
        </p:spPr>
      </p:pic>
    </p:spTree>
    <p:extLst>
      <p:ext uri="{BB962C8B-B14F-4D97-AF65-F5344CB8AC3E}">
        <p14:creationId xmlns:p14="http://schemas.microsoft.com/office/powerpoint/2010/main" val="5573773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sz="4400" b="0" dirty="0">
                <a:solidFill>
                  <a:schemeClr val="dk1"/>
                </a:solidFill>
                <a:latin typeface="Calibri"/>
                <a:ea typeface="Calibri"/>
                <a:cs typeface="Calibri"/>
                <a:sym typeface="Calibri"/>
              </a:rPr>
              <a:t>What Specific Targeted Strategies are Used?</a:t>
            </a:r>
            <a:endParaRPr dirty="0"/>
          </a:p>
        </p:txBody>
      </p:sp>
      <p:sp>
        <p:nvSpPr>
          <p:cNvPr id="184" name="Google Shape;184;p9"/>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0" indent="0">
              <a:spcBef>
                <a:spcPts val="0"/>
              </a:spcBef>
              <a:spcAft>
                <a:spcPts val="0"/>
              </a:spcAft>
              <a:buClr>
                <a:schemeClr val="dk1"/>
              </a:buClr>
              <a:buSzPts val="3200"/>
              <a:buNone/>
            </a:pPr>
            <a:r>
              <a:rPr lang="en-US" sz="3200">
                <a:solidFill>
                  <a:schemeClr val="dk1"/>
                </a:solidFill>
                <a:latin typeface="Calibri"/>
                <a:ea typeface="Calibri"/>
                <a:cs typeface="Calibri"/>
                <a:sym typeface="Calibri"/>
              </a:rPr>
              <a:t>Explicit instruction around:</a:t>
            </a:r>
            <a:endParaRPr/>
          </a:p>
          <a:p>
            <a:pPr marL="0" indent="-2032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Expressing and understanding emotions</a:t>
            </a:r>
            <a:endParaRPr/>
          </a:p>
          <a:p>
            <a:pPr marL="0" indent="-2032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Developing social relationships</a:t>
            </a:r>
            <a:endParaRPr/>
          </a:p>
          <a:p>
            <a:pPr marL="0" indent="-2032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Problem solving</a:t>
            </a:r>
            <a:endParaRPr/>
          </a:p>
          <a:p>
            <a:pPr marL="0" indent="-2032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Interactions with peers</a:t>
            </a:r>
            <a:endParaRPr/>
          </a:p>
          <a:p>
            <a:pPr marL="0" indent="-2032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Cooperative responding</a:t>
            </a:r>
            <a:endParaRPr/>
          </a:p>
          <a:p>
            <a:pPr marL="0" indent="-2032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Friendship skills</a:t>
            </a:r>
            <a:endParaRPr/>
          </a:p>
          <a:p>
            <a:pPr marL="0" indent="-203200">
              <a:spcBef>
                <a:spcPts val="64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Handling Disappointment and anger</a:t>
            </a:r>
            <a:endParaRPr/>
          </a:p>
        </p:txBody>
      </p:sp>
      <p:sp>
        <p:nvSpPr>
          <p:cNvPr id="185" name="Google Shape;185;p9"/>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pPr>
            <a:fld id="{00000000-1234-1234-1234-123412341234}" type="slidenum">
              <a:rPr lang="en-US" sz="1200">
                <a:solidFill>
                  <a:srgbClr val="898989"/>
                </a:solidFill>
                <a:latin typeface="Garamond"/>
                <a:ea typeface="Garamond"/>
                <a:cs typeface="Garamond"/>
                <a:sym typeface="Garamond"/>
              </a:rPr>
              <a:pPr algn="r">
                <a:buClr>
                  <a:srgbClr val="898989"/>
                </a:buClr>
                <a:buSzPts val="1200"/>
              </a:pPr>
              <a:t>44</a:t>
            </a:fld>
            <a:endParaRPr/>
          </a:p>
        </p:txBody>
      </p:sp>
      <p:pic>
        <p:nvPicPr>
          <p:cNvPr id="186" name="Google Shape;186;p9"/>
          <p:cNvPicPr preferRelativeResize="0"/>
          <p:nvPr/>
        </p:nvPicPr>
        <p:blipFill rotWithShape="1">
          <a:blip r:embed="rId3">
            <a:alphaModFix/>
          </a:blip>
          <a:srcRect/>
          <a:stretch/>
        </p:blipFill>
        <p:spPr>
          <a:xfrm>
            <a:off x="8077200" y="2819400"/>
            <a:ext cx="2559050" cy="2743200"/>
          </a:xfrm>
          <a:prstGeom prst="rect">
            <a:avLst/>
          </a:prstGeom>
          <a:noFill/>
          <a:ln>
            <a:noFill/>
          </a:ln>
        </p:spPr>
      </p:pic>
    </p:spTree>
    <p:extLst>
      <p:ext uri="{BB962C8B-B14F-4D97-AF65-F5344CB8AC3E}">
        <p14:creationId xmlns:p14="http://schemas.microsoft.com/office/powerpoint/2010/main" val="29401167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title"/>
          </p:nvPr>
        </p:nvSpPr>
        <p:spPr>
          <a:xfrm>
            <a:off x="1981200" y="136525"/>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000"/>
            </a:pPr>
            <a:r>
              <a:rPr lang="en-US" sz="4000" b="0">
                <a:solidFill>
                  <a:schemeClr val="dk1"/>
                </a:solidFill>
                <a:latin typeface="Calibri"/>
                <a:ea typeface="Calibri"/>
                <a:cs typeface="Calibri"/>
                <a:sym typeface="Calibri"/>
              </a:rPr>
              <a:t>TIER 3</a:t>
            </a:r>
            <a:endParaRPr/>
          </a:p>
        </p:txBody>
      </p:sp>
      <p:pic>
        <p:nvPicPr>
          <p:cNvPr id="199" name="Google Shape;199;p11" descr="A close up of a card&#10;&#10;Description automatically generated"/>
          <p:cNvPicPr preferRelativeResize="0">
            <a:picLocks noGrp="1"/>
          </p:cNvPicPr>
          <p:nvPr>
            <p:ph type="body" idx="1"/>
          </p:nvPr>
        </p:nvPicPr>
        <p:blipFill rotWithShape="1">
          <a:blip r:embed="rId3">
            <a:alphaModFix/>
          </a:blip>
          <a:srcRect/>
          <a:stretch/>
        </p:blipFill>
        <p:spPr>
          <a:xfrm>
            <a:off x="2438400" y="1222375"/>
            <a:ext cx="7162800" cy="5372100"/>
          </a:xfrm>
          <a:prstGeom prst="rect">
            <a:avLst/>
          </a:prstGeom>
          <a:noFill/>
          <a:ln>
            <a:noFill/>
          </a:ln>
        </p:spPr>
      </p:pic>
      <p:sp>
        <p:nvSpPr>
          <p:cNvPr id="200" name="Google Shape;200;p11"/>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pPr>
            <a:fld id="{00000000-1234-1234-1234-123412341234}" type="slidenum">
              <a:rPr lang="en-US" sz="1200">
                <a:solidFill>
                  <a:srgbClr val="898989"/>
                </a:solidFill>
                <a:latin typeface="Garamond"/>
                <a:ea typeface="Garamond"/>
                <a:cs typeface="Garamond"/>
                <a:sym typeface="Garamond"/>
              </a:rPr>
              <a:pPr algn="r">
                <a:buClr>
                  <a:srgbClr val="898989"/>
                </a:buClr>
                <a:buSzPts val="1200"/>
              </a:pPr>
              <a:t>45</a:t>
            </a:fld>
            <a:endParaRPr/>
          </a:p>
        </p:txBody>
      </p:sp>
      <p:sp>
        <p:nvSpPr>
          <p:cNvPr id="201" name="Google Shape;201;p11"/>
          <p:cNvSpPr txBox="1"/>
          <p:nvPr/>
        </p:nvSpPr>
        <p:spPr>
          <a:xfrm>
            <a:off x="2171700" y="3222626"/>
            <a:ext cx="7848600" cy="3293169"/>
          </a:xfrm>
          <a:prstGeom prst="rect">
            <a:avLst/>
          </a:prstGeom>
          <a:noFill/>
          <a:ln>
            <a:noFill/>
          </a:ln>
        </p:spPr>
        <p:txBody>
          <a:bodyPr spcFirstLastPara="1" wrap="square" lIns="91425" tIns="45700" rIns="91425" bIns="45700" anchor="t" anchorCtr="0">
            <a:spAutoFit/>
          </a:bodyPr>
          <a:lstStyle/>
          <a:p>
            <a:pPr>
              <a:buClr>
                <a:schemeClr val="dk1"/>
              </a:buClr>
              <a:buSzPts val="2600"/>
            </a:pPr>
            <a:r>
              <a:rPr lang="en-US" sz="2600" b="1" dirty="0">
                <a:solidFill>
                  <a:schemeClr val="dk1"/>
                </a:solidFill>
                <a:latin typeface="Calibri"/>
                <a:ea typeface="Calibri"/>
                <a:cs typeface="Calibri"/>
                <a:sym typeface="Calibri"/>
              </a:rPr>
              <a:t>When children have ongoing challenging behavior, comprehensive interventions and plans are developed  that are:</a:t>
            </a:r>
            <a:endParaRPr dirty="0"/>
          </a:p>
          <a:p>
            <a:pPr indent="-165100">
              <a:buClr>
                <a:schemeClr val="dk1"/>
              </a:buClr>
              <a:buSzPts val="2600"/>
              <a:buFont typeface="Noto Sans Symbols"/>
              <a:buChar char="⮚"/>
            </a:pPr>
            <a:r>
              <a:rPr lang="en-US" sz="2600" b="1" dirty="0">
                <a:solidFill>
                  <a:schemeClr val="dk1"/>
                </a:solidFill>
                <a:latin typeface="Calibri"/>
                <a:ea typeface="Calibri"/>
                <a:cs typeface="Calibri"/>
                <a:sym typeface="Calibri"/>
              </a:rPr>
              <a:t>Family Centered</a:t>
            </a:r>
            <a:endParaRPr dirty="0"/>
          </a:p>
          <a:p>
            <a:pPr indent="-165100">
              <a:buClr>
                <a:schemeClr val="dk1"/>
              </a:buClr>
              <a:buSzPts val="2600"/>
              <a:buFont typeface="Noto Sans Symbols"/>
              <a:buChar char="⮚"/>
            </a:pPr>
            <a:r>
              <a:rPr lang="en-US" sz="2600" b="1" dirty="0">
                <a:solidFill>
                  <a:schemeClr val="dk1"/>
                </a:solidFill>
                <a:latin typeface="Calibri"/>
                <a:ea typeface="Calibri"/>
                <a:cs typeface="Calibri"/>
                <a:sym typeface="Calibri"/>
              </a:rPr>
              <a:t>Assessment Based</a:t>
            </a:r>
            <a:endParaRPr dirty="0"/>
          </a:p>
          <a:p>
            <a:pPr indent="-165100">
              <a:buClr>
                <a:schemeClr val="dk1"/>
              </a:buClr>
              <a:buSzPts val="2600"/>
              <a:buFont typeface="Noto Sans Symbols"/>
              <a:buChar char="⮚"/>
            </a:pPr>
            <a:r>
              <a:rPr lang="en-US" sz="2600" b="1" dirty="0">
                <a:solidFill>
                  <a:schemeClr val="dk1"/>
                </a:solidFill>
                <a:latin typeface="Calibri"/>
                <a:ea typeface="Calibri"/>
                <a:cs typeface="Calibri"/>
                <a:sym typeface="Calibri"/>
              </a:rPr>
              <a:t>Focused on Skill Building</a:t>
            </a:r>
            <a:endParaRPr dirty="0"/>
          </a:p>
          <a:p>
            <a:pPr indent="-165100">
              <a:buClr>
                <a:schemeClr val="dk1"/>
              </a:buClr>
              <a:buSzPts val="2600"/>
              <a:buFont typeface="Noto Sans Symbols"/>
              <a:buChar char="⮚"/>
            </a:pPr>
            <a:r>
              <a:rPr lang="en-US" sz="2600" b="1" dirty="0">
                <a:solidFill>
                  <a:schemeClr val="dk1"/>
                </a:solidFill>
                <a:latin typeface="Calibri"/>
                <a:ea typeface="Calibri"/>
                <a:cs typeface="Calibri"/>
                <a:sym typeface="Calibri"/>
              </a:rPr>
              <a:t>Require Collaborative Teaming</a:t>
            </a:r>
            <a:endParaRPr dirty="0"/>
          </a:p>
          <a:p>
            <a:endParaRPr sz="26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8985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25A6-C335-41F4-911E-15F9A83E23CB}"/>
              </a:ext>
            </a:extLst>
          </p:cNvPr>
          <p:cNvSpPr>
            <a:spLocks noGrp="1"/>
          </p:cNvSpPr>
          <p:nvPr>
            <p:ph type="title"/>
          </p:nvPr>
        </p:nvSpPr>
        <p:spPr/>
        <p:txBody>
          <a:bodyPr>
            <a:normAutofit/>
          </a:bodyPr>
          <a:lstStyle/>
          <a:p>
            <a:r>
              <a:rPr lang="en-US" sz="3600" dirty="0"/>
              <a:t>Positive Behavior Support</a:t>
            </a:r>
            <a:br>
              <a:rPr lang="en-US" sz="3600" dirty="0"/>
            </a:br>
            <a:r>
              <a:rPr lang="en-US" sz="3600" dirty="0"/>
              <a:t>Across the Life Span</a:t>
            </a:r>
          </a:p>
        </p:txBody>
      </p:sp>
      <p:sp>
        <p:nvSpPr>
          <p:cNvPr id="3" name="Text Placeholder 2">
            <a:extLst>
              <a:ext uri="{FF2B5EF4-FFF2-40B4-BE49-F238E27FC236}">
                <a16:creationId xmlns:a16="http://schemas.microsoft.com/office/drawing/2014/main" id="{CD8DD6AE-27F5-4F42-BCA1-C4A407FBB4BE}"/>
              </a:ext>
            </a:extLst>
          </p:cNvPr>
          <p:cNvSpPr>
            <a:spLocks noGrp="1"/>
          </p:cNvSpPr>
          <p:nvPr>
            <p:ph type="body" idx="1"/>
          </p:nvPr>
        </p:nvSpPr>
        <p:spPr/>
        <p:txBody>
          <a:bodyPr>
            <a:normAutofit/>
          </a:bodyPr>
          <a:lstStyle/>
          <a:p>
            <a:r>
              <a:rPr lang="en-US" sz="2800" i="1" dirty="0"/>
              <a:t>9 Core Features – Universal for All</a:t>
            </a:r>
          </a:p>
        </p:txBody>
      </p:sp>
      <p:sp>
        <p:nvSpPr>
          <p:cNvPr id="4" name="Slide Number Placeholder 3">
            <a:extLst>
              <a:ext uri="{FF2B5EF4-FFF2-40B4-BE49-F238E27FC236}">
                <a16:creationId xmlns:a16="http://schemas.microsoft.com/office/drawing/2014/main" id="{0D9F6066-A1E5-448E-B9D8-0BDAF59EBF24}"/>
              </a:ext>
            </a:extLst>
          </p:cNvPr>
          <p:cNvSpPr>
            <a:spLocks noGrp="1"/>
          </p:cNvSpPr>
          <p:nvPr>
            <p:ph type="sldNum" sz="quarter" idx="12"/>
          </p:nvPr>
        </p:nvSpPr>
        <p:spPr/>
        <p:txBody>
          <a:bodyPr/>
          <a:lstStyle/>
          <a:p>
            <a:fld id="{48F63A3B-78C7-47BE-AE5E-E10140E04643}" type="slidenum">
              <a:rPr lang="en-US" smtClean="0"/>
              <a:pPr/>
              <a:t>5</a:t>
            </a:fld>
            <a:endParaRPr lang="en-US" dirty="0"/>
          </a:p>
        </p:txBody>
      </p:sp>
      <p:sp>
        <p:nvSpPr>
          <p:cNvPr id="5" name="Footer Placeholder 4">
            <a:extLst>
              <a:ext uri="{FF2B5EF4-FFF2-40B4-BE49-F238E27FC236}">
                <a16:creationId xmlns:a16="http://schemas.microsoft.com/office/drawing/2014/main" id="{CAD47DC1-DE95-4AF6-B96C-4DDE36A42482}"/>
              </a:ext>
            </a:extLst>
          </p:cNvPr>
          <p:cNvSpPr>
            <a:spLocks noGrp="1"/>
          </p:cNvSpPr>
          <p:nvPr>
            <p:ph type="ftr" sz="quarter" idx="13"/>
          </p:nvPr>
        </p:nvSpPr>
        <p:spPr/>
        <p:txBody>
          <a:bodyPr/>
          <a:lstStyle/>
          <a:p>
            <a:r>
              <a:rPr lang="en-US" dirty="0"/>
              <a:t>MNPSP.org/MNPBS</a:t>
            </a:r>
          </a:p>
        </p:txBody>
      </p:sp>
      <p:sp>
        <p:nvSpPr>
          <p:cNvPr id="6" name="TextBox 5">
            <a:extLst>
              <a:ext uri="{FF2B5EF4-FFF2-40B4-BE49-F238E27FC236}">
                <a16:creationId xmlns:a16="http://schemas.microsoft.com/office/drawing/2014/main" id="{14BEF417-64A5-4B75-AE7D-CA391CBF6FC1}"/>
              </a:ext>
            </a:extLst>
          </p:cNvPr>
          <p:cNvSpPr txBox="1"/>
          <p:nvPr/>
        </p:nvSpPr>
        <p:spPr>
          <a:xfrm>
            <a:off x="7769561" y="1425964"/>
            <a:ext cx="4276666" cy="2954655"/>
          </a:xfrm>
          <a:prstGeom prst="rect">
            <a:avLst/>
          </a:prstGeom>
          <a:noFill/>
          <a:ln>
            <a:solidFill>
              <a:srgbClr val="0F3F59"/>
            </a:solidFill>
          </a:ln>
        </p:spPr>
        <p:txBody>
          <a:bodyPr wrap="square" rtlCol="0">
            <a:spAutoFit/>
          </a:bodyPr>
          <a:lstStyle/>
          <a:p>
            <a:pPr lvl="0"/>
            <a:r>
              <a:rPr lang="en-US" sz="2600" b="1" i="1" dirty="0">
                <a:solidFill>
                  <a:prstClr val="black"/>
                </a:solidFill>
              </a:rPr>
              <a:t>9 Core Features of PBS</a:t>
            </a:r>
            <a:endParaRPr lang="en-US" sz="2600" dirty="0">
              <a:solidFill>
                <a:prstClr val="black"/>
              </a:solidFill>
            </a:endParaRPr>
          </a:p>
          <a:p>
            <a:pPr marL="342900" lvl="0" indent="-342900">
              <a:buFont typeface="+mj-lt"/>
              <a:buAutoNum type="arabicPeriod"/>
            </a:pPr>
            <a:r>
              <a:rPr lang="en-US" sz="1600" dirty="0">
                <a:solidFill>
                  <a:prstClr val="black"/>
                </a:solidFill>
              </a:rPr>
              <a:t>Changes lifestyle</a:t>
            </a:r>
          </a:p>
          <a:p>
            <a:pPr marL="342900" lvl="0" indent="-342900">
              <a:buFont typeface="+mj-lt"/>
              <a:buAutoNum type="arabicPeriod"/>
            </a:pPr>
            <a:r>
              <a:rPr lang="en-US" sz="1600" dirty="0">
                <a:solidFill>
                  <a:prstClr val="black"/>
                </a:solidFill>
              </a:rPr>
              <a:t>Works across lifespan</a:t>
            </a:r>
          </a:p>
          <a:p>
            <a:pPr marL="342900" lvl="0" indent="-342900">
              <a:buFont typeface="+mj-lt"/>
              <a:buAutoNum type="arabicPeriod"/>
            </a:pPr>
            <a:r>
              <a:rPr lang="en-US" sz="1600" dirty="0">
                <a:solidFill>
                  <a:prstClr val="black"/>
                </a:solidFill>
              </a:rPr>
              <a:t>Used across all settings</a:t>
            </a:r>
          </a:p>
          <a:p>
            <a:pPr marL="342900" lvl="0" indent="-342900">
              <a:buFont typeface="+mj-lt"/>
              <a:buAutoNum type="arabicPeriod"/>
            </a:pPr>
            <a:r>
              <a:rPr lang="en-US" sz="1600" dirty="0">
                <a:solidFill>
                  <a:prstClr val="black"/>
                </a:solidFill>
              </a:rPr>
              <a:t>Involves the people supported</a:t>
            </a:r>
          </a:p>
          <a:p>
            <a:pPr marL="342900" lvl="0" indent="-342900">
              <a:buFont typeface="+mj-lt"/>
              <a:buAutoNum type="arabicPeriod"/>
            </a:pPr>
            <a:r>
              <a:rPr lang="en-US" sz="1600" dirty="0">
                <a:solidFill>
                  <a:prstClr val="black"/>
                </a:solidFill>
              </a:rPr>
              <a:t>Creates effective change</a:t>
            </a:r>
          </a:p>
          <a:p>
            <a:pPr marL="342900" lvl="0" indent="-342900">
              <a:buFont typeface="+mj-lt"/>
              <a:buAutoNum type="arabicPeriod"/>
            </a:pPr>
            <a:r>
              <a:rPr lang="en-US" sz="1600" dirty="0">
                <a:solidFill>
                  <a:prstClr val="black"/>
                </a:solidFill>
              </a:rPr>
              <a:t>Helps improve outcomes by involving everyone in making changes together</a:t>
            </a:r>
          </a:p>
          <a:p>
            <a:pPr marL="342900" lvl="0" indent="-342900">
              <a:buFont typeface="+mj-lt"/>
              <a:buAutoNum type="arabicPeriod"/>
            </a:pPr>
            <a:r>
              <a:rPr lang="en-US" sz="1600" dirty="0">
                <a:solidFill>
                  <a:prstClr val="black"/>
                </a:solidFill>
              </a:rPr>
              <a:t>Decreases the likelihood of problems</a:t>
            </a:r>
          </a:p>
          <a:p>
            <a:pPr marL="342900" lvl="0" indent="-342900">
              <a:buFont typeface="+mj-lt"/>
              <a:buAutoNum type="arabicPeriod"/>
            </a:pPr>
            <a:r>
              <a:rPr lang="en-US" sz="1600" dirty="0">
                <a:solidFill>
                  <a:prstClr val="black"/>
                </a:solidFill>
              </a:rPr>
              <a:t>Uses research knowledge across science</a:t>
            </a:r>
          </a:p>
          <a:p>
            <a:pPr marL="342900" lvl="0" indent="-342900">
              <a:buFont typeface="+mj-lt"/>
              <a:buAutoNum type="arabicPeriod"/>
            </a:pPr>
            <a:r>
              <a:rPr lang="en-US" sz="1600" dirty="0">
                <a:solidFill>
                  <a:prstClr val="black"/>
                </a:solidFill>
              </a:rPr>
              <a:t>Integrates multiple theories and values</a:t>
            </a:r>
          </a:p>
        </p:txBody>
      </p:sp>
    </p:spTree>
    <p:extLst>
      <p:ext uri="{BB962C8B-B14F-4D97-AF65-F5344CB8AC3E}">
        <p14:creationId xmlns:p14="http://schemas.microsoft.com/office/powerpoint/2010/main" val="377851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Impact On Life Trajectory</a:t>
            </a:r>
            <a:br>
              <a:rPr lang="en-US" altLang="en-US" dirty="0"/>
            </a:br>
            <a:r>
              <a:rPr lang="en-US" altLang="en-US" sz="2200" dirty="0"/>
              <a:t>If We Collaborate to Provide Positive Supports and Choice Across the Lifespan…</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6</a:t>
            </a:fld>
            <a:endParaRPr lang="en-US" dirty="0"/>
          </a:p>
        </p:txBody>
      </p:sp>
      <p:sp>
        <p:nvSpPr>
          <p:cNvPr id="17" name="TextBox 16">
            <a:extLst>
              <a:ext uri="{FF2B5EF4-FFF2-40B4-BE49-F238E27FC236}">
                <a16:creationId xmlns:a16="http://schemas.microsoft.com/office/drawing/2014/main" id="{0DA9A2E4-9385-4FBE-BF3B-298B22BDBD41}"/>
              </a:ext>
            </a:extLst>
          </p:cNvPr>
          <p:cNvSpPr txBox="1"/>
          <p:nvPr/>
        </p:nvSpPr>
        <p:spPr>
          <a:xfrm>
            <a:off x="0" y="6440750"/>
            <a:ext cx="7119029" cy="461665"/>
          </a:xfrm>
          <a:prstGeom prst="rect">
            <a:avLst/>
          </a:prstGeom>
          <a:solidFill>
            <a:schemeClr val="bg1"/>
          </a:solidFill>
        </p:spPr>
        <p:txBody>
          <a:bodyPr wrap="square">
            <a:spAutoFit/>
          </a:bodyPr>
          <a:lstStyle/>
          <a:p>
            <a:pPr>
              <a:defRPr/>
            </a:pPr>
            <a:r>
              <a:rPr lang="en-US" sz="1200" b="1" dirty="0"/>
              <a:t> </a:t>
            </a:r>
          </a:p>
          <a:p>
            <a:pPr>
              <a:defRPr/>
            </a:pPr>
            <a:r>
              <a:rPr lang="en-US" sz="1200" b="1" dirty="0"/>
              <a:t>Adapted from Integration of LifeCourse Life Trajectory©</a:t>
            </a:r>
          </a:p>
        </p:txBody>
      </p:sp>
      <p:grpSp>
        <p:nvGrpSpPr>
          <p:cNvPr id="44" name="Group 43" descr="Graphic showing birth through the end of life trajectory possibility toward a full life in the community for people with disabilities when the right positive supports and choice are provided." title="Impact on Life Trajectory Graphic"/>
          <p:cNvGrpSpPr/>
          <p:nvPr/>
        </p:nvGrpSpPr>
        <p:grpSpPr>
          <a:xfrm>
            <a:off x="713228" y="1346454"/>
            <a:ext cx="11307323" cy="5099351"/>
            <a:chOff x="713228" y="1346454"/>
            <a:chExt cx="11307323" cy="5099351"/>
          </a:xfrm>
        </p:grpSpPr>
        <p:sp>
          <p:nvSpPr>
            <p:cNvPr id="7" name="Rectangle 6">
              <a:extLst>
                <a:ext uri="{FF2B5EF4-FFF2-40B4-BE49-F238E27FC236}">
                  <a16:creationId xmlns:a16="http://schemas.microsoft.com/office/drawing/2014/main" id="{6E92231E-3D1A-4AD0-8378-98E0967663E2}"/>
                </a:ext>
              </a:extLst>
            </p:cNvPr>
            <p:cNvSpPr/>
            <p:nvPr/>
          </p:nvSpPr>
          <p:spPr>
            <a:xfrm>
              <a:off x="1061606" y="1483518"/>
              <a:ext cx="1321831" cy="4927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dirty="0">
                <a:solidFill>
                  <a:prstClr val="white"/>
                </a:solidFill>
              </a:endParaRPr>
            </a:p>
          </p:txBody>
        </p:sp>
        <p:sp>
          <p:nvSpPr>
            <p:cNvPr id="8" name="32-Point Star 7">
              <a:extLst>
                <a:ext uri="{FF2B5EF4-FFF2-40B4-BE49-F238E27FC236}">
                  <a16:creationId xmlns:a16="http://schemas.microsoft.com/office/drawing/2014/main" id="{F4FB30C0-4C8F-4AF5-B27B-FC19B2DAEBBF}"/>
                </a:ext>
              </a:extLst>
            </p:cNvPr>
            <p:cNvSpPr/>
            <p:nvPr/>
          </p:nvSpPr>
          <p:spPr>
            <a:xfrm>
              <a:off x="8094828" y="1346454"/>
              <a:ext cx="3925723" cy="2619191"/>
            </a:xfrm>
            <a:prstGeom prst="star32">
              <a:avLst/>
            </a:prstGeom>
            <a:solidFill>
              <a:schemeClr val="accent3"/>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395">
                <a:solidFill>
                  <a:prstClr val="white"/>
                </a:solidFill>
              </a:endParaRPr>
            </a:p>
          </p:txBody>
        </p:sp>
        <p:sp>
          <p:nvSpPr>
            <p:cNvPr id="9" name="Rectangle 8">
              <a:extLst>
                <a:ext uri="{FF2B5EF4-FFF2-40B4-BE49-F238E27FC236}">
                  <a16:creationId xmlns:a16="http://schemas.microsoft.com/office/drawing/2014/main" id="{E1AF82C2-1BCF-4572-880D-2E7EF9F63F8C}"/>
                </a:ext>
              </a:extLst>
            </p:cNvPr>
            <p:cNvSpPr/>
            <p:nvPr/>
          </p:nvSpPr>
          <p:spPr>
            <a:xfrm>
              <a:off x="2408441" y="1493520"/>
              <a:ext cx="1321831" cy="4925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a:solidFill>
                  <a:prstClr val="white"/>
                </a:solidFill>
              </a:endParaRPr>
            </a:p>
          </p:txBody>
        </p:sp>
        <p:sp>
          <p:nvSpPr>
            <p:cNvPr id="10" name="Rectangle 9">
              <a:extLst>
                <a:ext uri="{FF2B5EF4-FFF2-40B4-BE49-F238E27FC236}">
                  <a16:creationId xmlns:a16="http://schemas.microsoft.com/office/drawing/2014/main" id="{D414A120-214B-4B69-9E7C-2DBAA81B02E1}"/>
                </a:ext>
              </a:extLst>
            </p:cNvPr>
            <p:cNvSpPr/>
            <p:nvPr/>
          </p:nvSpPr>
          <p:spPr>
            <a:xfrm>
              <a:off x="3705269" y="1483518"/>
              <a:ext cx="1321831" cy="49272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dirty="0">
                <a:solidFill>
                  <a:prstClr val="white"/>
                </a:solidFill>
              </a:endParaRPr>
            </a:p>
          </p:txBody>
        </p:sp>
        <p:sp>
          <p:nvSpPr>
            <p:cNvPr id="11" name="Rectangle 10">
              <a:extLst>
                <a:ext uri="{FF2B5EF4-FFF2-40B4-BE49-F238E27FC236}">
                  <a16:creationId xmlns:a16="http://schemas.microsoft.com/office/drawing/2014/main" id="{69B5D300-1FAE-4A90-821F-0C6AE88EC4A9}"/>
                </a:ext>
              </a:extLst>
            </p:cNvPr>
            <p:cNvSpPr/>
            <p:nvPr/>
          </p:nvSpPr>
          <p:spPr>
            <a:xfrm>
              <a:off x="5027100" y="1483518"/>
              <a:ext cx="1321832" cy="49272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dirty="0">
                <a:solidFill>
                  <a:prstClr val="white"/>
                </a:solidFill>
              </a:endParaRPr>
            </a:p>
          </p:txBody>
        </p:sp>
        <p:sp>
          <p:nvSpPr>
            <p:cNvPr id="12" name="Rectangle 11">
              <a:extLst>
                <a:ext uri="{FF2B5EF4-FFF2-40B4-BE49-F238E27FC236}">
                  <a16:creationId xmlns:a16="http://schemas.microsoft.com/office/drawing/2014/main" id="{6EAA3B4F-AE69-486C-B74B-EE6C093A75A9}"/>
                </a:ext>
              </a:extLst>
            </p:cNvPr>
            <p:cNvSpPr/>
            <p:nvPr/>
          </p:nvSpPr>
          <p:spPr>
            <a:xfrm>
              <a:off x="6348933" y="1483518"/>
              <a:ext cx="1321831" cy="492728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dirty="0">
                <a:solidFill>
                  <a:prstClr val="white"/>
                </a:solidFill>
              </a:endParaRPr>
            </a:p>
          </p:txBody>
        </p:sp>
        <p:sp>
          <p:nvSpPr>
            <p:cNvPr id="13" name="TextBox 12">
              <a:extLst>
                <a:ext uri="{FF2B5EF4-FFF2-40B4-BE49-F238E27FC236}">
                  <a16:creationId xmlns:a16="http://schemas.microsoft.com/office/drawing/2014/main" id="{5045C03D-88FF-4B8E-99BB-37086752F8C4}"/>
                </a:ext>
              </a:extLst>
            </p:cNvPr>
            <p:cNvSpPr txBox="1"/>
            <p:nvPr/>
          </p:nvSpPr>
          <p:spPr>
            <a:xfrm>
              <a:off x="8911905" y="1837164"/>
              <a:ext cx="2164624" cy="1569660"/>
            </a:xfrm>
            <a:prstGeom prst="rect">
              <a:avLst/>
            </a:prstGeom>
            <a:noFill/>
          </p:spPr>
          <p:txBody>
            <a:bodyPr wrap="square">
              <a:spAutoFit/>
            </a:bodyPr>
            <a:lstStyle/>
            <a:p>
              <a:pPr algn="ctr" eaLnBrk="1" hangingPunct="1">
                <a:defRPr/>
              </a:pPr>
              <a:r>
                <a:rPr lang="en-US" sz="2400" b="1" dirty="0">
                  <a:solidFill>
                    <a:schemeClr val="bg1"/>
                  </a:solidFill>
                  <a:effectLst>
                    <a:outerShdw blurRad="38100" dist="38100" dir="2700000" algn="tl">
                      <a:srgbClr val="000000">
                        <a:alpha val="43137"/>
                      </a:srgbClr>
                    </a:outerShdw>
                  </a:effectLst>
                </a:rPr>
                <a:t>Achieve each person’s vision for a full life in the community</a:t>
              </a:r>
            </a:p>
          </p:txBody>
        </p:sp>
        <p:sp>
          <p:nvSpPr>
            <p:cNvPr id="14" name="Cloud 13">
              <a:extLst>
                <a:ext uri="{FF2B5EF4-FFF2-40B4-BE49-F238E27FC236}">
                  <a16:creationId xmlns:a16="http://schemas.microsoft.com/office/drawing/2014/main" id="{29085BB4-100E-4345-BEDA-9919ECB619F6}"/>
                </a:ext>
              </a:extLst>
            </p:cNvPr>
            <p:cNvSpPr/>
            <p:nvPr/>
          </p:nvSpPr>
          <p:spPr>
            <a:xfrm rot="296144">
              <a:off x="8275401" y="4167977"/>
              <a:ext cx="3654041" cy="2275342"/>
            </a:xfrm>
            <a:prstGeom prst="cloud">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a:solidFill>
                  <a:prstClr val="white"/>
                </a:solidFill>
              </a:endParaRPr>
            </a:p>
          </p:txBody>
        </p:sp>
        <p:sp>
          <p:nvSpPr>
            <p:cNvPr id="15" name="TextBox 14">
              <a:extLst>
                <a:ext uri="{FF2B5EF4-FFF2-40B4-BE49-F238E27FC236}">
                  <a16:creationId xmlns:a16="http://schemas.microsoft.com/office/drawing/2014/main" id="{88B075BE-236B-44F6-B65A-7D66AFDDFDB7}"/>
                </a:ext>
              </a:extLst>
            </p:cNvPr>
            <p:cNvSpPr txBox="1"/>
            <p:nvPr/>
          </p:nvSpPr>
          <p:spPr>
            <a:xfrm>
              <a:off x="8526755" y="4705483"/>
              <a:ext cx="2911100" cy="1200329"/>
            </a:xfrm>
            <a:prstGeom prst="rect">
              <a:avLst/>
            </a:prstGeom>
            <a:noFill/>
          </p:spPr>
          <p:txBody>
            <a:bodyPr wrap="square">
              <a:spAutoFit/>
            </a:bodyPr>
            <a:lstStyle/>
            <a:p>
              <a:pPr algn="ctr" eaLnBrk="1" hangingPunct="1">
                <a:defRPr/>
              </a:pPr>
              <a:r>
                <a:rPr lang="en-US" sz="2400" b="1" dirty="0">
                  <a:solidFill>
                    <a:schemeClr val="tx2"/>
                  </a:solidFill>
                </a:rPr>
                <a:t>… Instead of a life defined by …</a:t>
              </a:r>
            </a:p>
            <a:p>
              <a:pPr algn="ctr" eaLnBrk="1" hangingPunct="1">
                <a:defRPr/>
              </a:pPr>
              <a:r>
                <a:rPr lang="en-US" sz="2400" b="1" dirty="0">
                  <a:solidFill>
                    <a:schemeClr val="tx2"/>
                  </a:solidFill>
                </a:rPr>
                <a:t>[FILL IN THE BLANK]</a:t>
              </a:r>
            </a:p>
          </p:txBody>
        </p:sp>
        <p:sp>
          <p:nvSpPr>
            <p:cNvPr id="16" name="Right Arrow 15">
              <a:extLst>
                <a:ext uri="{FF2B5EF4-FFF2-40B4-BE49-F238E27FC236}">
                  <a16:creationId xmlns:a16="http://schemas.microsoft.com/office/drawing/2014/main" id="{DFCC423C-2832-47C6-80E4-D3454FBBBDE3}"/>
                </a:ext>
              </a:extLst>
            </p:cNvPr>
            <p:cNvSpPr/>
            <p:nvPr/>
          </p:nvSpPr>
          <p:spPr>
            <a:xfrm>
              <a:off x="1176619" y="6089094"/>
              <a:ext cx="7072551" cy="356711"/>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rgbClr val="5B9BD5">
                      <a:lumMod val="50000"/>
                    </a:srgbClr>
                  </a:solidFill>
                  <a:effectLst>
                    <a:outerShdw blurRad="38100" dist="38100" dir="2700000" algn="tl">
                      <a:srgbClr val="000000">
                        <a:alpha val="43137"/>
                      </a:srgbClr>
                    </a:outerShdw>
                  </a:effectLst>
                </a:rPr>
                <a:t>   Service Life Trajectory</a:t>
              </a:r>
            </a:p>
          </p:txBody>
        </p:sp>
        <p:sp>
          <p:nvSpPr>
            <p:cNvPr id="18" name="TextBox 17">
              <a:extLst>
                <a:ext uri="{FF2B5EF4-FFF2-40B4-BE49-F238E27FC236}">
                  <a16:creationId xmlns:a16="http://schemas.microsoft.com/office/drawing/2014/main" id="{428D45EE-55BA-456F-80C4-722D9EBD69B8}"/>
                </a:ext>
              </a:extLst>
            </p:cNvPr>
            <p:cNvSpPr txBox="1"/>
            <p:nvPr/>
          </p:nvSpPr>
          <p:spPr>
            <a:xfrm>
              <a:off x="1830337" y="3842409"/>
              <a:ext cx="1248531" cy="584775"/>
            </a:xfrm>
            <a:prstGeom prst="rect">
              <a:avLst/>
            </a:prstGeom>
            <a:solidFill>
              <a:schemeClr val="bg1"/>
            </a:solidFill>
          </p:spPr>
          <p:txBody>
            <a:bodyPr wrap="square">
              <a:spAutoFit/>
            </a:bodyPr>
            <a:lstStyle/>
            <a:p>
              <a:pPr algn="ctr">
                <a:defRPr/>
              </a:pPr>
              <a:r>
                <a:rPr lang="en-US" sz="1600" b="1" dirty="0"/>
                <a:t>Early</a:t>
              </a:r>
            </a:p>
            <a:p>
              <a:pPr algn="ctr">
                <a:defRPr/>
              </a:pPr>
              <a:r>
                <a:rPr lang="en-US" sz="1600" b="1" dirty="0"/>
                <a:t>Childhood</a:t>
              </a:r>
            </a:p>
          </p:txBody>
        </p:sp>
        <p:sp>
          <p:nvSpPr>
            <p:cNvPr id="19" name="TextBox 18">
              <a:extLst>
                <a:ext uri="{FF2B5EF4-FFF2-40B4-BE49-F238E27FC236}">
                  <a16:creationId xmlns:a16="http://schemas.microsoft.com/office/drawing/2014/main" id="{8AD5FC2C-57E0-4FE8-9935-2D8960E505E9}"/>
                </a:ext>
              </a:extLst>
            </p:cNvPr>
            <p:cNvSpPr txBox="1"/>
            <p:nvPr/>
          </p:nvSpPr>
          <p:spPr>
            <a:xfrm>
              <a:off x="1169952" y="4652248"/>
              <a:ext cx="698421" cy="338554"/>
            </a:xfrm>
            <a:prstGeom prst="rect">
              <a:avLst/>
            </a:prstGeom>
            <a:solidFill>
              <a:schemeClr val="bg1"/>
            </a:solidFill>
          </p:spPr>
          <p:txBody>
            <a:bodyPr>
              <a:spAutoFit/>
            </a:bodyPr>
            <a:lstStyle/>
            <a:p>
              <a:pPr algn="ctr" eaLnBrk="1" hangingPunct="1">
                <a:defRPr/>
              </a:pPr>
              <a:r>
                <a:rPr lang="en-US" sz="1600" b="1" dirty="0"/>
                <a:t>Birth</a:t>
              </a:r>
            </a:p>
          </p:txBody>
        </p:sp>
        <p:sp>
          <p:nvSpPr>
            <p:cNvPr id="20" name="TextBox 19">
              <a:extLst>
                <a:ext uri="{FF2B5EF4-FFF2-40B4-BE49-F238E27FC236}">
                  <a16:creationId xmlns:a16="http://schemas.microsoft.com/office/drawing/2014/main" id="{9CA25F67-2604-45BB-A0EA-4554791E4AEC}"/>
                </a:ext>
              </a:extLst>
            </p:cNvPr>
            <p:cNvSpPr txBox="1"/>
            <p:nvPr/>
          </p:nvSpPr>
          <p:spPr>
            <a:xfrm>
              <a:off x="3906961" y="2950369"/>
              <a:ext cx="1188482" cy="338554"/>
            </a:xfrm>
            <a:prstGeom prst="rect">
              <a:avLst/>
            </a:prstGeom>
            <a:solidFill>
              <a:schemeClr val="bg1"/>
            </a:solidFill>
          </p:spPr>
          <p:txBody>
            <a:bodyPr wrap="square">
              <a:spAutoFit/>
            </a:bodyPr>
            <a:lstStyle/>
            <a:p>
              <a:pPr algn="ctr">
                <a:defRPr/>
              </a:pPr>
              <a:r>
                <a:rPr lang="en-US" sz="1600" b="1" dirty="0"/>
                <a:t>Transition</a:t>
              </a:r>
            </a:p>
          </p:txBody>
        </p:sp>
        <p:sp>
          <p:nvSpPr>
            <p:cNvPr id="21" name="TextBox 20">
              <a:extLst>
                <a:ext uri="{FF2B5EF4-FFF2-40B4-BE49-F238E27FC236}">
                  <a16:creationId xmlns:a16="http://schemas.microsoft.com/office/drawing/2014/main" id="{21B72A6C-B4F9-4284-854A-1DB2AC2F3E19}"/>
                </a:ext>
              </a:extLst>
            </p:cNvPr>
            <p:cNvSpPr txBox="1"/>
            <p:nvPr/>
          </p:nvSpPr>
          <p:spPr>
            <a:xfrm>
              <a:off x="4736142" y="2453640"/>
              <a:ext cx="1202739" cy="338554"/>
            </a:xfrm>
            <a:prstGeom prst="rect">
              <a:avLst/>
            </a:prstGeom>
            <a:solidFill>
              <a:schemeClr val="bg1"/>
            </a:solidFill>
          </p:spPr>
          <p:txBody>
            <a:bodyPr wrap="square">
              <a:spAutoFit/>
            </a:bodyPr>
            <a:lstStyle/>
            <a:p>
              <a:pPr algn="ctr">
                <a:defRPr/>
              </a:pPr>
              <a:r>
                <a:rPr lang="en-US" sz="1600" b="1" dirty="0"/>
                <a:t>Adulthood</a:t>
              </a:r>
            </a:p>
          </p:txBody>
        </p:sp>
        <p:sp>
          <p:nvSpPr>
            <p:cNvPr id="22" name="TextBox 21">
              <a:extLst>
                <a:ext uri="{FF2B5EF4-FFF2-40B4-BE49-F238E27FC236}">
                  <a16:creationId xmlns:a16="http://schemas.microsoft.com/office/drawing/2014/main" id="{E674458E-9975-43D7-9652-BD270111F094}"/>
                </a:ext>
              </a:extLst>
            </p:cNvPr>
            <p:cNvSpPr txBox="1"/>
            <p:nvPr/>
          </p:nvSpPr>
          <p:spPr>
            <a:xfrm>
              <a:off x="5807197" y="2001916"/>
              <a:ext cx="801768" cy="338554"/>
            </a:xfrm>
            <a:prstGeom prst="rect">
              <a:avLst/>
            </a:prstGeom>
            <a:solidFill>
              <a:schemeClr val="bg1"/>
            </a:solidFill>
          </p:spPr>
          <p:txBody>
            <a:bodyPr wrap="square">
              <a:spAutoFit/>
            </a:bodyPr>
            <a:lstStyle/>
            <a:p>
              <a:pPr algn="ctr">
                <a:defRPr/>
              </a:pPr>
              <a:r>
                <a:rPr lang="en-US" sz="1600" b="1" dirty="0"/>
                <a:t>Aging</a:t>
              </a:r>
            </a:p>
          </p:txBody>
        </p:sp>
        <p:sp>
          <p:nvSpPr>
            <p:cNvPr id="23" name="TextBox 22">
              <a:extLst>
                <a:ext uri="{FF2B5EF4-FFF2-40B4-BE49-F238E27FC236}">
                  <a16:creationId xmlns:a16="http://schemas.microsoft.com/office/drawing/2014/main" id="{E23F853D-316E-47A6-A21D-949DE0027765}"/>
                </a:ext>
              </a:extLst>
            </p:cNvPr>
            <p:cNvSpPr txBox="1"/>
            <p:nvPr/>
          </p:nvSpPr>
          <p:spPr>
            <a:xfrm>
              <a:off x="6508951" y="1562972"/>
              <a:ext cx="1095137" cy="338554"/>
            </a:xfrm>
            <a:prstGeom prst="rect">
              <a:avLst/>
            </a:prstGeom>
            <a:solidFill>
              <a:schemeClr val="bg1"/>
            </a:solidFill>
          </p:spPr>
          <p:txBody>
            <a:bodyPr>
              <a:spAutoFit/>
            </a:bodyPr>
            <a:lstStyle/>
            <a:p>
              <a:pPr algn="ctr">
                <a:defRPr/>
              </a:pPr>
              <a:r>
                <a:rPr lang="en-US" sz="1600" b="1" dirty="0"/>
                <a:t>End of Life</a:t>
              </a:r>
            </a:p>
          </p:txBody>
        </p:sp>
        <p:sp>
          <p:nvSpPr>
            <p:cNvPr id="24" name="Right Arrow 16">
              <a:extLst>
                <a:ext uri="{FF2B5EF4-FFF2-40B4-BE49-F238E27FC236}">
                  <a16:creationId xmlns:a16="http://schemas.microsoft.com/office/drawing/2014/main" id="{96448235-41EB-459B-BD6A-8DC1C40BF88D}"/>
                </a:ext>
              </a:extLst>
            </p:cNvPr>
            <p:cNvSpPr/>
            <p:nvPr/>
          </p:nvSpPr>
          <p:spPr>
            <a:xfrm rot="20251965">
              <a:off x="904917" y="4627245"/>
              <a:ext cx="7670960" cy="358378"/>
            </a:xfrm>
            <a:prstGeom prst="rightArrow">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effectLst>
                    <a:outerShdw blurRad="38100" dist="38100" dir="2700000" algn="tl">
                      <a:srgbClr val="000000">
                        <a:alpha val="43137"/>
                      </a:srgbClr>
                    </a:outerShdw>
                  </a:effectLst>
                </a:rPr>
                <a:t>         Good Paid Life</a:t>
              </a:r>
            </a:p>
          </p:txBody>
        </p:sp>
        <p:sp>
          <p:nvSpPr>
            <p:cNvPr id="25" name="Right Arrow 12">
              <a:extLst>
                <a:ext uri="{FF2B5EF4-FFF2-40B4-BE49-F238E27FC236}">
                  <a16:creationId xmlns:a16="http://schemas.microsoft.com/office/drawing/2014/main" id="{2E42072F-1507-4DDF-8FC8-AF402E6A3471}"/>
                </a:ext>
              </a:extLst>
            </p:cNvPr>
            <p:cNvSpPr/>
            <p:nvPr/>
          </p:nvSpPr>
          <p:spPr>
            <a:xfrm rot="19840680">
              <a:off x="713228" y="4247197"/>
              <a:ext cx="7604284" cy="358378"/>
            </a:xfrm>
            <a:prstGeom prst="rightArrow">
              <a:avLst/>
            </a:prstGeom>
            <a:solidFill>
              <a:srgbClr val="9BD9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effectLst>
                    <a:outerShdw blurRad="38100" dist="38100" dir="2700000" algn="tl">
                      <a:srgbClr val="000000">
                        <a:alpha val="43137"/>
                      </a:srgbClr>
                    </a:outerShdw>
                  </a:effectLst>
                </a:rPr>
                <a:t>Community Life </a:t>
              </a:r>
            </a:p>
          </p:txBody>
        </p:sp>
        <p:pic>
          <p:nvPicPr>
            <p:cNvPr id="26" name="Picture 1" descr="baby-blue">
              <a:extLst>
                <a:ext uri="{FF2B5EF4-FFF2-40B4-BE49-F238E27FC236}">
                  <a16:creationId xmlns:a16="http://schemas.microsoft.com/office/drawing/2014/main" id="{085BF0AF-6B39-482B-AD69-BB2B7D4BB7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3295" y="4955619"/>
              <a:ext cx="533400" cy="58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early-childhood-blue">
              <a:extLst>
                <a:ext uri="{FF2B5EF4-FFF2-40B4-BE49-F238E27FC236}">
                  <a16:creationId xmlns:a16="http://schemas.microsoft.com/office/drawing/2014/main" id="{D6333257-89A9-427E-8672-389B78EE9D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3438" y="4340543"/>
              <a:ext cx="531734"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descr="transition-pink">
              <a:extLst>
                <a:ext uri="{FF2B5EF4-FFF2-40B4-BE49-F238E27FC236}">
                  <a16:creationId xmlns:a16="http://schemas.microsoft.com/office/drawing/2014/main" id="{902016A0-093E-4615-8196-F99B926652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28667" y="3245405"/>
              <a:ext cx="540068" cy="58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adult--gold">
              <a:extLst>
                <a:ext uri="{FF2B5EF4-FFF2-40B4-BE49-F238E27FC236}">
                  <a16:creationId xmlns:a16="http://schemas.microsoft.com/office/drawing/2014/main" id="{C1E4B96F-D67F-455A-A263-813F6B6C758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40448" y="2720340"/>
              <a:ext cx="578406"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old-gold">
              <a:extLst>
                <a:ext uri="{FF2B5EF4-FFF2-40B4-BE49-F238E27FC236}">
                  <a16:creationId xmlns:a16="http://schemas.microsoft.com/office/drawing/2014/main" id="{88C42873-1D58-411D-B673-833BD0FD9AB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2291" y="2001916"/>
              <a:ext cx="566738" cy="62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Right Arrow 30">
            <a:extLst>
              <a:ext uri="{FF2B5EF4-FFF2-40B4-BE49-F238E27FC236}">
                <a16:creationId xmlns:a16="http://schemas.microsoft.com/office/drawing/2014/main" id="{47BC5B8B-8CBB-428F-B443-C4FF5B3F4B5C}"/>
              </a:ext>
            </a:extLst>
          </p:cNvPr>
          <p:cNvSpPr/>
          <p:nvPr/>
        </p:nvSpPr>
        <p:spPr>
          <a:xfrm rot="19820167">
            <a:off x="580881" y="3960050"/>
            <a:ext cx="7604638" cy="358074"/>
          </a:xfrm>
          <a:prstGeom prst="rightArrow">
            <a:avLst/>
          </a:prstGeom>
          <a:solidFill>
            <a:srgbClr val="9BD9EF"/>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effectLst>
                  <a:outerShdw blurRad="38100" dist="38100" dir="2700000" algn="tl">
                    <a:srgbClr val="000000">
                      <a:alpha val="43137"/>
                    </a:srgbClr>
                  </a:outerShdw>
                </a:effectLst>
              </a:rPr>
              <a:t>Life Trajectory</a:t>
            </a:r>
          </a:p>
        </p:txBody>
      </p:sp>
      <p:sp>
        <p:nvSpPr>
          <p:cNvPr id="32" name="TextBox 31">
            <a:extLst>
              <a:ext uri="{FF2B5EF4-FFF2-40B4-BE49-F238E27FC236}">
                <a16:creationId xmlns:a16="http://schemas.microsoft.com/office/drawing/2014/main" id="{5CF41AE7-BF7B-474A-AF7B-19590DA53AD4}"/>
              </a:ext>
            </a:extLst>
          </p:cNvPr>
          <p:cNvSpPr txBox="1"/>
          <p:nvPr/>
        </p:nvSpPr>
        <p:spPr>
          <a:xfrm>
            <a:off x="3036853" y="3453765"/>
            <a:ext cx="898446" cy="338554"/>
          </a:xfrm>
          <a:prstGeom prst="rect">
            <a:avLst/>
          </a:prstGeom>
          <a:solidFill>
            <a:schemeClr val="bg1"/>
          </a:solidFill>
        </p:spPr>
        <p:txBody>
          <a:bodyPr wrap="square">
            <a:spAutoFit/>
          </a:bodyPr>
          <a:lstStyle/>
          <a:p>
            <a:pPr algn="ctr">
              <a:defRPr/>
            </a:pPr>
            <a:r>
              <a:rPr lang="en-US" sz="1600" b="1" dirty="0"/>
              <a:t>School</a:t>
            </a:r>
          </a:p>
        </p:txBody>
      </p:sp>
      <p:pic>
        <p:nvPicPr>
          <p:cNvPr id="33" name="Picture 7" descr="school-reddish">
            <a:extLst>
              <a:ext uri="{FF2B5EF4-FFF2-40B4-BE49-F238E27FC236}">
                <a16:creationId xmlns:a16="http://schemas.microsoft.com/office/drawing/2014/main" id="{7232894E-47ED-4C5E-B4D5-F0D367598EB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38544" y="3785472"/>
            <a:ext cx="533400" cy="58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title="University of Missouri Kansas Institute for Human Development Logo">
            <a:extLst>
              <a:ext uri="{FF2B5EF4-FFF2-40B4-BE49-F238E27FC236}">
                <a16:creationId xmlns:a16="http://schemas.microsoft.com/office/drawing/2014/main" id="{1D2F32FF-11E6-487D-A91B-10678C3AFCC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88016" y="6469698"/>
            <a:ext cx="6534150" cy="4064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descr="Yellow arrows with purple shadow that show we can change the life trajectory to get as close to a Community LIfe as possible with supports across the lifespan." title="Yellow Arrows Grouping">
            <a:extLst>
              <a:ext uri="{FF2B5EF4-FFF2-40B4-BE49-F238E27FC236}">
                <a16:creationId xmlns:a16="http://schemas.microsoft.com/office/drawing/2014/main" id="{2CF94BEF-6C57-48DF-AE36-B7C2CC425CDF}"/>
              </a:ext>
            </a:extLst>
          </p:cNvPr>
          <p:cNvGrpSpPr/>
          <p:nvPr/>
        </p:nvGrpSpPr>
        <p:grpSpPr>
          <a:xfrm>
            <a:off x="2699399" y="3084940"/>
            <a:ext cx="3581047" cy="2352241"/>
            <a:chOff x="1712804" y="2990405"/>
            <a:chExt cx="3581047" cy="2352241"/>
          </a:xfrm>
        </p:grpSpPr>
        <p:cxnSp>
          <p:nvCxnSpPr>
            <p:cNvPr id="36" name="Straight Arrow Connector 35">
              <a:extLst>
                <a:ext uri="{FF2B5EF4-FFF2-40B4-BE49-F238E27FC236}">
                  <a16:creationId xmlns:a16="http://schemas.microsoft.com/office/drawing/2014/main" id="{9D53B88B-BC33-4DE7-9F99-7357BF77FF92}"/>
                </a:ext>
              </a:extLst>
            </p:cNvPr>
            <p:cNvCxnSpPr/>
            <p:nvPr/>
          </p:nvCxnSpPr>
          <p:spPr>
            <a:xfrm flipV="1">
              <a:off x="5218841" y="2990405"/>
              <a:ext cx="75010" cy="407966"/>
            </a:xfrm>
            <a:prstGeom prst="straightConnector1">
              <a:avLst/>
            </a:prstGeom>
            <a:ln>
              <a:solidFill>
                <a:srgbClr val="FFC000"/>
              </a:solidFill>
              <a:tailEnd type="stealth" w="lg" len="lg"/>
            </a:ln>
            <a:effectLst>
              <a:glow rad="228600">
                <a:schemeClr val="accent6">
                  <a:satMod val="175000"/>
                  <a:alpha val="40000"/>
                </a:schemeClr>
              </a:glow>
              <a:outerShdw blurRad="38100" dist="25400" dir="2700000" algn="br" rotWithShape="0">
                <a:srgbClr val="000000">
                  <a:alpha val="60000"/>
                </a:srgbClr>
              </a:outerShdw>
            </a:effectLst>
          </p:spPr>
          <p:style>
            <a:lnRef idx="3">
              <a:schemeClr val="accent6"/>
            </a:lnRef>
            <a:fillRef idx="0">
              <a:schemeClr val="accent6"/>
            </a:fillRef>
            <a:effectRef idx="2">
              <a:schemeClr val="accent6"/>
            </a:effectRef>
            <a:fontRef idx="minor">
              <a:schemeClr val="tx1"/>
            </a:fontRef>
          </p:style>
        </p:cxnSp>
        <p:cxnSp>
          <p:nvCxnSpPr>
            <p:cNvPr id="37" name="Straight Arrow Connector 36">
              <a:extLst>
                <a:ext uri="{FF2B5EF4-FFF2-40B4-BE49-F238E27FC236}">
                  <a16:creationId xmlns:a16="http://schemas.microsoft.com/office/drawing/2014/main" id="{F0D7DAE0-3AE3-41DC-8795-EF50EFC7058F}"/>
                </a:ext>
              </a:extLst>
            </p:cNvPr>
            <p:cNvCxnSpPr/>
            <p:nvPr/>
          </p:nvCxnSpPr>
          <p:spPr>
            <a:xfrm flipH="1" flipV="1">
              <a:off x="4099796" y="3690937"/>
              <a:ext cx="129836" cy="180174"/>
            </a:xfrm>
            <a:prstGeom prst="straightConnector1">
              <a:avLst/>
            </a:prstGeom>
            <a:ln>
              <a:solidFill>
                <a:srgbClr val="FFC000"/>
              </a:solidFill>
              <a:tailEnd type="stealth" w="lg" len="lg"/>
            </a:ln>
            <a:effectLst>
              <a:glow rad="228600">
                <a:schemeClr val="accent6">
                  <a:satMod val="175000"/>
                  <a:alpha val="40000"/>
                </a:schemeClr>
              </a:glow>
              <a:outerShdw blurRad="38100" dist="25400" dir="2700000" algn="br" rotWithShape="0">
                <a:srgbClr val="000000">
                  <a:alpha val="60000"/>
                </a:srgbClr>
              </a:outerShdw>
            </a:effectLst>
          </p:spPr>
          <p:style>
            <a:lnRef idx="3">
              <a:schemeClr val="accent6"/>
            </a:lnRef>
            <a:fillRef idx="0">
              <a:schemeClr val="accent6"/>
            </a:fillRef>
            <a:effectRef idx="2">
              <a:schemeClr val="accent6"/>
            </a:effectRef>
            <a:fontRef idx="minor">
              <a:schemeClr val="tx1"/>
            </a:fontRef>
          </p:style>
        </p:cxnSp>
        <p:cxnSp>
          <p:nvCxnSpPr>
            <p:cNvPr id="38" name="Straight Arrow Connector 37">
              <a:extLst>
                <a:ext uri="{FF2B5EF4-FFF2-40B4-BE49-F238E27FC236}">
                  <a16:creationId xmlns:a16="http://schemas.microsoft.com/office/drawing/2014/main" id="{BD65BBD4-A91F-47F0-81FA-9989400F2C47}"/>
                </a:ext>
              </a:extLst>
            </p:cNvPr>
            <p:cNvCxnSpPr/>
            <p:nvPr/>
          </p:nvCxnSpPr>
          <p:spPr>
            <a:xfrm flipH="1" flipV="1">
              <a:off x="2661432" y="4493721"/>
              <a:ext cx="118539" cy="220035"/>
            </a:xfrm>
            <a:prstGeom prst="straightConnector1">
              <a:avLst/>
            </a:prstGeom>
            <a:ln>
              <a:solidFill>
                <a:srgbClr val="FFC000"/>
              </a:solidFill>
              <a:tailEnd type="stealth" w="lg" len="lg"/>
            </a:ln>
            <a:effectLst>
              <a:glow rad="228600">
                <a:schemeClr val="accent6">
                  <a:satMod val="175000"/>
                  <a:alpha val="40000"/>
                </a:schemeClr>
              </a:glow>
              <a:outerShdw blurRad="38100" dist="25400" dir="2700000" algn="br" rotWithShape="0">
                <a:srgbClr val="000000">
                  <a:alpha val="60000"/>
                </a:srgbClr>
              </a:outerShdw>
            </a:effectLst>
          </p:spPr>
          <p:style>
            <a:lnRef idx="3">
              <a:schemeClr val="accent6"/>
            </a:lnRef>
            <a:fillRef idx="0">
              <a:schemeClr val="accent6"/>
            </a:fillRef>
            <a:effectRef idx="2">
              <a:schemeClr val="accent6"/>
            </a:effectRef>
            <a:fontRef idx="minor">
              <a:schemeClr val="tx1"/>
            </a:fontRef>
          </p:style>
        </p:cxnSp>
        <p:cxnSp>
          <p:nvCxnSpPr>
            <p:cNvPr id="39" name="Straight Arrow Connector 38">
              <a:extLst>
                <a:ext uri="{FF2B5EF4-FFF2-40B4-BE49-F238E27FC236}">
                  <a16:creationId xmlns:a16="http://schemas.microsoft.com/office/drawing/2014/main" id="{9F69A54C-4434-458A-82E1-F2057F73AB0A}"/>
                </a:ext>
              </a:extLst>
            </p:cNvPr>
            <p:cNvCxnSpPr/>
            <p:nvPr/>
          </p:nvCxnSpPr>
          <p:spPr>
            <a:xfrm flipV="1">
              <a:off x="1712804" y="5008083"/>
              <a:ext cx="12104" cy="334563"/>
            </a:xfrm>
            <a:prstGeom prst="straightConnector1">
              <a:avLst/>
            </a:prstGeom>
            <a:ln>
              <a:solidFill>
                <a:srgbClr val="FFC000"/>
              </a:solidFill>
              <a:tailEnd type="stealth" w="lg" len="lg"/>
            </a:ln>
            <a:effectLst>
              <a:glow rad="228600">
                <a:schemeClr val="accent6">
                  <a:satMod val="175000"/>
                  <a:alpha val="40000"/>
                </a:schemeClr>
              </a:glow>
              <a:outerShdw blurRad="38100" dist="25400" dir="2700000" algn="br" rotWithShape="0">
                <a:srgbClr val="000000">
                  <a:alpha val="60000"/>
                </a:srgbClr>
              </a:outerShdw>
            </a:effec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7133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Diagram&#10;&#10;Description automatically generated">
            <a:extLst>
              <a:ext uri="{FF2B5EF4-FFF2-40B4-BE49-F238E27FC236}">
                <a16:creationId xmlns:a16="http://schemas.microsoft.com/office/drawing/2014/main" id="{E826D8E7-A81B-4EA2-89F1-6781F9323BBB}"/>
              </a:ext>
            </a:extLst>
          </p:cNvPr>
          <p:cNvPicPr>
            <a:picLocks noChangeAspect="1"/>
          </p:cNvPicPr>
          <p:nvPr/>
        </p:nvPicPr>
        <p:blipFill rotWithShape="1">
          <a:blip r:embed="rId3"/>
          <a:srcRect r="16228"/>
          <a:stretch/>
        </p:blipFill>
        <p:spPr>
          <a:xfrm>
            <a:off x="10734619" y="5967890"/>
            <a:ext cx="1317682" cy="890110"/>
          </a:xfrm>
          <a:prstGeom prst="rect">
            <a:avLst/>
          </a:prstGeom>
        </p:spPr>
      </p:pic>
      <p:graphicFrame>
        <p:nvGraphicFramePr>
          <p:cNvPr id="6" name="Table 5" descr="Showing similarities of multi-tiered systems of positive behavior support across the lifespan." title="First Draft of Tiers across the lifespan"/>
          <p:cNvGraphicFramePr>
            <a:graphicFrameLocks noGrp="1"/>
          </p:cNvGraphicFramePr>
          <p:nvPr>
            <p:extLst>
              <p:ext uri="{D42A27DB-BD31-4B8C-83A1-F6EECF244321}">
                <p14:modId xmlns:p14="http://schemas.microsoft.com/office/powerpoint/2010/main" val="1922322515"/>
              </p:ext>
            </p:extLst>
          </p:nvPr>
        </p:nvGraphicFramePr>
        <p:xfrm>
          <a:off x="166688" y="624940"/>
          <a:ext cx="11885613" cy="6233060"/>
        </p:xfrm>
        <a:graphic>
          <a:graphicData uri="http://schemas.openxmlformats.org/drawingml/2006/table">
            <a:tbl>
              <a:tblPr firstRow="1" firstCol="1" bandRow="1"/>
              <a:tblGrid>
                <a:gridCol w="3961871">
                  <a:extLst>
                    <a:ext uri="{9D8B030D-6E8A-4147-A177-3AD203B41FA5}">
                      <a16:colId xmlns:a16="http://schemas.microsoft.com/office/drawing/2014/main" val="20001"/>
                    </a:ext>
                  </a:extLst>
                </a:gridCol>
                <a:gridCol w="3961871">
                  <a:extLst>
                    <a:ext uri="{9D8B030D-6E8A-4147-A177-3AD203B41FA5}">
                      <a16:colId xmlns:a16="http://schemas.microsoft.com/office/drawing/2014/main" val="20002"/>
                    </a:ext>
                  </a:extLst>
                </a:gridCol>
                <a:gridCol w="3961871">
                  <a:extLst>
                    <a:ext uri="{9D8B030D-6E8A-4147-A177-3AD203B41FA5}">
                      <a16:colId xmlns:a16="http://schemas.microsoft.com/office/drawing/2014/main" val="20003"/>
                    </a:ext>
                  </a:extLst>
                </a:gridCol>
              </a:tblGrid>
              <a:tr h="297715">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Early Childhood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K-21 years old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Adulthood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89671">
                <a:tc>
                  <a:txBody>
                    <a:bodyPr/>
                    <a:lstStyle/>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Systems &amp; Supports</a:t>
                      </a:r>
                      <a:endParaRPr lang="en-US" sz="14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400" dirty="0" smtClean="0">
                          <a:effectLst/>
                          <a:latin typeface="+mn-lt"/>
                          <a:ea typeface="Calibri" panose="020F0502020204030204" pitchFamily="34" charset="0"/>
                          <a:cs typeface="Times New Roman"/>
                        </a:rPr>
                        <a:t>Team with administrative and behavioral expertise meets regularly</a:t>
                      </a:r>
                      <a:r>
                        <a:rPr lang="en-US" sz="1400" baseline="0" dirty="0" smtClean="0">
                          <a:effectLst/>
                          <a:latin typeface="+mn-lt"/>
                          <a:ea typeface="Calibri" panose="020F0502020204030204" pitchFamily="34" charset="0"/>
                          <a:cs typeface="Times New Roman"/>
                        </a:rPr>
                        <a:t> and spans birth through kindergarten systems</a:t>
                      </a:r>
                      <a:endParaRPr lang="en-US" sz="1400" dirty="0" smtClean="0">
                        <a:effectLst/>
                        <a:latin typeface="+mn-lt"/>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400" dirty="0" smtClean="0">
                          <a:effectLst/>
                          <a:latin typeface="Calibri"/>
                          <a:ea typeface="Calibri" panose="020F0502020204030204" pitchFamily="34" charset="0"/>
                          <a:cs typeface="Times New Roman"/>
                        </a:rPr>
                        <a:t>Cross-sector program-wide </a:t>
                      </a:r>
                      <a:r>
                        <a:rPr lang="en-US" sz="1400" dirty="0">
                          <a:effectLst/>
                          <a:latin typeface="Calibri"/>
                          <a:ea typeface="Calibri" panose="020F0502020204030204" pitchFamily="34" charset="0"/>
                          <a:cs typeface="Times New Roman"/>
                        </a:rPr>
                        <a:t>buy-in</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Collaborative effort with families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Capacity to collect data at child, classroom, and program level</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System for coaching </a:t>
                      </a:r>
                      <a:r>
                        <a:rPr lang="en-US" sz="1400" dirty="0" smtClean="0">
                          <a:effectLst/>
                          <a:latin typeface="Calibri"/>
                          <a:ea typeface="Calibri" panose="020F0502020204030204" pitchFamily="34" charset="0"/>
                          <a:cs typeface="Times New Roman"/>
                        </a:rPr>
                        <a:t>workforce</a:t>
                      </a:r>
                      <a:r>
                        <a:rPr lang="en-US" sz="1400" baseline="0" dirty="0" smtClean="0">
                          <a:effectLst/>
                          <a:latin typeface="Calibri"/>
                          <a:ea typeface="Calibri" panose="020F0502020204030204" pitchFamily="34" charset="0"/>
                          <a:cs typeface="Times New Roman"/>
                        </a:rPr>
                        <a:t> expertise </a:t>
                      </a:r>
                      <a:r>
                        <a:rPr lang="en-US" sz="1400" dirty="0" smtClean="0">
                          <a:effectLst/>
                          <a:latin typeface="Calibri"/>
                          <a:ea typeface="Calibri" panose="020F0502020204030204" pitchFamily="34" charset="0"/>
                          <a:cs typeface="Times New Roman"/>
                        </a:rPr>
                        <a:t>in </a:t>
                      </a:r>
                      <a:r>
                        <a:rPr lang="en-US" sz="1400" dirty="0">
                          <a:effectLst/>
                          <a:latin typeface="Calibri"/>
                          <a:ea typeface="Calibri" panose="020F0502020204030204" pitchFamily="34" charset="0"/>
                          <a:cs typeface="Times New Roman"/>
                        </a:rPr>
                        <a:t>place, including behavioral expertise</a:t>
                      </a: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Strategies &amp; Skills</a:t>
                      </a: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Implementation &amp; Outcome Measures for Decision-making</a:t>
                      </a:r>
                      <a:endParaRPr lang="en-US" sz="14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400" dirty="0" smtClean="0">
                          <a:effectLst/>
                          <a:latin typeface="+mn-lt"/>
                          <a:ea typeface="Calibri" panose="020F0502020204030204" pitchFamily="34" charset="0"/>
                          <a:cs typeface="Times New Roman"/>
                        </a:rPr>
                        <a:t>Measure/promote nurturing &amp; responsive relationships &amp; quality learning environments</a:t>
                      </a:r>
                    </a:p>
                    <a:p>
                      <a:pPr marL="228600" marR="0" lvl="0" indent="-228600">
                        <a:lnSpc>
                          <a:spcPct val="107000"/>
                        </a:lnSpc>
                        <a:spcBef>
                          <a:spcPts val="0"/>
                        </a:spcBef>
                        <a:spcAft>
                          <a:spcPts val="0"/>
                        </a:spcAft>
                        <a:buFont typeface="Calibri" panose="020F0502020204030204" pitchFamily="34" charset="0"/>
                        <a:buChar char="-"/>
                      </a:pPr>
                      <a:r>
                        <a:rPr lang="en-US" sz="1400" dirty="0" smtClean="0">
                          <a:effectLst/>
                          <a:latin typeface="+mn-lt"/>
                          <a:ea typeface="Calibri" panose="020F0502020204030204" pitchFamily="34" charset="0"/>
                          <a:cs typeface="Times New Roman"/>
                        </a:rPr>
                        <a:t>Easy access to graphs/data on teacher and child performance </a:t>
                      </a:r>
                    </a:p>
                    <a:p>
                      <a:pPr marL="228600" marR="0" lvl="0" indent="-228600">
                        <a:lnSpc>
                          <a:spcPct val="107000"/>
                        </a:lnSpc>
                        <a:spcBef>
                          <a:spcPts val="0"/>
                        </a:spcBef>
                        <a:spcAft>
                          <a:spcPts val="0"/>
                        </a:spcAft>
                        <a:buFont typeface="Calibri" panose="020F0502020204030204" pitchFamily="34" charset="0"/>
                        <a:buChar char="-"/>
                      </a:pPr>
                      <a:r>
                        <a:rPr lang="en-US" sz="1400" dirty="0" err="1" smtClean="0">
                          <a:effectLst/>
                          <a:latin typeface="+mn-lt"/>
                          <a:ea typeface="Calibri" panose="020F0502020204030204" pitchFamily="34" charset="0"/>
                          <a:cs typeface="Times New Roman"/>
                        </a:rPr>
                        <a:t>BoQ</a:t>
                      </a:r>
                      <a:r>
                        <a:rPr lang="en-US" sz="1400" dirty="0" smtClean="0">
                          <a:effectLst/>
                          <a:latin typeface="+mn-lt"/>
                          <a:ea typeface="Calibri" panose="020F0502020204030204" pitchFamily="34" charset="0"/>
                          <a:cs typeface="Times New Roman"/>
                        </a:rPr>
                        <a:t>, TPITOS/TPOT,</a:t>
                      </a:r>
                      <a:r>
                        <a:rPr lang="en-US" sz="1400" baseline="0" dirty="0" smtClean="0">
                          <a:effectLst/>
                          <a:latin typeface="+mn-lt"/>
                          <a:ea typeface="Calibri" panose="020F0502020204030204" pitchFamily="34" charset="0"/>
                          <a:cs typeface="Times New Roman"/>
                        </a:rPr>
                        <a:t> Coaching Logs</a:t>
                      </a:r>
                      <a:r>
                        <a:rPr lang="en-US" sz="1400" dirty="0" smtClean="0">
                          <a:effectLst/>
                          <a:latin typeface="+mn-lt"/>
                          <a:ea typeface="Calibri" panose="020F0502020204030204" pitchFamily="34" charset="0"/>
                          <a:cs typeface="Times New Roman"/>
                        </a:rPr>
                        <a:t> collected and reviewed regularly</a:t>
                      </a:r>
                    </a:p>
                    <a:p>
                      <a:pPr marL="228600" marR="0" lvl="0" indent="-228600">
                        <a:lnSpc>
                          <a:spcPct val="107000"/>
                        </a:lnSpc>
                        <a:spcBef>
                          <a:spcPts val="0"/>
                        </a:spcBef>
                        <a:spcAft>
                          <a:spcPts val="0"/>
                        </a:spcAft>
                        <a:buFont typeface="Calibri" panose="020F0502020204030204" pitchFamily="34" charset="0"/>
                        <a:buChar char="-"/>
                      </a:pPr>
                      <a:r>
                        <a:rPr lang="en-US" sz="1400" dirty="0" smtClean="0">
                          <a:effectLst/>
                          <a:latin typeface="Calibri"/>
                          <a:ea typeface="Calibri" panose="020F0502020204030204" pitchFamily="34" charset="0"/>
                          <a:cs typeface="Times New Roman"/>
                        </a:rPr>
                        <a:t>Ongoing </a:t>
                      </a:r>
                      <a:r>
                        <a:rPr lang="en-US" sz="1400" dirty="0">
                          <a:effectLst/>
                          <a:latin typeface="Calibri"/>
                          <a:ea typeface="Calibri" panose="020F0502020204030204" pitchFamily="34" charset="0"/>
                          <a:cs typeface="Times New Roman"/>
                        </a:rPr>
                        <a:t>assessment for child outcomes across developmental </a:t>
                      </a:r>
                      <a:r>
                        <a:rPr lang="en-US" sz="1400" dirty="0" smtClean="0">
                          <a:effectLst/>
                          <a:latin typeface="Calibri"/>
                          <a:ea typeface="Calibri" panose="020F0502020204030204" pitchFamily="34" charset="0"/>
                          <a:cs typeface="Times New Roman"/>
                        </a:rPr>
                        <a:t>areas and BIRs </a:t>
                      </a:r>
                      <a:endParaRPr lang="en-US" sz="1400" dirty="0">
                        <a:effectLst/>
                        <a:latin typeface="Calibri"/>
                        <a:ea typeface="Calibri" panose="020F0502020204030204" pitchFamily="34" charset="0"/>
                        <a:cs typeface="Times New Roman"/>
                      </a:endParaRP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Transition Considerations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IEP meetings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Teacher connections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Kindergarten visits (at K and Pre) </a:t>
                      </a:r>
                      <a:endParaRPr lang="en-US" sz="1400" dirty="0" smtClean="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endParaRPr lang="en-US" sz="14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Systems &amp; Supports</a:t>
                      </a:r>
                      <a:endParaRPr lang="en-US" sz="14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Team with administrative and behavioral expertise </a:t>
                      </a:r>
                      <a:r>
                        <a:rPr lang="en-US" sz="1400" dirty="0" smtClean="0">
                          <a:effectLst/>
                          <a:latin typeface="Calibri"/>
                          <a:ea typeface="Calibri" panose="020F0502020204030204" pitchFamily="34" charset="0"/>
                          <a:cs typeface="Times New Roman"/>
                        </a:rPr>
                        <a:t>meets </a:t>
                      </a:r>
                      <a:r>
                        <a:rPr lang="en-US" sz="1400" dirty="0">
                          <a:effectLst/>
                          <a:latin typeface="Calibri"/>
                          <a:ea typeface="Calibri" panose="020F0502020204030204" pitchFamily="34" charset="0"/>
                          <a:cs typeface="Times New Roman"/>
                        </a:rPr>
                        <a:t>regularly</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3-5 positively stated expectations across the building and classes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Have discipline policies in place, including positive and restorative approaches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Feedback system built in </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Families and stakeholders where data are shared</a:t>
                      </a: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Strategies &amp; Skills</a:t>
                      </a: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Implementation &amp; Outcome Measures for Decision-making</a:t>
                      </a:r>
                      <a:endParaRPr lang="en-US" sz="14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Measure teaching to expectations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Define student and teacher behaviors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Easy access to graphs/data on where, when, why &amp; location of problems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TFI, SET, BoQ are collected and reviewed annually</a:t>
                      </a: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Transition Considerations</a:t>
                      </a:r>
                      <a:endParaRPr lang="en-US" sz="14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Systems &amp; Supports</a:t>
                      </a:r>
                      <a:endParaRPr lang="en-US" sz="14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Team meets regularly</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All stakeholders involved within the framework of consensus building</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Mission and policy aligns with PBS values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Promotion of universal positive behavior</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Promoting and acknowledging positive behavior among staff</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Actively recruiting people from diverse cultures</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Staff development includes competency based training</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PBS and person centered strategies are taught throughout the organization</a:t>
                      </a: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Strategies &amp; Skills</a:t>
                      </a: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Implementation &amp; Outcome Measures for Decision-making</a:t>
                      </a:r>
                      <a:endParaRPr lang="en-US" sz="14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Fidelity data (direct observation quarterly)</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Individual outcome measures (including quality of life)</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Staff retention data</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Review of all data regularly</a:t>
                      </a:r>
                    </a:p>
                    <a:p>
                      <a:pPr marL="228600" marR="0" lvl="0" indent="-228600">
                        <a:lnSpc>
                          <a:spcPct val="107000"/>
                        </a:lnSpc>
                        <a:spcBef>
                          <a:spcPts val="0"/>
                        </a:spcBef>
                        <a:spcAft>
                          <a:spcPts val="0"/>
                        </a:spcAft>
                        <a:buFont typeface="Calibri" panose="020F0502020204030204" pitchFamily="34" charset="0"/>
                        <a:buChar char="-"/>
                      </a:pPr>
                      <a:r>
                        <a:rPr lang="en-US" sz="1400" dirty="0">
                          <a:effectLst/>
                          <a:latin typeface="Calibri"/>
                          <a:ea typeface="Calibri" panose="020F0502020204030204" pitchFamily="34" charset="0"/>
                          <a:cs typeface="Times New Roman"/>
                        </a:rPr>
                        <a:t>Annual evaluation on-site from external expert or peer supports</a:t>
                      </a:r>
                    </a:p>
                    <a:p>
                      <a:pPr marL="0" marR="0">
                        <a:lnSpc>
                          <a:spcPct val="107000"/>
                        </a:lnSpc>
                        <a:spcBef>
                          <a:spcPts val="0"/>
                        </a:spcBef>
                        <a:spcAft>
                          <a:spcPts val="0"/>
                        </a:spcAft>
                      </a:pPr>
                      <a:r>
                        <a:rPr lang="en-US" sz="1400" b="1" dirty="0">
                          <a:effectLst/>
                          <a:latin typeface="Calibri"/>
                          <a:ea typeface="Calibri" panose="020F0502020204030204" pitchFamily="34" charset="0"/>
                          <a:cs typeface="Times New Roman"/>
                        </a:rPr>
                        <a:t>Transition </a:t>
                      </a:r>
                      <a:r>
                        <a:rPr lang="en-US" sz="1400" b="1" dirty="0" smtClean="0">
                          <a:effectLst/>
                          <a:latin typeface="Calibri"/>
                          <a:ea typeface="Calibri" panose="020F0502020204030204" pitchFamily="34" charset="0"/>
                          <a:cs typeface="Times New Roman"/>
                        </a:rPr>
                        <a:t>Considerations</a:t>
                      </a:r>
                      <a:endParaRPr lang="en-US" sz="1400" b="1" dirty="0">
                        <a:effectLst/>
                        <a:latin typeface="Calibri"/>
                        <a:ea typeface="Calibri" panose="020F0502020204030204" pitchFamily="34" charset="0"/>
                        <a:cs typeface="Times New Roman"/>
                      </a:endParaRPr>
                    </a:p>
                    <a:p>
                      <a:pPr marL="0" marR="0" lvl="0">
                        <a:lnSpc>
                          <a:spcPct val="107000"/>
                        </a:lnSpc>
                        <a:spcBef>
                          <a:spcPts val="0"/>
                        </a:spcBef>
                        <a:spcAft>
                          <a:spcPts val="0"/>
                        </a:spcAft>
                        <a:buNone/>
                      </a:pPr>
                      <a:endParaRPr lang="en-US" sz="1400" b="1"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Rectangle 2"/>
          <p:cNvSpPr>
            <a:spLocks noChangeArrowheads="1"/>
          </p:cNvSpPr>
          <p:nvPr/>
        </p:nvSpPr>
        <p:spPr bwMode="auto">
          <a:xfrm>
            <a:off x="166688" y="-17123"/>
            <a:ext cx="86401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b="1" dirty="0">
                <a:latin typeface="Calibri"/>
                <a:cs typeface="Calibri"/>
              </a:rPr>
              <a:t>Minnesota Positive Behavior Support Network </a:t>
            </a:r>
            <a:r>
              <a:rPr lang="en-US" altLang="en-US" sz="2000" b="1" u="sng" dirty="0">
                <a:latin typeface="Calibri"/>
                <a:cs typeface="Times New Roman"/>
              </a:rPr>
              <a:t>Tier 1</a:t>
            </a:r>
            <a:endParaRPr lang="en-US" altLang="en-US" sz="2000" b="0" i="0" u="sng" strike="noStrike" cap="none" normalizeH="0" baseline="0" dirty="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Aspirational to Exemplary Communities – Continuum of Positive Behavior Support Across the Lifespan</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8" name="Picture 7" title="MN Positive Behavior Support Logo">
            <a:extLst>
              <a:ext uri="{FF2B5EF4-FFF2-40B4-BE49-F238E27FC236}">
                <a16:creationId xmlns:a16="http://schemas.microsoft.com/office/drawing/2014/main" id="{97D36883-7D81-F14A-85A3-B5ED7E41C776}"/>
              </a:ext>
            </a:extLst>
          </p:cNvPr>
          <p:cNvPicPr>
            <a:picLocks noChangeAspect="1"/>
          </p:cNvPicPr>
          <p:nvPr/>
        </p:nvPicPr>
        <p:blipFill>
          <a:blip r:embed="rId4"/>
          <a:stretch>
            <a:fillRect/>
          </a:stretch>
        </p:blipFill>
        <p:spPr>
          <a:xfrm>
            <a:off x="10181370" y="49374"/>
            <a:ext cx="1651239" cy="544387"/>
          </a:xfrm>
          <a:prstGeom prst="rect">
            <a:avLst/>
          </a:prstGeom>
        </p:spPr>
      </p:pic>
      <p:pic>
        <p:nvPicPr>
          <p:cNvPr id="9" name="Google Shape;116;p1" descr="A close up of a logo&#10;&#10;Description automatically generated"/>
          <p:cNvPicPr preferRelativeResize="0">
            <a:picLocks/>
          </p:cNvPicPr>
          <p:nvPr/>
        </p:nvPicPr>
        <p:blipFill rotWithShape="1">
          <a:blip r:embed="rId5">
            <a:alphaModFix/>
          </a:blip>
          <a:srcRect/>
          <a:stretch/>
        </p:blipFill>
        <p:spPr>
          <a:xfrm>
            <a:off x="3060700" y="5803900"/>
            <a:ext cx="952500" cy="928686"/>
          </a:xfrm>
          <a:prstGeom prst="rect">
            <a:avLst/>
          </a:prstGeom>
          <a:noFill/>
          <a:ln>
            <a:noFill/>
          </a:ln>
        </p:spPr>
      </p:pic>
    </p:spTree>
    <p:extLst>
      <p:ext uri="{BB962C8B-B14F-4D97-AF65-F5344CB8AC3E}">
        <p14:creationId xmlns:p14="http://schemas.microsoft.com/office/powerpoint/2010/main" val="4005140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E826D8E7-A81B-4EA2-89F1-6781F9323BBB}"/>
              </a:ext>
            </a:extLst>
          </p:cNvPr>
          <p:cNvPicPr>
            <a:picLocks noChangeAspect="1"/>
          </p:cNvPicPr>
          <p:nvPr/>
        </p:nvPicPr>
        <p:blipFill rotWithShape="1">
          <a:blip r:embed="rId3"/>
          <a:srcRect r="16228"/>
          <a:stretch/>
        </p:blipFill>
        <p:spPr>
          <a:xfrm>
            <a:off x="10734619" y="5967890"/>
            <a:ext cx="1317682" cy="890110"/>
          </a:xfrm>
          <a:prstGeom prst="rect">
            <a:avLst/>
          </a:prstGeom>
        </p:spPr>
      </p:pic>
      <p:graphicFrame>
        <p:nvGraphicFramePr>
          <p:cNvPr id="6" name="Table 5" descr="Showing similarities of multi-tiered systems of positive behavior support across the lifespan." title="First Draft of Tiers across the lifespan"/>
          <p:cNvGraphicFramePr>
            <a:graphicFrameLocks noGrp="1"/>
          </p:cNvGraphicFramePr>
          <p:nvPr>
            <p:extLst>
              <p:ext uri="{D42A27DB-BD31-4B8C-83A1-F6EECF244321}">
                <p14:modId xmlns:p14="http://schemas.microsoft.com/office/powerpoint/2010/main" val="4257611361"/>
              </p:ext>
            </p:extLst>
          </p:nvPr>
        </p:nvGraphicFramePr>
        <p:xfrm>
          <a:off x="266699" y="756653"/>
          <a:ext cx="11709402" cy="6012447"/>
        </p:xfrm>
        <a:graphic>
          <a:graphicData uri="http://schemas.openxmlformats.org/drawingml/2006/table">
            <a:tbl>
              <a:tblPr firstRow="1" firstCol="1" bandRow="1"/>
              <a:tblGrid>
                <a:gridCol w="3903134">
                  <a:extLst>
                    <a:ext uri="{9D8B030D-6E8A-4147-A177-3AD203B41FA5}">
                      <a16:colId xmlns:a16="http://schemas.microsoft.com/office/drawing/2014/main" val="20001"/>
                    </a:ext>
                  </a:extLst>
                </a:gridCol>
                <a:gridCol w="3903134">
                  <a:extLst>
                    <a:ext uri="{9D8B030D-6E8A-4147-A177-3AD203B41FA5}">
                      <a16:colId xmlns:a16="http://schemas.microsoft.com/office/drawing/2014/main" val="20002"/>
                    </a:ext>
                  </a:extLst>
                </a:gridCol>
                <a:gridCol w="3903134">
                  <a:extLst>
                    <a:ext uri="{9D8B030D-6E8A-4147-A177-3AD203B41FA5}">
                      <a16:colId xmlns:a16="http://schemas.microsoft.com/office/drawing/2014/main" val="20003"/>
                    </a:ext>
                  </a:extLst>
                </a:gridCol>
              </a:tblGrid>
              <a:tr h="272859">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Early Childhood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K-21 years old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Adulthood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39588">
                <a:tc>
                  <a:txBody>
                    <a:bodyPr/>
                    <a:lstStyle/>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Systems &amp; Supports</a:t>
                      </a:r>
                    </a:p>
                    <a:p>
                      <a:pPr marL="228600" marR="0" lvl="0" indent="-228600">
                        <a:lnSpc>
                          <a:spcPct val="107000"/>
                        </a:lnSpc>
                        <a:spcBef>
                          <a:spcPts val="0"/>
                        </a:spcBef>
                        <a:spcAft>
                          <a:spcPts val="0"/>
                        </a:spcAft>
                        <a:buFont typeface="Calibri" panose="020F0502020204030204" pitchFamily="34" charset="0"/>
                        <a:buChar char="-"/>
                      </a:pPr>
                      <a:r>
                        <a:rPr lang="en-US" sz="1800" dirty="0" smtClean="0">
                          <a:effectLst/>
                          <a:latin typeface="+mn-lt"/>
                          <a:ea typeface="Calibri" panose="020F0502020204030204" pitchFamily="34" charset="0"/>
                          <a:cs typeface="Times New Roman"/>
                        </a:rPr>
                        <a:t>Team meeting regularly to address</a:t>
                      </a:r>
                      <a:r>
                        <a:rPr lang="en-US" sz="1800" baseline="0" dirty="0" smtClean="0">
                          <a:effectLst/>
                          <a:latin typeface="+mn-lt"/>
                          <a:ea typeface="Calibri" panose="020F0502020204030204" pitchFamily="34" charset="0"/>
                          <a:cs typeface="Times New Roman"/>
                        </a:rPr>
                        <a:t> Tier 1 while linking to Tier 2 or </a:t>
                      </a:r>
                      <a:r>
                        <a:rPr lang="en-US" sz="1800" dirty="0" smtClean="0">
                          <a:effectLst/>
                          <a:latin typeface="+mn-lt"/>
                          <a:ea typeface="Calibri" panose="020F0502020204030204" pitchFamily="34" charset="0"/>
                          <a:cs typeface="Times New Roman"/>
                        </a:rPr>
                        <a:t>Tier 3 approaches</a:t>
                      </a:r>
                    </a:p>
                    <a:p>
                      <a:pPr marL="228600" marR="0" lvl="0" indent="-228600">
                        <a:lnSpc>
                          <a:spcPct val="107000"/>
                        </a:lnSpc>
                        <a:spcBef>
                          <a:spcPts val="0"/>
                        </a:spcBef>
                        <a:spcAft>
                          <a:spcPts val="0"/>
                        </a:spcAft>
                        <a:buFont typeface="Calibri" panose="020F0502020204030204" pitchFamily="34" charset="0"/>
                        <a:buChar char="-"/>
                      </a:pPr>
                      <a:r>
                        <a:rPr lang="en-US" sz="1800" dirty="0" smtClean="0">
                          <a:effectLst/>
                          <a:latin typeface="Calibri"/>
                          <a:ea typeface="Calibri" panose="020F0502020204030204" pitchFamily="34" charset="0"/>
                          <a:cs typeface="Times New Roman"/>
                        </a:rPr>
                        <a:t>Ongoing coaching and support</a:t>
                      </a:r>
                      <a:endParaRPr lang="en-US" sz="1800" dirty="0">
                        <a:effectLst/>
                        <a:latin typeface="Calibri"/>
                        <a:ea typeface="Calibri" panose="020F0502020204030204" pitchFamily="34" charset="0"/>
                        <a:cs typeface="Times New Roman"/>
                      </a:endParaRP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Strategies &amp; </a:t>
                      </a:r>
                      <a:r>
                        <a:rPr lang="en-US" sz="1800" b="1" dirty="0" smtClean="0">
                          <a:effectLst/>
                          <a:latin typeface="Calibri"/>
                          <a:ea typeface="Calibri" panose="020F0502020204030204" pitchFamily="34" charset="0"/>
                          <a:cs typeface="Times New Roman"/>
                        </a:rPr>
                        <a:t>Skills</a:t>
                      </a:r>
                    </a:p>
                    <a:p>
                      <a:pPr marL="228600" marR="0" lvl="0" indent="-228600">
                        <a:lnSpc>
                          <a:spcPct val="107000"/>
                        </a:lnSpc>
                        <a:spcBef>
                          <a:spcPts val="0"/>
                        </a:spcBef>
                        <a:spcAft>
                          <a:spcPts val="0"/>
                        </a:spcAft>
                        <a:buFont typeface="Calibri" panose="020F0502020204030204" pitchFamily="34" charset="0"/>
                        <a:buChar char="-"/>
                      </a:pPr>
                      <a:r>
                        <a:rPr lang="en-US" sz="1800" dirty="0" smtClean="0">
                          <a:effectLst/>
                          <a:latin typeface="+mn-lt"/>
                          <a:ea typeface="Calibri" panose="020F0502020204030204" pitchFamily="34" charset="0"/>
                          <a:cs typeface="Times New Roman"/>
                        </a:rPr>
                        <a:t>Program wide behavior expectations and social</a:t>
                      </a:r>
                      <a:r>
                        <a:rPr lang="en-US" sz="1800" baseline="0" dirty="0" smtClean="0">
                          <a:effectLst/>
                          <a:latin typeface="+mn-lt"/>
                          <a:ea typeface="Calibri" panose="020F0502020204030204" pitchFamily="34" charset="0"/>
                          <a:cs typeface="Times New Roman"/>
                        </a:rPr>
                        <a:t> emotional skills </a:t>
                      </a:r>
                      <a:r>
                        <a:rPr lang="en-US" sz="1800" dirty="0" smtClean="0">
                          <a:effectLst/>
                          <a:latin typeface="+mn-lt"/>
                          <a:ea typeface="Calibri" panose="020F0502020204030204" pitchFamily="34" charset="0"/>
                          <a:cs typeface="Times New Roman"/>
                        </a:rPr>
                        <a:t>taught and referenced throughout the day</a:t>
                      </a:r>
                    </a:p>
                    <a:p>
                      <a:pPr marL="228600" marR="0" lvl="0" indent="-228600">
                        <a:lnSpc>
                          <a:spcPct val="107000"/>
                        </a:lnSpc>
                        <a:spcBef>
                          <a:spcPts val="0"/>
                        </a:spcBef>
                        <a:spcAft>
                          <a:spcPts val="0"/>
                        </a:spcAft>
                        <a:buFont typeface="Calibri" panose="020F0502020204030204" pitchFamily="34" charset="0"/>
                        <a:buChar char="-"/>
                      </a:pPr>
                      <a:r>
                        <a:rPr lang="en-US" sz="1800" dirty="0" smtClean="0">
                          <a:effectLst/>
                          <a:latin typeface="+mn-lt"/>
                          <a:ea typeface="Calibri" panose="020F0502020204030204" pitchFamily="34" charset="0"/>
                          <a:cs typeface="Times New Roman"/>
                        </a:rPr>
                        <a:t>Social-emotional curriculum, teaching key competencies</a:t>
                      </a:r>
                      <a:endParaRPr lang="en-US" sz="1800" b="1" dirty="0">
                        <a:effectLst/>
                        <a:latin typeface="Calibri"/>
                        <a:ea typeface="Calibri" panose="020F0502020204030204" pitchFamily="34" charset="0"/>
                        <a:cs typeface="Times New Roman"/>
                      </a:endParaRP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Implementation &amp; Outcome Measures for </a:t>
                      </a:r>
                      <a:r>
                        <a:rPr lang="en-US" sz="1800" b="1" dirty="0" smtClean="0">
                          <a:effectLst/>
                          <a:latin typeface="Calibri"/>
                          <a:ea typeface="Calibri" panose="020F0502020204030204" pitchFamily="34" charset="0"/>
                          <a:cs typeface="Times New Roman"/>
                        </a:rPr>
                        <a:t>Decision-making</a:t>
                      </a:r>
                    </a:p>
                    <a:p>
                      <a:pPr marL="342900" marR="0" lvl="0" indent="-228600">
                        <a:lnSpc>
                          <a:spcPct val="107000"/>
                        </a:lnSpc>
                        <a:spcBef>
                          <a:spcPts val="0"/>
                        </a:spcBef>
                        <a:spcAft>
                          <a:spcPts val="0"/>
                        </a:spcAft>
                        <a:buFont typeface="Calibri" panose="020F0502020204030204" pitchFamily="34" charset="0"/>
                        <a:buChar char="-"/>
                        <a:tabLst>
                          <a:tab pos="228600" algn="l"/>
                        </a:tabLst>
                      </a:pPr>
                      <a:r>
                        <a:rPr lang="en-US" sz="1800" dirty="0" smtClean="0">
                          <a:effectLst/>
                          <a:latin typeface="+mn-lt"/>
                          <a:ea typeface="Calibri" panose="020F0502020204030204" pitchFamily="34" charset="0"/>
                          <a:cs typeface="Times New Roman"/>
                        </a:rPr>
                        <a:t>TPITOS/TPOT, coaching logs, BIRs</a:t>
                      </a:r>
                    </a:p>
                    <a:p>
                      <a:pPr marL="342900" marR="0" lvl="0" indent="-228600">
                        <a:lnSpc>
                          <a:spcPct val="107000"/>
                        </a:lnSpc>
                        <a:spcBef>
                          <a:spcPts val="0"/>
                        </a:spcBef>
                        <a:spcAft>
                          <a:spcPts val="0"/>
                        </a:spcAft>
                        <a:buFont typeface="Calibri" panose="020F0502020204030204" pitchFamily="34" charset="0"/>
                        <a:buChar char="-"/>
                        <a:tabLst>
                          <a:tab pos="228600" algn="l"/>
                        </a:tabLst>
                      </a:pPr>
                      <a:r>
                        <a:rPr lang="en-US" sz="1800" dirty="0" smtClean="0">
                          <a:effectLst/>
                          <a:latin typeface="+mn-lt"/>
                          <a:ea typeface="Calibri" panose="020F0502020204030204" pitchFamily="34" charset="0"/>
                          <a:cs typeface="Times New Roman"/>
                        </a:rPr>
                        <a:t>Fidelity of Tier 2 interventions</a:t>
                      </a:r>
                      <a:endParaRPr lang="en-US" sz="1800" dirty="0">
                        <a:effectLst/>
                        <a:latin typeface="Calibri"/>
                        <a:ea typeface="Calibri" panose="020F0502020204030204" pitchFamily="34" charset="0"/>
                        <a:cs typeface="Times New Roman"/>
                      </a:endParaRP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Transition </a:t>
                      </a:r>
                      <a:r>
                        <a:rPr lang="en-US" sz="1800" b="1" dirty="0" smtClean="0">
                          <a:effectLst/>
                          <a:latin typeface="Calibri"/>
                          <a:ea typeface="Calibri" panose="020F0502020204030204" pitchFamily="34" charset="0"/>
                          <a:cs typeface="Times New Roman"/>
                        </a:rPr>
                        <a:t>Considerations</a:t>
                      </a:r>
                    </a:p>
                    <a:p>
                      <a:pPr marL="228600" marR="0" lvl="0" indent="-228600">
                        <a:lnSpc>
                          <a:spcPct val="107000"/>
                        </a:lnSpc>
                        <a:spcBef>
                          <a:spcPts val="0"/>
                        </a:spcBef>
                        <a:spcAft>
                          <a:spcPts val="0"/>
                        </a:spcAft>
                        <a:buFont typeface="Calibri" panose="020F0502020204030204" pitchFamily="34" charset="0"/>
                        <a:buChar char="-"/>
                      </a:pPr>
                      <a:r>
                        <a:rPr lang="en-US" sz="1800" dirty="0" smtClean="0">
                          <a:effectLst/>
                          <a:latin typeface="+mn-lt"/>
                          <a:ea typeface="Calibri" panose="020F0502020204030204" pitchFamily="34" charset="0"/>
                          <a:cs typeface="Times New Roman"/>
                        </a:rPr>
                        <a:t>Connectedness and alignment from</a:t>
                      </a:r>
                      <a:r>
                        <a:rPr lang="en-US" sz="1800" baseline="0" dirty="0" smtClean="0">
                          <a:effectLst/>
                          <a:latin typeface="+mn-lt"/>
                          <a:ea typeface="Calibri" panose="020F0502020204030204" pitchFamily="34" charset="0"/>
                          <a:cs typeface="Times New Roman"/>
                        </a:rPr>
                        <a:t> Pre-K to Kindergarten </a:t>
                      </a:r>
                      <a:endParaRPr lang="en-US" sz="1800" dirty="0" smtClean="0">
                        <a:effectLst/>
                        <a:latin typeface="+mn-lt"/>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Systems &amp; Supports</a:t>
                      </a:r>
                    </a:p>
                    <a:p>
                      <a:pPr marL="228600" marR="0" lvl="0" indent="-228600">
                        <a:lnSpc>
                          <a:spcPct val="107000"/>
                        </a:lnSpc>
                        <a:spcBef>
                          <a:spcPts val="0"/>
                        </a:spcBef>
                        <a:spcAft>
                          <a:spcPts val="0"/>
                        </a:spcAft>
                        <a:buFont typeface="Calibri" panose="020F0502020204030204" pitchFamily="34" charset="0"/>
                        <a:buChar char="-"/>
                      </a:pPr>
                      <a:r>
                        <a:rPr lang="en-US" sz="1800" dirty="0">
                          <a:effectLst/>
                          <a:latin typeface="Calibri"/>
                          <a:ea typeface="Calibri" panose="020F0502020204030204" pitchFamily="34" charset="0"/>
                          <a:cs typeface="Times New Roman"/>
                        </a:rPr>
                        <a:t>Team of expertise meeting regularly, possible overlap with Tier 1</a:t>
                      </a:r>
                    </a:p>
                    <a:p>
                      <a:pPr marL="228600" marR="0" lvl="0" indent="-228600">
                        <a:lnSpc>
                          <a:spcPct val="107000"/>
                        </a:lnSpc>
                        <a:spcBef>
                          <a:spcPts val="0"/>
                        </a:spcBef>
                        <a:spcAft>
                          <a:spcPts val="0"/>
                        </a:spcAft>
                        <a:buFont typeface="Calibri" panose="020F0502020204030204" pitchFamily="34" charset="0"/>
                        <a:buChar char="-"/>
                      </a:pPr>
                      <a:r>
                        <a:rPr lang="en-US" sz="1800" dirty="0">
                          <a:effectLst/>
                          <a:latin typeface="Calibri"/>
                          <a:ea typeface="Calibri" panose="020F0502020204030204" pitchFamily="34" charset="0"/>
                          <a:cs typeface="Times New Roman"/>
                        </a:rPr>
                        <a:t>Linkage back to Tier 1 expectations (across people, classes, etc.) and Tier 3 approaches</a:t>
                      </a: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Strategies &amp; Skills</a:t>
                      </a: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Implementation &amp; Outcome Measures for Decision-making</a:t>
                      </a:r>
                      <a:endParaRPr lang="en-US" sz="18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800" dirty="0">
                          <a:effectLst/>
                          <a:latin typeface="Calibri"/>
                          <a:ea typeface="Calibri" panose="020F0502020204030204" pitchFamily="34" charset="0"/>
                          <a:cs typeface="Times New Roman"/>
                        </a:rPr>
                        <a:t>TFI Tier 2 or MATT</a:t>
                      </a:r>
                    </a:p>
                    <a:p>
                      <a:pPr marL="228600" marR="0" lvl="0" indent="-228600">
                        <a:lnSpc>
                          <a:spcPct val="107000"/>
                        </a:lnSpc>
                        <a:spcBef>
                          <a:spcPts val="0"/>
                        </a:spcBef>
                        <a:spcAft>
                          <a:spcPts val="0"/>
                        </a:spcAft>
                        <a:buFont typeface="Calibri" panose="020F0502020204030204" pitchFamily="34" charset="0"/>
                        <a:buChar char="-"/>
                      </a:pPr>
                      <a:r>
                        <a:rPr lang="en-US" sz="1800" dirty="0">
                          <a:effectLst/>
                          <a:latin typeface="Calibri"/>
                          <a:ea typeface="Calibri" panose="020F0502020204030204" pitchFamily="34" charset="0"/>
                          <a:cs typeface="Times New Roman"/>
                        </a:rPr>
                        <a:t>Fidelity of Tier 2 interventions</a:t>
                      </a: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Transition Considerations</a:t>
                      </a:r>
                    </a:p>
                    <a:p>
                      <a:pPr marL="0" marR="0" lvl="0">
                        <a:lnSpc>
                          <a:spcPct val="107000"/>
                        </a:lnSpc>
                        <a:spcBef>
                          <a:spcPts val="0"/>
                        </a:spcBef>
                        <a:spcAft>
                          <a:spcPts val="0"/>
                        </a:spcAft>
                        <a:buNone/>
                      </a:pPr>
                      <a:endParaRPr lang="en-US" sz="1800" b="1"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Systems &amp; Supports</a:t>
                      </a:r>
                    </a:p>
                    <a:p>
                      <a:pPr marL="228600" marR="0" lvl="0" indent="-228600">
                        <a:lnSpc>
                          <a:spcPct val="107000"/>
                        </a:lnSpc>
                        <a:spcBef>
                          <a:spcPts val="0"/>
                        </a:spcBef>
                        <a:spcAft>
                          <a:spcPts val="0"/>
                        </a:spcAft>
                        <a:buFont typeface="Calibri" panose="020F0502020204030204" pitchFamily="34" charset="0"/>
                        <a:buChar char="-"/>
                      </a:pPr>
                      <a:r>
                        <a:rPr lang="en-US" sz="1800" dirty="0">
                          <a:effectLst/>
                          <a:latin typeface="Calibri"/>
                          <a:ea typeface="Calibri" panose="020F0502020204030204" pitchFamily="34" charset="0"/>
                          <a:cs typeface="Times New Roman"/>
                        </a:rPr>
                        <a:t>Team composition is diverse, clear role and expectations – smaller and more </a:t>
                      </a:r>
                      <a:r>
                        <a:rPr lang="en-US" sz="1800" kern="1200" dirty="0">
                          <a:solidFill>
                            <a:schemeClr val="tx1"/>
                          </a:solidFill>
                          <a:effectLst/>
                          <a:latin typeface="Calibri"/>
                          <a:ea typeface="Calibri" panose="020F0502020204030204" pitchFamily="34" charset="0"/>
                          <a:cs typeface="Times New Roman"/>
                        </a:rPr>
                        <a:t>specialized to work with Tier 1 team on planning and decision-making</a:t>
                      </a:r>
                    </a:p>
                    <a:p>
                      <a:pPr marL="228600" marR="0" lvl="0" indent="-228600">
                        <a:lnSpc>
                          <a:spcPct val="107000"/>
                        </a:lnSpc>
                        <a:spcBef>
                          <a:spcPts val="0"/>
                        </a:spcBef>
                        <a:spcAft>
                          <a:spcPts val="0"/>
                        </a:spcAft>
                        <a:buFont typeface="Calibri" panose="020F0502020204030204" pitchFamily="34" charset="0"/>
                        <a:buChar char="-"/>
                      </a:pPr>
                      <a:r>
                        <a:rPr lang="en-US" sz="1800" kern="1200" dirty="0">
                          <a:solidFill>
                            <a:schemeClr val="tx1"/>
                          </a:solidFill>
                          <a:effectLst/>
                          <a:latin typeface="Calibri"/>
                          <a:ea typeface="Calibri" panose="020F0502020204030204" pitchFamily="34" charset="0"/>
                          <a:cs typeface="Times New Roman"/>
                        </a:rPr>
                        <a:t>Accessing higher services</a:t>
                      </a: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Strategies &amp; Skills</a:t>
                      </a: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Implementation &amp; Outcome Measures for Decision-making</a:t>
                      </a:r>
                      <a:endParaRPr lang="en-US" sz="18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800" dirty="0">
                          <a:effectLst/>
                          <a:latin typeface="Calibri"/>
                          <a:ea typeface="Calibri" panose="020F0502020204030204" pitchFamily="34" charset="0"/>
                          <a:cs typeface="Times New Roman"/>
                        </a:rPr>
                        <a:t>Proportion of people participating in Tier 2</a:t>
                      </a:r>
                    </a:p>
                    <a:p>
                      <a:pPr marL="228600" marR="0" lvl="0" indent="-228600">
                        <a:lnSpc>
                          <a:spcPct val="107000"/>
                        </a:lnSpc>
                        <a:spcBef>
                          <a:spcPts val="0"/>
                        </a:spcBef>
                        <a:spcAft>
                          <a:spcPts val="0"/>
                        </a:spcAft>
                        <a:buFont typeface="Calibri" panose="020F0502020204030204" pitchFamily="34" charset="0"/>
                        <a:buChar char="-"/>
                      </a:pPr>
                      <a:r>
                        <a:rPr lang="en-US" sz="1800" dirty="0">
                          <a:effectLst/>
                          <a:latin typeface="Calibri"/>
                          <a:ea typeface="Calibri" panose="020F0502020204030204" pitchFamily="34" charset="0"/>
                          <a:cs typeface="Times New Roman"/>
                        </a:rPr>
                        <a:t>Outcomes of programs at Tier 2</a:t>
                      </a:r>
                    </a:p>
                    <a:p>
                      <a:pPr marL="228600" marR="0" lvl="0" indent="-228600">
                        <a:lnSpc>
                          <a:spcPct val="107000"/>
                        </a:lnSpc>
                        <a:spcBef>
                          <a:spcPts val="0"/>
                        </a:spcBef>
                        <a:spcAft>
                          <a:spcPts val="0"/>
                        </a:spcAft>
                        <a:buFont typeface="Calibri" panose="020F0502020204030204" pitchFamily="34" charset="0"/>
                        <a:buChar char="-"/>
                      </a:pPr>
                      <a:r>
                        <a:rPr lang="en-US" sz="1800" dirty="0">
                          <a:effectLst/>
                          <a:latin typeface="Calibri"/>
                          <a:ea typeface="Calibri" panose="020F0502020204030204" pitchFamily="34" charset="0"/>
                          <a:cs typeface="Times New Roman"/>
                        </a:rPr>
                        <a:t>Implementation of programs at Tier 2 </a:t>
                      </a:r>
                    </a:p>
                    <a:p>
                      <a:pPr marL="0" marR="0">
                        <a:lnSpc>
                          <a:spcPct val="107000"/>
                        </a:lnSpc>
                        <a:spcBef>
                          <a:spcPts val="0"/>
                        </a:spcBef>
                        <a:spcAft>
                          <a:spcPts val="0"/>
                        </a:spcAft>
                      </a:pPr>
                      <a:r>
                        <a:rPr lang="en-US" sz="1800" b="1" dirty="0">
                          <a:effectLst/>
                          <a:latin typeface="Calibri"/>
                          <a:ea typeface="Calibri" panose="020F0502020204030204" pitchFamily="34" charset="0"/>
                          <a:cs typeface="Times New Roman"/>
                        </a:rPr>
                        <a:t>Transition Considerations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0" name="Google Shape;116;p1" descr="A close up of a logo&#10;&#10;Description automatically generated"/>
          <p:cNvPicPr preferRelativeResize="0">
            <a:picLocks/>
          </p:cNvPicPr>
          <p:nvPr/>
        </p:nvPicPr>
        <p:blipFill rotWithShape="1">
          <a:blip r:embed="rId4">
            <a:alphaModFix/>
          </a:blip>
          <a:srcRect/>
          <a:stretch/>
        </p:blipFill>
        <p:spPr>
          <a:xfrm>
            <a:off x="3175000" y="5929314"/>
            <a:ext cx="952500" cy="928686"/>
          </a:xfrm>
          <a:prstGeom prst="rect">
            <a:avLst/>
          </a:prstGeom>
          <a:noFill/>
          <a:ln>
            <a:noFill/>
          </a:ln>
        </p:spPr>
      </p:pic>
      <p:sp>
        <p:nvSpPr>
          <p:cNvPr id="7" name="Rectangle 2"/>
          <p:cNvSpPr>
            <a:spLocks noChangeArrowheads="1"/>
          </p:cNvSpPr>
          <p:nvPr/>
        </p:nvSpPr>
        <p:spPr bwMode="auto">
          <a:xfrm>
            <a:off x="0" y="18596"/>
            <a:ext cx="86401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1" i="0" u="none" strike="noStrike" cap="none" normalizeH="0" baseline="0" dirty="0">
                <a:ln>
                  <a:noFill/>
                </a:ln>
                <a:effectLst/>
                <a:latin typeface="Calibri"/>
                <a:ea typeface="Calibri" panose="020F0502020204030204" pitchFamily="34" charset="0"/>
                <a:cs typeface="Times New Roman"/>
              </a:rPr>
              <a:t>Minnesota Positive Behavior Support Network</a:t>
            </a:r>
            <a:r>
              <a:rPr lang="en-US" altLang="en-US" sz="1600" b="1" dirty="0">
                <a:latin typeface="Calibri"/>
                <a:ea typeface="Calibri" panose="020F0502020204030204" pitchFamily="34" charset="0"/>
                <a:cs typeface="Times New Roman"/>
              </a:rPr>
              <a:t> </a:t>
            </a:r>
            <a:r>
              <a:rPr lang="en-US" altLang="en-US" sz="2000" b="1" u="sng" dirty="0">
                <a:latin typeface="Calibri"/>
                <a:ea typeface="Calibri" panose="020F0502020204030204" pitchFamily="34" charset="0"/>
                <a:cs typeface="Times New Roman"/>
              </a:rPr>
              <a:t>Tier 2</a:t>
            </a:r>
            <a:endParaRPr kumimoji="0" lang="en-US" altLang="en-US" sz="2000" b="0" i="0" u="sng"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Aspirational to Exemplary Communities – Continuum of Positive Behavior Support Across the Lifespan</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8" name="Picture 7" title="MN Positive Behavior Support Logo">
            <a:extLst>
              <a:ext uri="{FF2B5EF4-FFF2-40B4-BE49-F238E27FC236}">
                <a16:creationId xmlns:a16="http://schemas.microsoft.com/office/drawing/2014/main" id="{97D36883-7D81-F14A-85A3-B5ED7E41C776}"/>
              </a:ext>
            </a:extLst>
          </p:cNvPr>
          <p:cNvPicPr>
            <a:picLocks noChangeAspect="1"/>
          </p:cNvPicPr>
          <p:nvPr/>
        </p:nvPicPr>
        <p:blipFill>
          <a:blip r:embed="rId5"/>
          <a:stretch>
            <a:fillRect/>
          </a:stretch>
        </p:blipFill>
        <p:spPr>
          <a:xfrm>
            <a:off x="10181370" y="49374"/>
            <a:ext cx="1651239" cy="544387"/>
          </a:xfrm>
          <a:prstGeom prst="rect">
            <a:avLst/>
          </a:prstGeom>
        </p:spPr>
      </p:pic>
    </p:spTree>
    <p:extLst>
      <p:ext uri="{BB962C8B-B14F-4D97-AF65-F5344CB8AC3E}">
        <p14:creationId xmlns:p14="http://schemas.microsoft.com/office/powerpoint/2010/main" val="1398373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Diagram&#10;&#10;Description automatically generated">
            <a:extLst>
              <a:ext uri="{FF2B5EF4-FFF2-40B4-BE49-F238E27FC236}">
                <a16:creationId xmlns:a16="http://schemas.microsoft.com/office/drawing/2014/main" id="{E826D8E7-A81B-4EA2-89F1-6781F9323BBB}"/>
              </a:ext>
            </a:extLst>
          </p:cNvPr>
          <p:cNvPicPr>
            <a:picLocks noChangeAspect="1"/>
          </p:cNvPicPr>
          <p:nvPr/>
        </p:nvPicPr>
        <p:blipFill rotWithShape="1">
          <a:blip r:embed="rId3"/>
          <a:srcRect r="16228"/>
          <a:stretch/>
        </p:blipFill>
        <p:spPr>
          <a:xfrm>
            <a:off x="10734619" y="5967890"/>
            <a:ext cx="1317682" cy="890110"/>
          </a:xfrm>
          <a:prstGeom prst="rect">
            <a:avLst/>
          </a:prstGeom>
        </p:spPr>
      </p:pic>
      <p:graphicFrame>
        <p:nvGraphicFramePr>
          <p:cNvPr id="6" name="Table 5" descr="Showing similarities of multi-tiered systems of positive behavior support across the lifespan." title="First Draft of Tiers across the lifespan"/>
          <p:cNvGraphicFramePr>
            <a:graphicFrameLocks noGrp="1"/>
          </p:cNvGraphicFramePr>
          <p:nvPr>
            <p:extLst>
              <p:ext uri="{D42A27DB-BD31-4B8C-83A1-F6EECF244321}">
                <p14:modId xmlns:p14="http://schemas.microsoft.com/office/powerpoint/2010/main" val="714148409"/>
              </p:ext>
            </p:extLst>
          </p:nvPr>
        </p:nvGraphicFramePr>
        <p:xfrm>
          <a:off x="190499" y="821531"/>
          <a:ext cx="11849100" cy="6036469"/>
        </p:xfrm>
        <a:graphic>
          <a:graphicData uri="http://schemas.openxmlformats.org/drawingml/2006/table">
            <a:tbl>
              <a:tblPr firstRow="1" firstCol="1" bandRow="1"/>
              <a:tblGrid>
                <a:gridCol w="3949700">
                  <a:extLst>
                    <a:ext uri="{9D8B030D-6E8A-4147-A177-3AD203B41FA5}">
                      <a16:colId xmlns:a16="http://schemas.microsoft.com/office/drawing/2014/main" val="20001"/>
                    </a:ext>
                  </a:extLst>
                </a:gridCol>
                <a:gridCol w="3949700">
                  <a:extLst>
                    <a:ext uri="{9D8B030D-6E8A-4147-A177-3AD203B41FA5}">
                      <a16:colId xmlns:a16="http://schemas.microsoft.com/office/drawing/2014/main" val="20002"/>
                    </a:ext>
                  </a:extLst>
                </a:gridCol>
                <a:gridCol w="3949700">
                  <a:extLst>
                    <a:ext uri="{9D8B030D-6E8A-4147-A177-3AD203B41FA5}">
                      <a16:colId xmlns:a16="http://schemas.microsoft.com/office/drawing/2014/main" val="20003"/>
                    </a:ext>
                  </a:extLst>
                </a:gridCol>
              </a:tblGrid>
              <a:tr h="325798">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Early Childhood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K-21 years old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Adulthood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10671">
                <a:tc>
                  <a:txBody>
                    <a:bodyPr/>
                    <a:lstStyle/>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Systems &amp; Supports</a:t>
                      </a:r>
                      <a:endParaRPr lang="en-US" sz="16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600" dirty="0" smtClean="0">
                          <a:effectLst/>
                          <a:latin typeface="+mn-lt"/>
                          <a:ea typeface="Calibri" panose="020F0502020204030204" pitchFamily="34" charset="0"/>
                          <a:cs typeface="Times New Roman"/>
                        </a:rPr>
                        <a:t>Behavioral supports expertise (BCBA or similar training)</a:t>
                      </a:r>
                    </a:p>
                    <a:p>
                      <a:pPr marL="228600" marR="0" lvl="0" indent="-228600">
                        <a:lnSpc>
                          <a:spcPct val="107000"/>
                        </a:lnSpc>
                        <a:spcBef>
                          <a:spcPts val="0"/>
                        </a:spcBef>
                        <a:spcAft>
                          <a:spcPts val="0"/>
                        </a:spcAft>
                        <a:buFont typeface="Calibri" panose="020F0502020204030204" pitchFamily="34" charset="0"/>
                        <a:buChar char="-"/>
                      </a:pPr>
                      <a:r>
                        <a:rPr lang="en-US" sz="1600" dirty="0" smtClean="0">
                          <a:effectLst/>
                          <a:latin typeface="+mn-lt"/>
                          <a:ea typeface="Calibri" panose="020F0502020204030204" pitchFamily="34" charset="0"/>
                          <a:cs typeface="Times New Roman"/>
                        </a:rPr>
                        <a:t>Family collaboration</a:t>
                      </a:r>
                    </a:p>
                    <a:p>
                      <a:pPr marL="228600" marR="0" lvl="0" indent="-228600">
                        <a:lnSpc>
                          <a:spcPct val="107000"/>
                        </a:lnSpc>
                        <a:spcBef>
                          <a:spcPts val="0"/>
                        </a:spcBef>
                        <a:spcAft>
                          <a:spcPts val="0"/>
                        </a:spcAft>
                        <a:buFont typeface="Calibri" panose="020F0502020204030204" pitchFamily="34" charset="0"/>
                        <a:buChar char="-"/>
                      </a:pPr>
                      <a:r>
                        <a:rPr lang="en-US" sz="1600" dirty="0" smtClean="0">
                          <a:effectLst/>
                          <a:latin typeface="+mn-lt"/>
                          <a:ea typeface="Calibri" panose="020F0502020204030204" pitchFamily="34" charset="0"/>
                          <a:cs typeface="Times New Roman"/>
                        </a:rPr>
                        <a:t>FBA and BIP when appropriate</a:t>
                      </a:r>
                    </a:p>
                    <a:p>
                      <a:pPr marL="228600" marR="0" lvl="0" indent="-2286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US" sz="1600" dirty="0" smtClean="0">
                          <a:effectLst/>
                          <a:latin typeface="+mn-lt"/>
                          <a:ea typeface="Calibri" panose="020F0502020204030204" pitchFamily="34" charset="0"/>
                          <a:cs typeface="Times New Roman"/>
                        </a:rPr>
                        <a:t>Wraparound</a:t>
                      </a:r>
                      <a:r>
                        <a:rPr lang="en-US" sz="1600" baseline="0" dirty="0" smtClean="0">
                          <a:effectLst/>
                          <a:latin typeface="+mn-lt"/>
                          <a:ea typeface="Calibri" panose="020F0502020204030204" pitchFamily="34" charset="0"/>
                          <a:cs typeface="Times New Roman"/>
                        </a:rPr>
                        <a:t> and c</a:t>
                      </a:r>
                      <a:r>
                        <a:rPr lang="en-US" sz="1600" dirty="0" smtClean="0">
                          <a:effectLst/>
                          <a:latin typeface="+mn-lt"/>
                          <a:ea typeface="Calibri" panose="020F0502020204030204" pitchFamily="34" charset="0"/>
                          <a:cs typeface="Times New Roman"/>
                        </a:rPr>
                        <a:t>oordination with mental health supports</a:t>
                      </a:r>
                    </a:p>
                    <a:p>
                      <a:pPr marL="228600" marR="0" lvl="0" indent="-228600">
                        <a:lnSpc>
                          <a:spcPct val="107000"/>
                        </a:lnSpc>
                        <a:spcBef>
                          <a:spcPts val="0"/>
                        </a:spcBef>
                        <a:spcAft>
                          <a:spcPts val="0"/>
                        </a:spcAft>
                        <a:buFont typeface="Calibri" panose="020F0502020204030204" pitchFamily="34" charset="0"/>
                        <a:buChar char="-"/>
                      </a:pPr>
                      <a:r>
                        <a:rPr lang="en-US" sz="1600" dirty="0" smtClean="0">
                          <a:effectLst/>
                          <a:latin typeface="+mn-lt"/>
                          <a:ea typeface="Calibri" panose="020F0502020204030204" pitchFamily="34" charset="0"/>
                          <a:cs typeface="Times New Roman"/>
                        </a:rPr>
                        <a:t>Planning includes all members of team</a:t>
                      </a:r>
                    </a:p>
                    <a:p>
                      <a:pPr marL="0" marR="0">
                        <a:lnSpc>
                          <a:spcPct val="107000"/>
                        </a:lnSpc>
                        <a:spcBef>
                          <a:spcPts val="0"/>
                        </a:spcBef>
                        <a:spcAft>
                          <a:spcPts val="0"/>
                        </a:spcAft>
                      </a:pPr>
                      <a:r>
                        <a:rPr lang="en-US" sz="1600" b="1" dirty="0" smtClean="0">
                          <a:effectLst/>
                          <a:latin typeface="Calibri"/>
                          <a:ea typeface="Calibri" panose="020F0502020204030204" pitchFamily="34" charset="0"/>
                          <a:cs typeface="Times New Roman"/>
                        </a:rPr>
                        <a:t>Strategies </a:t>
                      </a:r>
                      <a:r>
                        <a:rPr lang="en-US" sz="1600" b="1" dirty="0">
                          <a:effectLst/>
                          <a:latin typeface="Calibri"/>
                          <a:ea typeface="Calibri" panose="020F0502020204030204" pitchFamily="34" charset="0"/>
                          <a:cs typeface="Times New Roman"/>
                        </a:rPr>
                        <a:t>&amp; Skills</a:t>
                      </a:r>
                    </a:p>
                    <a:p>
                      <a:pPr marL="228600" marR="0" lvl="0" indent="-228600">
                        <a:lnSpc>
                          <a:spcPct val="107000"/>
                        </a:lnSpc>
                        <a:spcBef>
                          <a:spcPts val="0"/>
                        </a:spcBef>
                        <a:spcAft>
                          <a:spcPts val="0"/>
                        </a:spcAft>
                        <a:buFont typeface="Calibri" panose="020F0502020204030204" pitchFamily="34" charset="0"/>
                        <a:buChar char="-"/>
                      </a:pPr>
                      <a:r>
                        <a:rPr lang="en-US" sz="1600" dirty="0" smtClean="0">
                          <a:effectLst/>
                          <a:latin typeface="Calibri"/>
                          <a:ea typeface="Calibri" panose="020F0502020204030204" pitchFamily="34" charset="0"/>
                          <a:cs typeface="Times New Roman"/>
                        </a:rPr>
                        <a:t>Prevent, Teach, and Reinforce</a:t>
                      </a:r>
                      <a:r>
                        <a:rPr lang="en-US" sz="1600" baseline="0" dirty="0" smtClean="0">
                          <a:effectLst/>
                          <a:latin typeface="Calibri"/>
                          <a:ea typeface="Calibri" panose="020F0502020204030204" pitchFamily="34" charset="0"/>
                          <a:cs typeface="Times New Roman"/>
                        </a:rPr>
                        <a:t> for Young Children (PTRYC) guides problem solving and intervention planning</a:t>
                      </a:r>
                      <a:endParaRPr lang="en-US" sz="1600" dirty="0" smtClean="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600" dirty="0" smtClean="0">
                          <a:effectLst/>
                          <a:latin typeface="Calibri"/>
                          <a:ea typeface="Calibri" panose="020F0502020204030204" pitchFamily="34" charset="0"/>
                          <a:cs typeface="Times New Roman"/>
                        </a:rPr>
                        <a:t>Generalization </a:t>
                      </a:r>
                      <a:r>
                        <a:rPr lang="en-US" sz="1600" dirty="0">
                          <a:effectLst/>
                          <a:latin typeface="Calibri"/>
                          <a:ea typeface="Calibri" panose="020F0502020204030204" pitchFamily="34" charset="0"/>
                          <a:cs typeface="Times New Roman"/>
                        </a:rPr>
                        <a:t>training for parents and caregivers to </a:t>
                      </a:r>
                      <a:r>
                        <a:rPr lang="en-US" sz="1600" dirty="0" smtClean="0">
                          <a:effectLst/>
                          <a:latin typeface="Calibri"/>
                          <a:ea typeface="Calibri" panose="020F0502020204030204" pitchFamily="34" charset="0"/>
                          <a:cs typeface="Times New Roman"/>
                        </a:rPr>
                        <a:t>promote </a:t>
                      </a:r>
                      <a:r>
                        <a:rPr lang="en-US" sz="1600" dirty="0">
                          <a:effectLst/>
                          <a:latin typeface="Calibri"/>
                          <a:ea typeface="Calibri" panose="020F0502020204030204" pitchFamily="34" charset="0"/>
                          <a:cs typeface="Times New Roman"/>
                        </a:rPr>
                        <a:t>skills in home setting</a:t>
                      </a:r>
                    </a:p>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Implementation &amp; Outcome Measures for Decision-making</a:t>
                      </a:r>
                      <a:endParaRPr lang="en-US" sz="1600" dirty="0">
                        <a:effectLst/>
                        <a:latin typeface="Calibri"/>
                        <a:ea typeface="Calibri" panose="020F0502020204030204" pitchFamily="34" charset="0"/>
                        <a:cs typeface="Times New Roman"/>
                      </a:endParaRPr>
                    </a:p>
                    <a:p>
                      <a:pPr marL="342900" marR="0" lvl="0" indent="-3429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Using BIR data (behavior incident report)</a:t>
                      </a:r>
                    </a:p>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Transition Considerations</a:t>
                      </a:r>
                      <a:r>
                        <a:rPr lang="en-US" sz="1600" dirty="0">
                          <a:effectLst/>
                          <a:latin typeface="Calibri"/>
                          <a:ea typeface="Calibri" panose="020F0502020204030204" pitchFamily="34" charset="0"/>
                          <a:cs typeface="Times New Roman"/>
                        </a:rPr>
                        <a:t> </a:t>
                      </a:r>
                      <a:endParaRPr lang="en-US" sz="1600" dirty="0" smtClean="0">
                        <a:effectLst/>
                        <a:latin typeface="+mn-lt"/>
                        <a:ea typeface="Calibri" panose="020F0502020204030204" pitchFamily="34" charset="0"/>
                        <a:cs typeface="Times New Roman"/>
                      </a:endParaRPr>
                    </a:p>
                    <a:p>
                      <a:pPr marL="285750" marR="0" lvl="0" indent="-28575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US" sz="1600" dirty="0" smtClean="0">
                          <a:effectLst/>
                          <a:latin typeface="+mn-lt"/>
                          <a:ea typeface="Calibri" panose="020F0502020204030204" pitchFamily="34" charset="0"/>
                          <a:cs typeface="Times New Roman"/>
                        </a:rPr>
                        <a:t>Connectedness and alignment from</a:t>
                      </a:r>
                      <a:r>
                        <a:rPr lang="en-US" sz="1600" baseline="0" dirty="0" smtClean="0">
                          <a:effectLst/>
                          <a:latin typeface="+mn-lt"/>
                          <a:ea typeface="Calibri" panose="020F0502020204030204" pitchFamily="34" charset="0"/>
                          <a:cs typeface="Times New Roman"/>
                        </a:rPr>
                        <a:t> Pre-K to Kindergarten </a:t>
                      </a:r>
                      <a:endParaRPr lang="en-US" sz="1600" dirty="0" smtClean="0">
                        <a:effectLst/>
                        <a:latin typeface="+mn-lt"/>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Systems &amp; Supports</a:t>
                      </a:r>
                      <a:endParaRPr lang="en-US" sz="1600" dirty="0">
                        <a:effectLst/>
                        <a:latin typeface="Calibri"/>
                        <a:ea typeface="Calibri" panose="020F0502020204030204" pitchFamily="34" charset="0"/>
                        <a:cs typeface="Times New Roman"/>
                      </a:endParaRPr>
                    </a:p>
                    <a:p>
                      <a:pPr marL="279400" marR="0" lvl="0" indent="-2794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Behavioral supports expertise (BCBA or similar training)</a:t>
                      </a:r>
                    </a:p>
                    <a:p>
                      <a:pPr marL="279400" marR="0" lvl="0" indent="-2794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FBA and BIP</a:t>
                      </a:r>
                    </a:p>
                    <a:p>
                      <a:pPr marL="279400" marR="0" lvl="0" indent="-2794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Wraparound, RENEW</a:t>
                      </a:r>
                    </a:p>
                    <a:p>
                      <a:pPr marL="279400" marR="0" lvl="0" indent="-2794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Screening </a:t>
                      </a:r>
                    </a:p>
                    <a:p>
                      <a:pPr marL="279400" marR="0" lvl="0" indent="-2794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Stakeholder involvement and feedback</a:t>
                      </a:r>
                    </a:p>
                    <a:p>
                      <a:pPr marL="279400" marR="0" lvl="0" indent="-2794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Coordination with mental health supports</a:t>
                      </a:r>
                    </a:p>
                    <a:p>
                      <a:pPr marL="279400" marR="0" lvl="0" indent="-2794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Training includes all members of team</a:t>
                      </a:r>
                    </a:p>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Strategies &amp; Skills</a:t>
                      </a:r>
                    </a:p>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Implementation &amp; Outcome Measures for Decision-making</a:t>
                      </a:r>
                      <a:endParaRPr lang="en-US" sz="16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Quality of life indicators</a:t>
                      </a: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Fidelity </a:t>
                      </a:r>
                    </a:p>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Transition Considerations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Systems &amp; Supports</a:t>
                      </a: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Each person using Tier 3 supports has team</a:t>
                      </a: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Direct involvement of person and stakeholders within and external to the organization</a:t>
                      </a: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Ongoing plan for professional development – all staff involved in delivering supports</a:t>
                      </a: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Paid and unpaid supports</a:t>
                      </a: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Alignment with Tier 1 and 2 supports</a:t>
                      </a:r>
                    </a:p>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Strategies &amp; Skills</a:t>
                      </a:r>
                    </a:p>
                    <a:p>
                      <a:pPr marL="0" marR="0">
                        <a:lnSpc>
                          <a:spcPct val="107000"/>
                        </a:lnSpc>
                        <a:spcBef>
                          <a:spcPts val="0"/>
                        </a:spcBef>
                        <a:spcAft>
                          <a:spcPts val="0"/>
                        </a:spcAft>
                      </a:pPr>
                      <a:r>
                        <a:rPr lang="en-US" sz="1600" b="1" dirty="0">
                          <a:effectLst/>
                          <a:latin typeface="Calibri"/>
                          <a:ea typeface="Calibri" panose="020F0502020204030204" pitchFamily="34" charset="0"/>
                          <a:cs typeface="Times New Roman"/>
                        </a:rPr>
                        <a:t>Implementation &amp; Outcome Measures for Decision-making</a:t>
                      </a:r>
                      <a:endParaRPr lang="en-US" sz="1600" dirty="0">
                        <a:effectLst/>
                        <a:latin typeface="Calibri"/>
                        <a:ea typeface="Calibri" panose="020F0502020204030204" pitchFamily="34" charset="0"/>
                        <a:cs typeface="Times New Roman"/>
                      </a:endParaRP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Proportion of people participating in Tier 2</a:t>
                      </a: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Outcomes of programs at Tier 2</a:t>
                      </a:r>
                    </a:p>
                    <a:p>
                      <a:pPr marL="228600" marR="0" lvl="0" indent="-228600">
                        <a:lnSpc>
                          <a:spcPct val="107000"/>
                        </a:lnSpc>
                        <a:spcBef>
                          <a:spcPts val="0"/>
                        </a:spcBef>
                        <a:spcAft>
                          <a:spcPts val="0"/>
                        </a:spcAft>
                        <a:buFont typeface="Calibri" panose="020F0502020204030204" pitchFamily="34" charset="0"/>
                        <a:buChar char="-"/>
                      </a:pPr>
                      <a:r>
                        <a:rPr lang="en-US" sz="1600" dirty="0">
                          <a:effectLst/>
                          <a:latin typeface="Calibri"/>
                          <a:ea typeface="Calibri" panose="020F0502020204030204" pitchFamily="34" charset="0"/>
                          <a:cs typeface="Times New Roman"/>
                        </a:rPr>
                        <a:t>Implementation of programs at Tier 2 </a:t>
                      </a:r>
                    </a:p>
                    <a:p>
                      <a:pPr marL="0" marR="0" lvl="0" indent="0">
                        <a:lnSpc>
                          <a:spcPct val="107000"/>
                        </a:lnSpc>
                        <a:spcBef>
                          <a:spcPts val="0"/>
                        </a:spcBef>
                        <a:spcAft>
                          <a:spcPts val="0"/>
                        </a:spcAft>
                        <a:buFont typeface="Calibri" panose="020F0502020204030204" pitchFamily="34" charset="0"/>
                        <a:buNone/>
                      </a:pPr>
                      <a:r>
                        <a:rPr lang="en-US" sz="1600" b="1" dirty="0">
                          <a:effectLst/>
                          <a:latin typeface="Calibri"/>
                          <a:ea typeface="Calibri" panose="020F0502020204030204" pitchFamily="34" charset="0"/>
                          <a:cs typeface="Times New Roman"/>
                        </a:rPr>
                        <a:t>Transition Considerations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Rectangle 2"/>
          <p:cNvSpPr>
            <a:spLocks noChangeArrowheads="1"/>
          </p:cNvSpPr>
          <p:nvPr/>
        </p:nvSpPr>
        <p:spPr bwMode="auto">
          <a:xfrm>
            <a:off x="0" y="18596"/>
            <a:ext cx="86401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Minnesota Positive Behavior Support </a:t>
            </a: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Network </a:t>
            </a:r>
            <a:r>
              <a:rPr lang="en-US" altLang="en-US" sz="2000" b="1" u="sng" dirty="0" smtClean="0">
                <a:latin typeface="Calibri"/>
                <a:ea typeface="Calibri" panose="020F0502020204030204" pitchFamily="34" charset="0"/>
                <a:cs typeface="Times New Roman"/>
              </a:rPr>
              <a:t>Tier 3</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Aspirational to Exemplary Communities – Continuum of Positive Behavior Support Across the Lifespan</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8" name="Picture 7" title="MN Positive Behavior Support Logo">
            <a:extLst>
              <a:ext uri="{FF2B5EF4-FFF2-40B4-BE49-F238E27FC236}">
                <a16:creationId xmlns:a16="http://schemas.microsoft.com/office/drawing/2014/main" id="{97D36883-7D81-F14A-85A3-B5ED7E41C776}"/>
              </a:ext>
            </a:extLst>
          </p:cNvPr>
          <p:cNvPicPr>
            <a:picLocks noChangeAspect="1"/>
          </p:cNvPicPr>
          <p:nvPr/>
        </p:nvPicPr>
        <p:blipFill>
          <a:blip r:embed="rId4"/>
          <a:stretch>
            <a:fillRect/>
          </a:stretch>
        </p:blipFill>
        <p:spPr>
          <a:xfrm>
            <a:off x="10181370" y="49374"/>
            <a:ext cx="1651239" cy="544387"/>
          </a:xfrm>
          <a:prstGeom prst="rect">
            <a:avLst/>
          </a:prstGeom>
        </p:spPr>
      </p:pic>
      <p:pic>
        <p:nvPicPr>
          <p:cNvPr id="9" name="Google Shape;116;p1" descr="A close up of a logo&#10;&#10;Description automatically generated"/>
          <p:cNvPicPr preferRelativeResize="0">
            <a:picLocks/>
          </p:cNvPicPr>
          <p:nvPr/>
        </p:nvPicPr>
        <p:blipFill rotWithShape="1">
          <a:blip r:embed="rId5">
            <a:alphaModFix/>
          </a:blip>
          <a:srcRect/>
          <a:stretch/>
        </p:blipFill>
        <p:spPr>
          <a:xfrm>
            <a:off x="3276600" y="6070600"/>
            <a:ext cx="838200" cy="787400"/>
          </a:xfrm>
          <a:prstGeom prst="rect">
            <a:avLst/>
          </a:prstGeom>
          <a:noFill/>
          <a:ln>
            <a:noFill/>
          </a:ln>
        </p:spPr>
      </p:pic>
    </p:spTree>
    <p:extLst>
      <p:ext uri="{BB962C8B-B14F-4D97-AF65-F5344CB8AC3E}">
        <p14:creationId xmlns:p14="http://schemas.microsoft.com/office/powerpoint/2010/main" val="179352110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WWC">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1.xml><?xml version="1.0" encoding="utf-8"?>
<a:theme xmlns:a="http://schemas.openxmlformats.org/drawingml/2006/main" name="MNAB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2.xml><?xml version="1.0" encoding="utf-8"?>
<a:theme xmlns:a="http://schemas.openxmlformats.org/drawingml/2006/main" name="ARRM">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3.xml><?xml version="1.0" encoding="utf-8"?>
<a:theme xmlns:a="http://schemas.openxmlformats.org/drawingml/2006/main" name="Owakihi">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4.xml><?xml version="1.0" encoding="utf-8"?>
<a:theme xmlns:a="http://schemas.openxmlformats.org/drawingml/2006/main" name="Lutheran Social Service">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5.xml><?xml version="1.0" encoding="utf-8"?>
<a:theme xmlns:a="http://schemas.openxmlformats.org/drawingml/2006/main" name="PBIS TA Center">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6.xml><?xml version="1.0" encoding="utf-8"?>
<a:theme xmlns:a="http://schemas.openxmlformats.org/drawingml/2006/main" name="PBISApps">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7.xml><?xml version="1.0" encoding="utf-8"?>
<a:theme xmlns:a="http://schemas.openxmlformats.org/drawingml/2006/main" name="SISEP">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8.xml><?xml version="1.0" encoding="utf-8"?>
<a:theme xmlns:a="http://schemas.openxmlformats.org/drawingml/2006/main" name="TLC PCP">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NPBSnetwork">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PBS">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4.xml><?xml version="1.0" encoding="utf-8"?>
<a:theme xmlns:a="http://schemas.openxmlformats.org/drawingml/2006/main" name="DHS">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5.xml><?xml version="1.0" encoding="utf-8"?>
<a:theme xmlns:a="http://schemas.openxmlformats.org/drawingml/2006/main" name="MDE">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6.xml><?xml version="1.0" encoding="utf-8"?>
<a:theme xmlns:a="http://schemas.openxmlformats.org/drawingml/2006/main" name="RTC-ICI">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7.xml><?xml version="1.0" encoding="utf-8"?>
<a:theme xmlns:a="http://schemas.openxmlformats.org/drawingml/2006/main" name="St. Thomas">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8.xml><?xml version="1.0" encoding="utf-8"?>
<a:theme xmlns:a="http://schemas.openxmlformats.org/drawingml/2006/main" name="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9.xml><?xml version="1.0" encoding="utf-8"?>
<a:theme xmlns:a="http://schemas.openxmlformats.org/drawingml/2006/main" name="Residential Services, Inc">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8" ma:contentTypeDescription="Create a new document." ma:contentTypeScope="" ma:versionID="8c3fddde941db5e7d3e4c99c11fbb8be">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4dd50aa4bb19100da277d3ce7072f00f"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6A1386-9537-4EA6-B9A3-FB7D154FAC23}">
  <ds:schemaRefs>
    <ds:schemaRef ds:uri="http://purl.org/dc/elements/1.1/"/>
    <ds:schemaRef ds:uri="http://schemas.microsoft.com/office/2006/metadata/properties"/>
    <ds:schemaRef ds:uri="6ad98c6d-15f6-47b0-ade6-9078c6873b63"/>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ec5ffc2c-0589-4753-b34a-4c035d4e7b7e"/>
    <ds:schemaRef ds:uri="http://www.w3.org/XML/1998/namespace"/>
  </ds:schemaRefs>
</ds:datastoreItem>
</file>

<file path=customXml/itemProps2.xml><?xml version="1.0" encoding="utf-8"?>
<ds:datastoreItem xmlns:ds="http://schemas.openxmlformats.org/officeDocument/2006/customXml" ds:itemID="{C1D5F045-49C3-4B15-A54E-F928AFE837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617A5B-38EC-4037-96F9-B81D9FB1B3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3532</TotalTime>
  <Words>4497</Words>
  <Application>Microsoft Office PowerPoint</Application>
  <PresentationFormat>Widescreen</PresentationFormat>
  <Paragraphs>595</Paragraphs>
  <Slides>45</Slides>
  <Notes>35</Notes>
  <HiddenSlides>0</HiddenSlides>
  <MMClips>0</MMClips>
  <ScaleCrop>false</ScaleCrop>
  <HeadingPairs>
    <vt:vector size="6" baseType="variant">
      <vt:variant>
        <vt:lpstr>Fonts Used</vt:lpstr>
      </vt:variant>
      <vt:variant>
        <vt:i4>8</vt:i4>
      </vt:variant>
      <vt:variant>
        <vt:lpstr>Theme</vt:lpstr>
      </vt:variant>
      <vt:variant>
        <vt:i4>18</vt:i4>
      </vt:variant>
      <vt:variant>
        <vt:lpstr>Slide Titles</vt:lpstr>
      </vt:variant>
      <vt:variant>
        <vt:i4>45</vt:i4>
      </vt:variant>
    </vt:vector>
  </HeadingPairs>
  <TitlesOfParts>
    <vt:vector size="71" baseType="lpstr">
      <vt:lpstr>Arial</vt:lpstr>
      <vt:lpstr>Arial</vt:lpstr>
      <vt:lpstr>Calibri</vt:lpstr>
      <vt:lpstr>Calibri Light</vt:lpstr>
      <vt:lpstr>Garamond</vt:lpstr>
      <vt:lpstr>NeueHaasGroteskText Std</vt:lpstr>
      <vt:lpstr>Noto Sans Symbols</vt:lpstr>
      <vt:lpstr>Times New Roman</vt:lpstr>
      <vt:lpstr>1_Custom Design</vt:lpstr>
      <vt:lpstr>MNPBSnetwork</vt:lpstr>
      <vt:lpstr>APBS</vt:lpstr>
      <vt:lpstr>DHS</vt:lpstr>
      <vt:lpstr>MDE</vt:lpstr>
      <vt:lpstr>RTC-ICI</vt:lpstr>
      <vt:lpstr>St. Thomas</vt:lpstr>
      <vt:lpstr>pbisMN</vt:lpstr>
      <vt:lpstr>Residential Services, Inc</vt:lpstr>
      <vt:lpstr>SWWC</vt:lpstr>
      <vt:lpstr>MNABA</vt:lpstr>
      <vt:lpstr>ARRM</vt:lpstr>
      <vt:lpstr>Owakihi</vt:lpstr>
      <vt:lpstr>Lutheran Social Service</vt:lpstr>
      <vt:lpstr>PBIS TA Center</vt:lpstr>
      <vt:lpstr>PBISApps</vt:lpstr>
      <vt:lpstr>SISEP</vt:lpstr>
      <vt:lpstr>TLC PCP</vt:lpstr>
      <vt:lpstr>9 Core Features of PBS Webinar Series Part 2 of 4  Early Childhood (birth to age 6) October 27, 2020 | 10:00-11:30 </vt:lpstr>
      <vt:lpstr>MNPBS Network Purpose</vt:lpstr>
      <vt:lpstr>Collaborators Forum Webinar Series</vt:lpstr>
      <vt:lpstr>JPBI Article in 2002</vt:lpstr>
      <vt:lpstr>Positive Behavior Support Across the Life Span</vt:lpstr>
      <vt:lpstr>Impact On Life Trajectory If We Collaborate to Provide Positive Supports and Choice Across the Lifespan…</vt:lpstr>
      <vt:lpstr>PowerPoint Presentation</vt:lpstr>
      <vt:lpstr>PowerPoint Presentation</vt:lpstr>
      <vt:lpstr>PowerPoint Presentation</vt:lpstr>
      <vt:lpstr>2020 Theme: 9 Core Features of PBS</vt:lpstr>
      <vt:lpstr>MNPBS Collaborators Forum 2020 Keynote – June 19th  Children and Young Adults (6-21): Dr. Kevin Filter </vt:lpstr>
      <vt:lpstr>MNPBS Collaborators Forum 2020 Web Series Kickoff – June 19th Children and Young Adults (6-21)</vt:lpstr>
      <vt:lpstr>Early Childhood:  Alignment of Pyramid Model and SCHOOL-WIDE POSITIVE BEHAVIOR INTERVENTIONS AND SUPPORTS (PBIS)  </vt:lpstr>
      <vt:lpstr>Pyramid Model and SCHOOL-WIDE POSITIVE BEHAVIOR INTERVENTIONS AND SUPPORTS (PBIS) as Aligned AND Complementary systems </vt:lpstr>
      <vt:lpstr>PBS in Minnesota: Two Aligned Systems</vt:lpstr>
      <vt:lpstr>Growth and Impact of PBIS in Minnesota 2005-2020</vt:lpstr>
      <vt:lpstr>Growth of Pyramid in Minnesota 2005-2020</vt:lpstr>
      <vt:lpstr>4 key features of Tier 1 PBIS (Horner &amp; Sugai, 2015)</vt:lpstr>
      <vt:lpstr>Tiered Supports</vt:lpstr>
      <vt:lpstr>Early Childhood Tier 1</vt:lpstr>
      <vt:lpstr>Early Childhood Tier 2</vt:lpstr>
      <vt:lpstr>Early Childhood Tier 2</vt:lpstr>
      <vt:lpstr>Theme 1: Changes Lifestyle </vt:lpstr>
      <vt:lpstr>Examples</vt:lpstr>
      <vt:lpstr>Theme 2: Life Span Perspective</vt:lpstr>
      <vt:lpstr>Examples</vt:lpstr>
      <vt:lpstr>Theme 4: Involves People Supported</vt:lpstr>
      <vt:lpstr>Examples</vt:lpstr>
      <vt:lpstr>Theme 7: Decrease Likelihood of Problems</vt:lpstr>
      <vt:lpstr>Examples</vt:lpstr>
      <vt:lpstr>PBIS…</vt:lpstr>
      <vt:lpstr>Closing and Wrap-Up</vt:lpstr>
      <vt:lpstr>Collaborators Forum Monthly Webinar Series June – August – November – January</vt:lpstr>
      <vt:lpstr>APBS Conference 2021 – Minneapolis 18th Annual Conference</vt:lpstr>
      <vt:lpstr>Organization Members</vt:lpstr>
      <vt:lpstr>Thank you for attending and meeting the needs of young children!</vt:lpstr>
      <vt:lpstr>EXTRA PYRAMID STUFF</vt:lpstr>
      <vt:lpstr>What is the Pyramid Model?</vt:lpstr>
      <vt:lpstr>Foundation: Effective Workforce</vt:lpstr>
      <vt:lpstr>TIER 1</vt:lpstr>
      <vt:lpstr>What do these Strategies Look Like?</vt:lpstr>
      <vt:lpstr>What Strategies Support High Quality Supportive Environments</vt:lpstr>
      <vt:lpstr>TIER 2</vt:lpstr>
      <vt:lpstr>What Specific Targeted Strategies are Used?</vt:lpstr>
      <vt:lpstr>TIER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Core Features of PBS Webinar Series Part 2 of 4  Early Childhood (birth to age 6) October 27, 2020 | 10:00-11:30</dc:title>
  <dc:creator>Stansberry Brusnahan, Laroye Lynn</dc:creator>
  <cp:lastModifiedBy>Muna Khalif</cp:lastModifiedBy>
  <cp:revision>292</cp:revision>
  <dcterms:created xsi:type="dcterms:W3CDTF">2020-09-28T18:19:48Z</dcterms:created>
  <dcterms:modified xsi:type="dcterms:W3CDTF">2020-10-29T15:03:18Z</dcterms:modified>
</cp:coreProperties>
</file>