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2"/>
  </p:handoutMasterIdLst>
  <p:sldIdLst>
    <p:sldId id="256" r:id="rId2"/>
    <p:sldId id="279" r:id="rId3"/>
    <p:sldId id="278" r:id="rId4"/>
    <p:sldId id="258" r:id="rId5"/>
    <p:sldId id="259" r:id="rId6"/>
    <p:sldId id="274" r:id="rId7"/>
    <p:sldId id="260" r:id="rId8"/>
    <p:sldId id="262" r:id="rId9"/>
    <p:sldId id="263" r:id="rId10"/>
    <p:sldId id="261" r:id="rId11"/>
    <p:sldId id="266" r:id="rId12"/>
    <p:sldId id="267" r:id="rId13"/>
    <p:sldId id="268" r:id="rId14"/>
    <p:sldId id="269" r:id="rId15"/>
    <p:sldId id="272" r:id="rId16"/>
    <p:sldId id="273" r:id="rId17"/>
    <p:sldId id="276" r:id="rId18"/>
    <p:sldId id="275" r:id="rId19"/>
    <p:sldId id="271" r:id="rId20"/>
    <p:sldId id="277"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21" d="100"/>
          <a:sy n="121" d="100"/>
        </p:scale>
        <p:origin x="17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E515D60-05BE-4E9E-84A6-FD66E42A95DD}" type="datetimeFigureOut">
              <a:rPr lang="en-US" smtClean="0"/>
              <a:t>9/23/20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95798E-2885-4652-9344-5A56832FA9C8}" type="slidenum">
              <a:rPr lang="en-US" smtClean="0"/>
              <a:t>‹#›</a:t>
            </a:fld>
            <a:endParaRPr lang="en-US"/>
          </a:p>
        </p:txBody>
      </p:sp>
    </p:spTree>
    <p:extLst>
      <p:ext uri="{BB962C8B-B14F-4D97-AF65-F5344CB8AC3E}">
        <p14:creationId xmlns:p14="http://schemas.microsoft.com/office/powerpoint/2010/main" val="16339986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9/23/20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9/23/20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44" y="1070429"/>
            <a:ext cx="6289202" cy="3237959"/>
          </a:xfrm>
        </p:spPr>
        <p:txBody>
          <a:bodyPr/>
          <a:lstStyle/>
          <a:p>
            <a:pPr algn="ctr"/>
            <a:r>
              <a:rPr lang="en-US" dirty="0"/>
              <a:t>Positive Support Team</a:t>
            </a:r>
            <a:br>
              <a:rPr lang="en-US" dirty="0"/>
            </a:br>
            <a:endParaRPr lang="en-US" dirty="0"/>
          </a:p>
        </p:txBody>
      </p:sp>
      <p:sp>
        <p:nvSpPr>
          <p:cNvPr id="3" name="Subtitle 2"/>
          <p:cNvSpPr>
            <a:spLocks noGrp="1"/>
          </p:cNvSpPr>
          <p:nvPr>
            <p:ph type="subTitle" idx="1"/>
          </p:nvPr>
        </p:nvSpPr>
        <p:spPr>
          <a:xfrm>
            <a:off x="810000" y="5280847"/>
            <a:ext cx="10665307" cy="434974"/>
          </a:xfrm>
        </p:spPr>
        <p:txBody>
          <a:bodyPr>
            <a:noAutofit/>
          </a:bodyPr>
          <a:lstStyle/>
          <a:p>
            <a:pPr algn="ctr"/>
            <a:r>
              <a:rPr lang="en-US" sz="2800" dirty="0"/>
              <a:t>Ability Building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746" y="637563"/>
            <a:ext cx="4931748" cy="3743191"/>
          </a:xfrm>
          <a:prstGeom prst="rect">
            <a:avLst/>
          </a:prstGeom>
        </p:spPr>
      </p:pic>
    </p:spTree>
    <p:extLst>
      <p:ext uri="{BB962C8B-B14F-4D97-AF65-F5344CB8AC3E}">
        <p14:creationId xmlns:p14="http://schemas.microsoft.com/office/powerpoint/2010/main" val="264719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8600852"/>
              </p:ext>
            </p:extLst>
          </p:nvPr>
        </p:nvGraphicFramePr>
        <p:xfrm>
          <a:off x="819150" y="2222500"/>
          <a:ext cx="10969196" cy="4363720"/>
        </p:xfrm>
        <a:graphic>
          <a:graphicData uri="http://schemas.openxmlformats.org/drawingml/2006/table">
            <a:tbl>
              <a:tblPr firstRow="1" bandRow="1">
                <a:tableStyleId>{5C22544A-7EE6-4342-B048-85BDC9FD1C3A}</a:tableStyleId>
              </a:tblPr>
              <a:tblGrid>
                <a:gridCol w="2789023">
                  <a:extLst>
                    <a:ext uri="{9D8B030D-6E8A-4147-A177-3AD203B41FA5}">
                      <a16:colId xmlns:a16="http://schemas.microsoft.com/office/drawing/2014/main" val="20000"/>
                    </a:ext>
                  </a:extLst>
                </a:gridCol>
                <a:gridCol w="8180173">
                  <a:extLst>
                    <a:ext uri="{9D8B030D-6E8A-4147-A177-3AD203B41FA5}">
                      <a16:colId xmlns:a16="http://schemas.microsoft.com/office/drawing/2014/main" val="20001"/>
                    </a:ext>
                  </a:extLst>
                </a:gridCol>
              </a:tblGrid>
              <a:tr h="370840">
                <a:tc>
                  <a:txBody>
                    <a:bodyPr/>
                    <a:lstStyle/>
                    <a:p>
                      <a:r>
                        <a:rPr lang="en-US" dirty="0"/>
                        <a:t>Goal</a:t>
                      </a:r>
                    </a:p>
                  </a:txBody>
                  <a:tcPr/>
                </a:tc>
                <a:tc>
                  <a:txBody>
                    <a:bodyPr/>
                    <a:lstStyle/>
                    <a:p>
                      <a:r>
                        <a:rPr lang="en-US" dirty="0"/>
                        <a:t>Desired</a:t>
                      </a:r>
                      <a:r>
                        <a:rPr lang="en-US" baseline="0" dirty="0"/>
                        <a:t> Result</a:t>
                      </a:r>
                      <a:endParaRPr lang="en-US" dirty="0"/>
                    </a:p>
                  </a:txBody>
                  <a:tcPr/>
                </a:tc>
                <a:extLst>
                  <a:ext uri="{0D108BD9-81ED-4DB2-BD59-A6C34878D82A}">
                    <a16:rowId xmlns:a16="http://schemas.microsoft.com/office/drawing/2014/main" val="10000"/>
                  </a:ext>
                </a:extLst>
              </a:tr>
              <a:tr h="370840">
                <a:tc>
                  <a:txBody>
                    <a:bodyPr/>
                    <a:lstStyle/>
                    <a:p>
                      <a:r>
                        <a:rPr lang="en-US" sz="1100" dirty="0"/>
                        <a:t>Board Presentation</a:t>
                      </a:r>
                    </a:p>
                  </a:txBody>
                  <a:tcPr/>
                </a:tc>
                <a:tc>
                  <a:txBody>
                    <a:bodyPr/>
                    <a:lstStyle/>
                    <a:p>
                      <a:r>
                        <a:rPr lang="en-US" sz="1100" dirty="0"/>
                        <a:t>The board will have a basic understanding of PCT/PBS and understand what the team’s mission, vision, and goals are. By understanding the teams vision the board will be able to better assist with the team’s action plan. </a:t>
                      </a:r>
                    </a:p>
                  </a:txBody>
                  <a:tcPr/>
                </a:tc>
                <a:extLst>
                  <a:ext uri="{0D108BD9-81ED-4DB2-BD59-A6C34878D82A}">
                    <a16:rowId xmlns:a16="http://schemas.microsoft.com/office/drawing/2014/main" val="10001"/>
                  </a:ext>
                </a:extLst>
              </a:tr>
              <a:tr h="370840">
                <a:tc>
                  <a:txBody>
                    <a:bodyPr/>
                    <a:lstStyle/>
                    <a:p>
                      <a:r>
                        <a:rPr lang="en-US" sz="1100" dirty="0"/>
                        <a:t>All Staff Presentation on Person</a:t>
                      </a:r>
                      <a:r>
                        <a:rPr lang="en-US" sz="1100" baseline="0" dirty="0"/>
                        <a:t> Centered Thinking and Positive Behavior Supports</a:t>
                      </a:r>
                      <a:endParaRPr lang="en-US" sz="1100" dirty="0"/>
                    </a:p>
                  </a:txBody>
                  <a:tcPr/>
                </a:tc>
                <a:tc>
                  <a:txBody>
                    <a:bodyPr/>
                    <a:lstStyle/>
                    <a:p>
                      <a:r>
                        <a:rPr lang="en-US" sz="1100" dirty="0"/>
                        <a:t>Staff will have a basic understanding of PCT/PBS and understand what the team’s mission, vision, and goals are. Staff will have the opportunity to give feedback and will learn about their role in the process. </a:t>
                      </a:r>
                    </a:p>
                  </a:txBody>
                  <a:tcPr/>
                </a:tc>
                <a:extLst>
                  <a:ext uri="{0D108BD9-81ED-4DB2-BD59-A6C34878D82A}">
                    <a16:rowId xmlns:a16="http://schemas.microsoft.com/office/drawing/2014/main" val="10002"/>
                  </a:ext>
                </a:extLst>
              </a:tr>
              <a:tr h="370840">
                <a:tc>
                  <a:txBody>
                    <a:bodyPr/>
                    <a:lstStyle/>
                    <a:p>
                      <a:r>
                        <a:rPr lang="en-US" sz="1100" dirty="0"/>
                        <a:t>Have all Program Coordinators, Administrative Staff, and key Job Coaches attend the 2 day person centered training. </a:t>
                      </a:r>
                    </a:p>
                  </a:txBody>
                  <a:tcPr/>
                </a:tc>
                <a:tc>
                  <a:txBody>
                    <a:bodyPr/>
                    <a:lstStyle/>
                    <a:p>
                      <a:r>
                        <a:rPr lang="en-US" sz="1100" dirty="0"/>
                        <a:t>Attending the 2 day training will expose staff to person centered practices and allow them an opportunity to better understand the outcomes that we are working towards. </a:t>
                      </a:r>
                    </a:p>
                  </a:txBody>
                  <a:tcPr/>
                </a:tc>
                <a:extLst>
                  <a:ext uri="{0D108BD9-81ED-4DB2-BD59-A6C34878D82A}">
                    <a16:rowId xmlns:a16="http://schemas.microsoft.com/office/drawing/2014/main" val="10003"/>
                  </a:ext>
                </a:extLst>
              </a:tr>
              <a:tr h="370840">
                <a:tc>
                  <a:txBody>
                    <a:bodyPr/>
                    <a:lstStyle/>
                    <a:p>
                      <a:r>
                        <a:rPr lang="en-US" sz="1100" dirty="0"/>
                        <a:t>Develop agency-wide recognition practices for staff. </a:t>
                      </a:r>
                    </a:p>
                  </a:txBody>
                  <a:tcPr/>
                </a:tc>
                <a:tc>
                  <a:txBody>
                    <a:bodyPr/>
                    <a:lstStyle/>
                    <a:p>
                      <a:r>
                        <a:rPr lang="en-US" sz="1100" dirty="0"/>
                        <a:t>Recognition can improve</a:t>
                      </a:r>
                      <a:r>
                        <a:rPr lang="en-US" sz="1100" baseline="0" dirty="0"/>
                        <a:t> staff retention and increase overall job satisfaction. We have been piloting recognition practices in certain departments but need to standardize them agency wide. </a:t>
                      </a:r>
                      <a:endParaRPr lang="en-US" sz="1100" dirty="0"/>
                    </a:p>
                  </a:txBody>
                  <a:tcPr/>
                </a:tc>
                <a:extLst>
                  <a:ext uri="{0D108BD9-81ED-4DB2-BD59-A6C34878D82A}">
                    <a16:rowId xmlns:a16="http://schemas.microsoft.com/office/drawing/2014/main" val="10004"/>
                  </a:ext>
                </a:extLst>
              </a:tr>
              <a:tr h="370840">
                <a:tc>
                  <a:txBody>
                    <a:bodyPr/>
                    <a:lstStyle/>
                    <a:p>
                      <a:r>
                        <a:rPr lang="en-US" sz="1100" dirty="0"/>
                        <a:t>Develop a staff mentoring program.</a:t>
                      </a:r>
                    </a:p>
                  </a:txBody>
                  <a:tcPr/>
                </a:tc>
                <a:tc>
                  <a:txBody>
                    <a:bodyPr/>
                    <a:lstStyle/>
                    <a:p>
                      <a:r>
                        <a:rPr lang="en-US" sz="1100" dirty="0"/>
                        <a:t>ABC’s Direct-Care turnover rate was 42% in 2017. Developing a mentoring program will provide staff with positive supports outside of supervision. </a:t>
                      </a:r>
                    </a:p>
                  </a:txBody>
                  <a:tcPr/>
                </a:tc>
                <a:extLst>
                  <a:ext uri="{0D108BD9-81ED-4DB2-BD59-A6C34878D82A}">
                    <a16:rowId xmlns:a16="http://schemas.microsoft.com/office/drawing/2014/main" val="10005"/>
                  </a:ext>
                </a:extLst>
              </a:tr>
              <a:tr h="370840">
                <a:tc>
                  <a:txBody>
                    <a:bodyPr/>
                    <a:lstStyle/>
                    <a:p>
                      <a:r>
                        <a:rPr lang="en-US" sz="1100" dirty="0"/>
                        <a:t>Develop or partner with local agencies (IMAA, Diversity Council) to offer a Cultural Competency and Privilege training for staff.</a:t>
                      </a:r>
                    </a:p>
                  </a:txBody>
                  <a:tcPr/>
                </a:tc>
                <a:tc>
                  <a:txBody>
                    <a:bodyPr/>
                    <a:lstStyle/>
                    <a:p>
                      <a:r>
                        <a:rPr lang="en-US" sz="1100" dirty="0"/>
                        <a:t>It is important for staff to be culturally</a:t>
                      </a:r>
                      <a:r>
                        <a:rPr lang="en-US" sz="1100" baseline="0" dirty="0"/>
                        <a:t> competent and understand how privilege plays a role in our lives and the lives of the individuals that we serve. </a:t>
                      </a:r>
                      <a:endParaRPr lang="en-US" sz="1100" dirty="0"/>
                    </a:p>
                  </a:txBody>
                  <a:tcPr/>
                </a:tc>
                <a:extLst>
                  <a:ext uri="{0D108BD9-81ED-4DB2-BD59-A6C34878D82A}">
                    <a16:rowId xmlns:a16="http://schemas.microsoft.com/office/drawing/2014/main" val="10006"/>
                  </a:ext>
                </a:extLst>
              </a:tr>
              <a:tr h="370840">
                <a:tc>
                  <a:txBody>
                    <a:bodyPr/>
                    <a:lstStyle/>
                    <a:p>
                      <a:r>
                        <a:rPr lang="en-US" sz="1100" dirty="0"/>
                        <a:t>Make examples of each tool along with a description of when/how they should be used. </a:t>
                      </a:r>
                    </a:p>
                  </a:txBody>
                  <a:tcPr/>
                </a:tc>
                <a:tc>
                  <a:txBody>
                    <a:bodyPr/>
                    <a:lstStyle/>
                    <a:p>
                      <a:r>
                        <a:rPr lang="en-US" sz="1100" dirty="0"/>
                        <a:t>We will</a:t>
                      </a:r>
                      <a:r>
                        <a:rPr lang="en-US" sz="1100" baseline="0" dirty="0"/>
                        <a:t> create a resource folder for staff to review examples of how Person Centered Tools are developed and how they can be utilized. </a:t>
                      </a:r>
                      <a:endParaRPr lang="en-US" sz="1100" dirty="0"/>
                    </a:p>
                  </a:txBody>
                  <a:tcPr/>
                </a:tc>
                <a:extLst>
                  <a:ext uri="{0D108BD9-81ED-4DB2-BD59-A6C34878D82A}">
                    <a16:rowId xmlns:a16="http://schemas.microsoft.com/office/drawing/2014/main" val="10007"/>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899" y="160745"/>
            <a:ext cx="2547895" cy="1642579"/>
          </a:xfrm>
          <a:prstGeom prst="rect">
            <a:avLst/>
          </a:prstGeom>
        </p:spPr>
      </p:pic>
    </p:spTree>
    <p:extLst>
      <p:ext uri="{BB962C8B-B14F-4D97-AF65-F5344CB8AC3E}">
        <p14:creationId xmlns:p14="http://schemas.microsoft.com/office/powerpoint/2010/main" val="145273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0" y="5281613"/>
            <a:ext cx="10561638" cy="433387"/>
          </a:xfrm>
        </p:spPr>
        <p:txBody>
          <a:bodyPr>
            <a:normAutofit lnSpcReduction="10000"/>
          </a:bodyPr>
          <a:lstStyle/>
          <a:p>
            <a:endParaRPr lang="en-US" dirty="0"/>
          </a:p>
          <a:p>
            <a:endParaRPr lang="en-US" dirty="0"/>
          </a:p>
        </p:txBody>
      </p:sp>
      <p:pic>
        <p:nvPicPr>
          <p:cNvPr id="4" name="Content Placeholder 3"/>
          <p:cNvPicPr>
            <a:picLocks noGrp="1" noChangeAspect="1"/>
          </p:cNvPicPr>
          <p:nvPr>
            <p:ph idx="4294967295"/>
          </p:nvPr>
        </p:nvPicPr>
        <p:blipFill>
          <a:blip r:embed="rId2"/>
          <a:stretch>
            <a:fillRect/>
          </a:stretch>
        </p:blipFill>
        <p:spPr>
          <a:xfrm>
            <a:off x="2040152" y="1191109"/>
            <a:ext cx="7301556" cy="5260946"/>
          </a:xfrm>
          <a:prstGeom prst="rect">
            <a:avLst/>
          </a:prstGeom>
        </p:spPr>
      </p:pic>
      <p:sp>
        <p:nvSpPr>
          <p:cNvPr id="7" name="Rectangle 6"/>
          <p:cNvSpPr/>
          <p:nvPr/>
        </p:nvSpPr>
        <p:spPr>
          <a:xfrm>
            <a:off x="2982186" y="172994"/>
            <a:ext cx="563167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Matching Profile</a:t>
            </a:r>
          </a:p>
        </p:txBody>
      </p:sp>
    </p:spTree>
    <p:extLst>
      <p:ext uri="{BB962C8B-B14F-4D97-AF65-F5344CB8AC3E}">
        <p14:creationId xmlns:p14="http://schemas.microsoft.com/office/powerpoint/2010/main" val="256357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219" y="172994"/>
            <a:ext cx="773961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Communication Chart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634" y="1288261"/>
            <a:ext cx="7454788" cy="5362665"/>
          </a:xfrm>
          <a:prstGeom prst="rect">
            <a:avLst/>
          </a:prstGeom>
        </p:spPr>
      </p:pic>
    </p:spTree>
    <p:extLst>
      <p:ext uri="{BB962C8B-B14F-4D97-AF65-F5344CB8AC3E}">
        <p14:creationId xmlns:p14="http://schemas.microsoft.com/office/powerpoint/2010/main" val="159466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6981" y="172994"/>
            <a:ext cx="692208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Good Day/Bad Day</a:t>
            </a:r>
          </a:p>
        </p:txBody>
      </p:sp>
      <p:graphicFrame>
        <p:nvGraphicFramePr>
          <p:cNvPr id="3" name="Table 2"/>
          <p:cNvGraphicFramePr>
            <a:graphicFrameLocks noGrp="1"/>
          </p:cNvGraphicFramePr>
          <p:nvPr>
            <p:extLst>
              <p:ext uri="{D42A27DB-BD31-4B8C-83A1-F6EECF244321}">
                <p14:modId xmlns:p14="http://schemas.microsoft.com/office/powerpoint/2010/main" val="2052727998"/>
              </p:ext>
            </p:extLst>
          </p:nvPr>
        </p:nvGraphicFramePr>
        <p:xfrm>
          <a:off x="2112579" y="1734207"/>
          <a:ext cx="7893269" cy="4382814"/>
        </p:xfrm>
        <a:graphic>
          <a:graphicData uri="http://schemas.openxmlformats.org/drawingml/2006/table">
            <a:tbl>
              <a:tblPr firstRow="1" firstCol="1" bandRow="1">
                <a:tableStyleId>{5C22544A-7EE6-4342-B048-85BDC9FD1C3A}</a:tableStyleId>
              </a:tblPr>
              <a:tblGrid>
                <a:gridCol w="4011661">
                  <a:extLst>
                    <a:ext uri="{9D8B030D-6E8A-4147-A177-3AD203B41FA5}">
                      <a16:colId xmlns:a16="http://schemas.microsoft.com/office/drawing/2014/main" val="20000"/>
                    </a:ext>
                  </a:extLst>
                </a:gridCol>
                <a:gridCol w="3881608">
                  <a:extLst>
                    <a:ext uri="{9D8B030D-6E8A-4147-A177-3AD203B41FA5}">
                      <a16:colId xmlns:a16="http://schemas.microsoft.com/office/drawing/2014/main" val="20001"/>
                    </a:ext>
                  </a:extLst>
                </a:gridCol>
              </a:tblGrid>
              <a:tr h="414010">
                <a:tc>
                  <a:txBody>
                    <a:bodyPr/>
                    <a:lstStyle/>
                    <a:p>
                      <a:pPr marL="0" marR="0" algn="ctr">
                        <a:lnSpc>
                          <a:spcPct val="115000"/>
                        </a:lnSpc>
                        <a:spcBef>
                          <a:spcPts val="0"/>
                        </a:spcBef>
                        <a:spcAft>
                          <a:spcPts val="0"/>
                        </a:spcAft>
                      </a:pPr>
                      <a:r>
                        <a:rPr lang="en-US" sz="1000" dirty="0">
                          <a:effectLst/>
                        </a:rPr>
                        <a:t>         Joe’s Good Day                    </a:t>
                      </a:r>
                      <a:endParaRPr lang="en-US" sz="800" dirty="0">
                        <a:effectLst/>
                      </a:endParaRPr>
                    </a:p>
                    <a:p>
                      <a:pPr marL="0" marR="0" algn="ctr">
                        <a:lnSpc>
                          <a:spcPct val="115000"/>
                        </a:lnSpc>
                        <a:spcBef>
                          <a:spcPts val="0"/>
                        </a:spcBef>
                        <a:spcAft>
                          <a:spcPts val="0"/>
                        </a:spcAft>
                      </a:pPr>
                      <a:r>
                        <a:rPr lang="en-US" sz="10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86" marR="52786" marT="0" marB="0"/>
                </a:tc>
                <a:tc>
                  <a:txBody>
                    <a:bodyPr/>
                    <a:lstStyle/>
                    <a:p>
                      <a:pPr marL="0" marR="0" algn="ctr">
                        <a:lnSpc>
                          <a:spcPct val="115000"/>
                        </a:lnSpc>
                        <a:spcBef>
                          <a:spcPts val="0"/>
                        </a:spcBef>
                        <a:spcAft>
                          <a:spcPts val="0"/>
                        </a:spcAft>
                      </a:pPr>
                      <a:r>
                        <a:rPr lang="en-US" sz="1000" dirty="0">
                          <a:effectLst/>
                        </a:rPr>
                        <a:t> </a:t>
                      </a:r>
                      <a:endParaRPr lang="en-US" sz="800" dirty="0">
                        <a:effectLst/>
                      </a:endParaRPr>
                    </a:p>
                    <a:p>
                      <a:pPr marL="0" marR="0" algn="ctr">
                        <a:lnSpc>
                          <a:spcPct val="115000"/>
                        </a:lnSpc>
                        <a:spcBef>
                          <a:spcPts val="0"/>
                        </a:spcBef>
                        <a:spcAft>
                          <a:spcPts val="0"/>
                        </a:spcAft>
                      </a:pPr>
                      <a:r>
                        <a:rPr lang="en-US" sz="1000" dirty="0">
                          <a:effectLst/>
                        </a:rPr>
                        <a:t>Joe’s Bad Day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86" marR="52786" marT="0" marB="0"/>
                </a:tc>
                <a:extLst>
                  <a:ext uri="{0D108BD9-81ED-4DB2-BD59-A6C34878D82A}">
                    <a16:rowId xmlns:a16="http://schemas.microsoft.com/office/drawing/2014/main" val="10000"/>
                  </a:ext>
                </a:extLst>
              </a:tr>
              <a:tr h="3968804">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900" dirty="0">
                          <a:effectLst/>
                        </a:rPr>
                        <a:t>One of the best days I have had was going to visit the Harley Davidson showroom and assembly plant.</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When my friends at home are calm in the morning and evening</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When my room is safe - no one touches my stuff </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Getting a good night of sleep</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Looking for a job – picking up applications, visiting possible places to work</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Getting new stuff: Harley Davidson models, Star Wars, Star Trek movies and figures</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Following my routine in the morning: up at 6am, glasses on, get dressed, make my bed (Chiefs football sheets), coffee, then breakfast, then chores</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We watch wrestling at 7pm on Friday night</a:t>
                      </a:r>
                      <a:endParaRPr lang="en-US" sz="800" dirty="0">
                        <a:effectLst/>
                      </a:endParaRPr>
                    </a:p>
                    <a:p>
                      <a:pPr marL="342900" marR="0" lvl="0" indent="-342900" algn="l">
                        <a:lnSpc>
                          <a:spcPct val="115000"/>
                        </a:lnSpc>
                        <a:spcBef>
                          <a:spcPts val="600"/>
                        </a:spcBef>
                        <a:spcAft>
                          <a:spcPts val="600"/>
                        </a:spcAft>
                        <a:buFont typeface="Symbol" panose="05050102010706020507" pitchFamily="18" charset="2"/>
                        <a:buChar char=""/>
                      </a:pPr>
                      <a:r>
                        <a:rPr lang="en-US" sz="900" dirty="0">
                          <a:effectLst/>
                        </a:rPr>
                        <a:t>Planting vegetables in my garden</a:t>
                      </a:r>
                      <a:endParaRPr lang="en-US" sz="800" dirty="0">
                        <a:effectLst/>
                      </a:endParaRPr>
                    </a:p>
                    <a:p>
                      <a:pPr marL="342900" marR="0" lvl="0" indent="-342900" algn="l">
                        <a:lnSpc>
                          <a:spcPct val="115000"/>
                        </a:lnSpc>
                        <a:spcBef>
                          <a:spcPts val="600"/>
                        </a:spcBef>
                        <a:spcAft>
                          <a:spcPts val="600"/>
                        </a:spcAft>
                        <a:buFont typeface="Symbol" panose="05050102010706020507" pitchFamily="18" charset="2"/>
                        <a:buChar char=""/>
                      </a:pPr>
                      <a:r>
                        <a:rPr lang="en-US" sz="900" dirty="0">
                          <a:effectLst/>
                        </a:rPr>
                        <a:t>Playing air guitar and listening to Def Leopard</a:t>
                      </a:r>
                      <a:endParaRPr lang="en-US" sz="800" dirty="0">
                        <a:effectLst/>
                      </a:endParaRPr>
                    </a:p>
                    <a:p>
                      <a:pPr marL="342900" marR="0" lvl="0" indent="-342900" algn="l">
                        <a:lnSpc>
                          <a:spcPct val="115000"/>
                        </a:lnSpc>
                        <a:spcBef>
                          <a:spcPts val="600"/>
                        </a:spcBef>
                        <a:spcAft>
                          <a:spcPts val="600"/>
                        </a:spcAft>
                        <a:buFont typeface="Symbol" panose="05050102010706020507" pitchFamily="18" charset="2"/>
                        <a:buChar char=""/>
                      </a:pPr>
                      <a:r>
                        <a:rPr lang="en-US" sz="900" dirty="0">
                          <a:effectLst/>
                        </a:rPr>
                        <a:t>Going out to eat, shooting pool</a:t>
                      </a:r>
                      <a:endParaRPr lang="en-US" sz="800" dirty="0">
                        <a:effectLst/>
                      </a:endParaRPr>
                    </a:p>
                    <a:p>
                      <a:pPr marL="342900" marR="0" lvl="0" indent="-342900" algn="l">
                        <a:lnSpc>
                          <a:spcPct val="115000"/>
                        </a:lnSpc>
                        <a:spcBef>
                          <a:spcPts val="600"/>
                        </a:spcBef>
                        <a:spcAft>
                          <a:spcPts val="600"/>
                        </a:spcAft>
                        <a:buFont typeface="Symbol" panose="05050102010706020507" pitchFamily="18" charset="2"/>
                        <a:buChar char=""/>
                      </a:pPr>
                      <a:r>
                        <a:rPr lang="en-US" sz="900" dirty="0">
                          <a:effectLst/>
                        </a:rPr>
                        <a:t>Hanging out with Linda, my staff. She is really nice.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86" marR="52786" marT="0" marB="0"/>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900" dirty="0">
                          <a:effectLst/>
                        </a:rPr>
                        <a:t>Not getting enough sleep</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Being bored at home all day – I sit in my room or watch boring television.</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Working where there is lots of arguing – this is why I quit my last job at the workshop</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At home, my friends arguing or too much noise!</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When Gary tells me what to do and banging on my door to tell me it is time to take my medication</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When my friends move my stuff my room</a:t>
                      </a:r>
                      <a:endParaRPr lang="en-US" sz="8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900" dirty="0">
                          <a:effectLst/>
                        </a:rPr>
                        <a:t>Remembering sad things – and Lisa isn’t there to talk.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86" marR="52786" marT="0" marB="0"/>
                </a:tc>
                <a:extLst>
                  <a:ext uri="{0D108BD9-81ED-4DB2-BD59-A6C34878D82A}">
                    <a16:rowId xmlns:a16="http://schemas.microsoft.com/office/drawing/2014/main" val="10001"/>
                  </a:ext>
                </a:extLst>
              </a:tr>
            </a:tbl>
          </a:graphicData>
        </a:graphic>
      </p:graphicFrame>
      <p:pic>
        <p:nvPicPr>
          <p:cNvPr id="3074" name="Picture 2" descr="j02938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634" y="634659"/>
            <a:ext cx="14859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descr="j0429935"/>
          <p:cNvPicPr>
            <a:picLocks noChangeArrowheads="1"/>
          </p:cNvPicPr>
          <p:nvPr/>
        </p:nvPicPr>
        <p:blipFill>
          <a:blip r:embed="rId3">
            <a:extLst>
              <a:ext uri="{28A0092B-C50C-407E-A947-70E740481C1C}">
                <a14:useLocalDpi xmlns:a14="http://schemas.microsoft.com/office/drawing/2010/main" val="0"/>
              </a:ext>
            </a:extLst>
          </a:blip>
          <a:srcRect l="-389" r="-1012"/>
          <a:stretch>
            <a:fillRect/>
          </a:stretch>
        </p:blipFill>
        <p:spPr bwMode="auto">
          <a:xfrm>
            <a:off x="246111" y="634659"/>
            <a:ext cx="1743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841" y="4053015"/>
            <a:ext cx="719524" cy="48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13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103" y="172994"/>
            <a:ext cx="978184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What’s Working/Not Working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969" y="1243914"/>
            <a:ext cx="5630061" cy="5500248"/>
          </a:xfrm>
          <a:prstGeom prst="rect">
            <a:avLst/>
          </a:prstGeom>
        </p:spPr>
      </p:pic>
    </p:spTree>
    <p:extLst>
      <p:ext uri="{BB962C8B-B14F-4D97-AF65-F5344CB8AC3E}">
        <p14:creationId xmlns:p14="http://schemas.microsoft.com/office/powerpoint/2010/main" val="50606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6606" y="692"/>
            <a:ext cx="10572750" cy="969963"/>
          </a:xfrm>
        </p:spPr>
        <p:txBody>
          <a:bodyPr/>
          <a:lstStyle/>
          <a:p>
            <a:pPr algn="ctr"/>
            <a:r>
              <a:rPr lang="en-US" dirty="0"/>
              <a:t>Mentoring Program</a:t>
            </a:r>
          </a:p>
        </p:txBody>
      </p:sp>
      <p:graphicFrame>
        <p:nvGraphicFramePr>
          <p:cNvPr id="4" name="Object 3"/>
          <p:cNvGraphicFramePr>
            <a:graphicFrameLocks noChangeAspect="1"/>
          </p:cNvGraphicFramePr>
          <p:nvPr>
            <p:extLst>
              <p:ext uri="{D42A27DB-BD31-4B8C-83A1-F6EECF244321}">
                <p14:modId xmlns:p14="http://schemas.microsoft.com/office/powerpoint/2010/main" val="168249913"/>
              </p:ext>
            </p:extLst>
          </p:nvPr>
        </p:nvGraphicFramePr>
        <p:xfrm>
          <a:off x="1961858" y="970655"/>
          <a:ext cx="7522245" cy="5808892"/>
        </p:xfrm>
        <a:graphic>
          <a:graphicData uri="http://schemas.openxmlformats.org/presentationml/2006/ole">
            <mc:AlternateContent xmlns:mc="http://schemas.openxmlformats.org/markup-compatibility/2006">
              <mc:Choice xmlns:v="urn:schemas-microsoft-com:vml" Requires="v">
                <p:oleObj spid="_x0000_s2071" name="Document" r:id="rId3" imgW="8391471" imgH="6479778" progId="Word.Document.12">
                  <p:embed/>
                </p:oleObj>
              </mc:Choice>
              <mc:Fallback>
                <p:oleObj name="Document" r:id="rId3" imgW="8391471" imgH="6479778" progId="Word.Document.12">
                  <p:embed/>
                  <p:pic>
                    <p:nvPicPr>
                      <p:cNvPr id="0" name=""/>
                      <p:cNvPicPr/>
                      <p:nvPr/>
                    </p:nvPicPr>
                    <p:blipFill>
                      <a:blip r:embed="rId4"/>
                      <a:stretch>
                        <a:fillRect/>
                      </a:stretch>
                    </p:blipFill>
                    <p:spPr>
                      <a:xfrm>
                        <a:off x="1961858" y="970655"/>
                        <a:ext cx="7522245" cy="5808892"/>
                      </a:xfrm>
                      <a:prstGeom prst="rect">
                        <a:avLst/>
                      </a:prstGeom>
                    </p:spPr>
                  </p:pic>
                </p:oleObj>
              </mc:Fallback>
            </mc:AlternateContent>
          </a:graphicData>
        </a:graphic>
      </p:graphicFrame>
    </p:spTree>
    <p:extLst>
      <p:ext uri="{BB962C8B-B14F-4D97-AF65-F5344CB8AC3E}">
        <p14:creationId xmlns:p14="http://schemas.microsoft.com/office/powerpoint/2010/main" val="106071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8929" y="600548"/>
            <a:ext cx="5616630" cy="5752297"/>
          </a:xfrm>
          <a:prstGeom prst="rect">
            <a:avLst/>
          </a:prstGeom>
        </p:spPr>
      </p:pic>
      <p:sp>
        <p:nvSpPr>
          <p:cNvPr id="3" name="Rectangle 2"/>
          <p:cNvSpPr/>
          <p:nvPr/>
        </p:nvSpPr>
        <p:spPr>
          <a:xfrm>
            <a:off x="178677" y="257077"/>
            <a:ext cx="5360276" cy="1754326"/>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Person </a:t>
            </a:r>
            <a:r>
              <a:rPr lang="en-US" sz="3600" dirty="0">
                <a:ln w="0"/>
                <a:solidFill>
                  <a:schemeClr val="accent1"/>
                </a:solidFill>
                <a:effectLst>
                  <a:outerShdw blurRad="38100" dist="25400" dir="5400000" algn="ctr" rotWithShape="0">
                    <a:srgbClr val="6E747A">
                      <a:alpha val="43000"/>
                    </a:srgbClr>
                  </a:outerShdw>
                </a:effectLst>
              </a:rPr>
              <a:t>Centered </a:t>
            </a:r>
          </a:p>
          <a:p>
            <a:pPr algn="ctr"/>
            <a:r>
              <a:rPr lang="en-US" sz="3600" b="0" cap="none" spc="0" dirty="0">
                <a:ln w="0"/>
                <a:solidFill>
                  <a:schemeClr val="accent1"/>
                </a:solidFill>
                <a:effectLst>
                  <a:outerShdw blurRad="38100" dist="25400" dir="5400000" algn="ctr" rotWithShape="0">
                    <a:srgbClr val="6E747A">
                      <a:alpha val="43000"/>
                    </a:srgbClr>
                  </a:outerShdw>
                </a:effectLst>
              </a:rPr>
              <a:t>Planning </a:t>
            </a:r>
            <a:r>
              <a:rPr lang="en-US" sz="3600" dirty="0">
                <a:ln w="0"/>
                <a:solidFill>
                  <a:schemeClr val="accent1"/>
                </a:solidFill>
                <a:effectLst>
                  <a:outerShdw blurRad="38100" dist="25400" dir="5400000" algn="ctr" rotWithShape="0">
                    <a:srgbClr val="6E747A">
                      <a:alpha val="43000"/>
                    </a:srgbClr>
                  </a:outerShdw>
                </a:effectLst>
              </a:rPr>
              <a:t>Tools </a:t>
            </a:r>
          </a:p>
          <a:p>
            <a:pPr algn="ctr"/>
            <a:r>
              <a:rPr lang="en-US" sz="3600" b="0" cap="none" spc="0" dirty="0">
                <a:ln w="0"/>
                <a:solidFill>
                  <a:schemeClr val="accent1"/>
                </a:solidFill>
                <a:effectLst>
                  <a:outerShdw blurRad="38100" dist="25400" dir="5400000" algn="ctr" rotWithShape="0">
                    <a:srgbClr val="6E747A">
                      <a:alpha val="43000"/>
                    </a:srgbClr>
                  </a:outerShdw>
                </a:effectLst>
              </a:rPr>
              <a:t>Resource</a:t>
            </a:r>
          </a:p>
        </p:txBody>
      </p:sp>
      <p:sp>
        <p:nvSpPr>
          <p:cNvPr id="4" name="TextBox 3"/>
          <p:cNvSpPr txBox="1"/>
          <p:nvPr/>
        </p:nvSpPr>
        <p:spPr>
          <a:xfrm>
            <a:off x="504497" y="2312276"/>
            <a:ext cx="4687613" cy="2308324"/>
          </a:xfrm>
          <a:prstGeom prst="rect">
            <a:avLst/>
          </a:prstGeom>
          <a:noFill/>
        </p:spPr>
        <p:txBody>
          <a:bodyPr wrap="square" rtlCol="0">
            <a:spAutoFit/>
          </a:bodyPr>
          <a:lstStyle/>
          <a:p>
            <a:r>
              <a:rPr lang="en-US" dirty="0"/>
              <a:t>Located in the clerical area so that all staff can access the tools</a:t>
            </a:r>
          </a:p>
          <a:p>
            <a:endParaRPr lang="en-US" dirty="0"/>
          </a:p>
          <a:p>
            <a:r>
              <a:rPr lang="en-US" dirty="0"/>
              <a:t>Staff have easy access to mentor profiles</a:t>
            </a:r>
          </a:p>
          <a:p>
            <a:endParaRPr lang="en-US" dirty="0"/>
          </a:p>
          <a:p>
            <a:r>
              <a:rPr lang="en-US" dirty="0"/>
              <a:t>All staff on the Positive Support Team have a sign on their door </a:t>
            </a:r>
          </a:p>
        </p:txBody>
      </p:sp>
    </p:spTree>
    <p:extLst>
      <p:ext uri="{BB962C8B-B14F-4D97-AF65-F5344CB8AC3E}">
        <p14:creationId xmlns:p14="http://schemas.microsoft.com/office/powerpoint/2010/main" val="49299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Onsite Evaluation</a:t>
            </a:r>
          </a:p>
        </p:txBody>
      </p:sp>
      <p:pic>
        <p:nvPicPr>
          <p:cNvPr id="3" name="Picture 2"/>
          <p:cNvPicPr>
            <a:picLocks noChangeAspect="1"/>
          </p:cNvPicPr>
          <p:nvPr/>
        </p:nvPicPr>
        <p:blipFill>
          <a:blip r:embed="rId2"/>
          <a:stretch>
            <a:fillRect/>
          </a:stretch>
        </p:blipFill>
        <p:spPr>
          <a:xfrm>
            <a:off x="1921902" y="1888330"/>
            <a:ext cx="8348194" cy="4706058"/>
          </a:xfrm>
          <a:prstGeom prst="rect">
            <a:avLst/>
          </a:prstGeom>
        </p:spPr>
      </p:pic>
    </p:spTree>
    <p:extLst>
      <p:ext uri="{BB962C8B-B14F-4D97-AF65-F5344CB8AC3E}">
        <p14:creationId xmlns:p14="http://schemas.microsoft.com/office/powerpoint/2010/main" val="321039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Fidelity Data</a:t>
            </a:r>
          </a:p>
        </p:txBody>
      </p:sp>
      <p:pic>
        <p:nvPicPr>
          <p:cNvPr id="3" name="Picture 2"/>
          <p:cNvPicPr>
            <a:picLocks noChangeAspect="1"/>
          </p:cNvPicPr>
          <p:nvPr/>
        </p:nvPicPr>
        <p:blipFill>
          <a:blip r:embed="rId2"/>
          <a:stretch>
            <a:fillRect/>
          </a:stretch>
        </p:blipFill>
        <p:spPr>
          <a:xfrm>
            <a:off x="1739598" y="1880946"/>
            <a:ext cx="8712801" cy="4809466"/>
          </a:xfrm>
          <a:prstGeom prst="rect">
            <a:avLst/>
          </a:prstGeom>
        </p:spPr>
      </p:pic>
    </p:spTree>
    <p:extLst>
      <p:ext uri="{BB962C8B-B14F-4D97-AF65-F5344CB8AC3E}">
        <p14:creationId xmlns:p14="http://schemas.microsoft.com/office/powerpoint/2010/main" val="64921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Can Help</a:t>
            </a:r>
          </a:p>
        </p:txBody>
      </p:sp>
      <p:sp>
        <p:nvSpPr>
          <p:cNvPr id="3" name="Content Placeholder 2"/>
          <p:cNvSpPr>
            <a:spLocks noGrp="1"/>
          </p:cNvSpPr>
          <p:nvPr>
            <p:ph idx="1"/>
          </p:nvPr>
        </p:nvSpPr>
        <p:spPr/>
        <p:txBody>
          <a:bodyPr/>
          <a:lstStyle/>
          <a:p>
            <a:r>
              <a:rPr lang="en-US" sz="2800" dirty="0"/>
              <a:t>Staff Satisfaction Survey</a:t>
            </a:r>
          </a:p>
          <a:p>
            <a:r>
              <a:rPr lang="en-US" sz="2800" dirty="0"/>
              <a:t>Mission, Vision, and Goals Restructure </a:t>
            </a:r>
          </a:p>
          <a:p>
            <a:r>
              <a:rPr lang="en-US" sz="2800" dirty="0"/>
              <a:t>Support &amp; Advocacy</a:t>
            </a:r>
          </a:p>
          <a:p>
            <a:r>
              <a:rPr lang="en-US" sz="2800" dirty="0"/>
              <a:t>Feedback</a:t>
            </a:r>
          </a:p>
          <a:p>
            <a:endParaRPr lang="en-US" dirty="0"/>
          </a:p>
        </p:txBody>
      </p:sp>
    </p:spTree>
    <p:extLst>
      <p:ext uri="{BB962C8B-B14F-4D97-AF65-F5344CB8AC3E}">
        <p14:creationId xmlns:p14="http://schemas.microsoft.com/office/powerpoint/2010/main" val="203019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A516-B71F-184B-B3C3-2EE20A3CFD90}"/>
              </a:ext>
            </a:extLst>
          </p:cNvPr>
          <p:cNvSpPr>
            <a:spLocks noGrp="1"/>
          </p:cNvSpPr>
          <p:nvPr>
            <p:ph type="title"/>
          </p:nvPr>
        </p:nvSpPr>
        <p:spPr/>
        <p:txBody>
          <a:bodyPr/>
          <a:lstStyle/>
          <a:p>
            <a:r>
              <a:rPr lang="en-US" dirty="0"/>
              <a:t>NOTES for Last Steps</a:t>
            </a:r>
          </a:p>
        </p:txBody>
      </p:sp>
      <p:sp>
        <p:nvSpPr>
          <p:cNvPr id="3" name="Content Placeholder 2">
            <a:extLst>
              <a:ext uri="{FF2B5EF4-FFF2-40B4-BE49-F238E27FC236}">
                <a16:creationId xmlns:a16="http://schemas.microsoft.com/office/drawing/2014/main" id="{CCBAE5B4-396D-8B41-B099-28ECFB09DD63}"/>
              </a:ext>
            </a:extLst>
          </p:cNvPr>
          <p:cNvSpPr>
            <a:spLocks noGrp="1"/>
          </p:cNvSpPr>
          <p:nvPr>
            <p:ph idx="1"/>
          </p:nvPr>
        </p:nvSpPr>
        <p:spPr/>
        <p:txBody>
          <a:bodyPr/>
          <a:lstStyle/>
          <a:p>
            <a:r>
              <a:rPr lang="en-US" dirty="0"/>
              <a:t>CHANGE TITLES OF SLIDES THAT SAYS THE VISION BOARD IS THE HISTORY MAP </a:t>
            </a:r>
          </a:p>
          <a:p>
            <a:r>
              <a:rPr lang="en-US" dirty="0"/>
              <a:t>CHANGE THE TITLE NOW VERSUS FUTURE BY ADDING VISION BOARD TITLE</a:t>
            </a:r>
          </a:p>
          <a:p>
            <a:r>
              <a:rPr lang="en-US" dirty="0"/>
              <a:t>PROBABLY HAVE TO TAKE WILL FERRILL OUT FOR COPYRIGHT</a:t>
            </a:r>
          </a:p>
          <a:p>
            <a:r>
              <a:rPr lang="en-US" dirty="0"/>
              <a:t>CHECK WITH ABC </a:t>
            </a:r>
          </a:p>
          <a:p>
            <a:pPr lvl="1"/>
            <a:r>
              <a:rPr lang="en-US" dirty="0"/>
              <a:t>IF IT IS OKAY TO POST AND TO FIX TITLES </a:t>
            </a:r>
          </a:p>
          <a:p>
            <a:pPr lvl="1"/>
            <a:r>
              <a:rPr lang="en-US"/>
              <a:t>CHECK THAT COPYRIGHT IS CLEAR FOR ALL PHOTOS (NEED WRITTEN PERMISSION FROM ABC THAT THIS IS A PUBLIC DOCUMENT AND ALL IMAGES ARE APPROVED BY ABC</a:t>
            </a:r>
            <a:endParaRPr lang="en-US" dirty="0"/>
          </a:p>
        </p:txBody>
      </p:sp>
    </p:spTree>
    <p:extLst>
      <p:ext uri="{BB962C8B-B14F-4D97-AF65-F5344CB8AC3E}">
        <p14:creationId xmlns:p14="http://schemas.microsoft.com/office/powerpoint/2010/main" val="205571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pic>
        <p:nvPicPr>
          <p:cNvPr id="4" name="Content Placeholder 3"/>
          <p:cNvPicPr>
            <a:picLocks noGrp="1" noChangeAspect="1"/>
          </p:cNvPicPr>
          <p:nvPr>
            <p:ph idx="1"/>
          </p:nvPr>
        </p:nvPicPr>
        <p:blipFill>
          <a:blip r:embed="rId2"/>
          <a:stretch>
            <a:fillRect/>
          </a:stretch>
        </p:blipFill>
        <p:spPr>
          <a:xfrm>
            <a:off x="4228370" y="2222500"/>
            <a:ext cx="3735259" cy="3636963"/>
          </a:xfrm>
          <a:prstGeom prst="rect">
            <a:avLst/>
          </a:prstGeom>
        </p:spPr>
      </p:pic>
    </p:spTree>
    <p:extLst>
      <p:ext uri="{BB962C8B-B14F-4D97-AF65-F5344CB8AC3E}">
        <p14:creationId xmlns:p14="http://schemas.microsoft.com/office/powerpoint/2010/main" val="204736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Team</a:t>
            </a:r>
          </a:p>
        </p:txBody>
      </p:sp>
      <p:sp>
        <p:nvSpPr>
          <p:cNvPr id="3" name="Content Placeholder 2"/>
          <p:cNvSpPr>
            <a:spLocks noGrp="1"/>
          </p:cNvSpPr>
          <p:nvPr>
            <p:ph idx="1"/>
          </p:nvPr>
        </p:nvSpPr>
        <p:spPr>
          <a:xfrm>
            <a:off x="818712" y="2222287"/>
            <a:ext cx="2698845" cy="3636511"/>
          </a:xfrm>
        </p:spPr>
        <p:txBody>
          <a:bodyPr>
            <a:normAutofit/>
          </a:bodyPr>
          <a:lstStyle/>
          <a:p>
            <a:pPr marL="0" indent="0" algn="r">
              <a:buNone/>
            </a:pPr>
            <a:r>
              <a:rPr lang="en-US" dirty="0"/>
              <a:t>Houston County		</a:t>
            </a:r>
          </a:p>
          <a:p>
            <a:pPr lvl="1"/>
            <a:r>
              <a:rPr lang="en-US" dirty="0"/>
              <a:t>Helen Olson</a:t>
            </a:r>
          </a:p>
          <a:p>
            <a:pPr lvl="1"/>
            <a:r>
              <a:rPr lang="en-US" dirty="0"/>
              <a:t>Sami Sherry</a:t>
            </a:r>
          </a:p>
          <a:p>
            <a:pPr lvl="1"/>
            <a:r>
              <a:rPr lang="en-US" dirty="0"/>
              <a:t>Nick Rohrer</a:t>
            </a:r>
          </a:p>
          <a:p>
            <a:pPr lvl="1"/>
            <a:r>
              <a:rPr lang="en-US" dirty="0"/>
              <a:t>Nicole Karl</a:t>
            </a:r>
          </a:p>
          <a:p>
            <a:pPr marL="457200" lvl="1" indent="0">
              <a:buNone/>
            </a:pPr>
            <a:endParaRPr lang="en-US" dirty="0"/>
          </a:p>
          <a:p>
            <a:pPr lvl="1"/>
            <a:endParaRPr lang="en-US" dirty="0"/>
          </a:p>
        </p:txBody>
      </p:sp>
      <p:sp>
        <p:nvSpPr>
          <p:cNvPr id="5" name="Content Placeholder 2"/>
          <p:cNvSpPr txBox="1">
            <a:spLocks/>
          </p:cNvSpPr>
          <p:nvPr/>
        </p:nvSpPr>
        <p:spPr>
          <a:xfrm>
            <a:off x="3517557" y="2488766"/>
            <a:ext cx="5397690"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Font typeface="Wingdings 2" charset="2"/>
              <a:buNone/>
            </a:pPr>
            <a:endParaRPr lang="en-US" dirty="0"/>
          </a:p>
          <a:p>
            <a:pPr marL="0" indent="0">
              <a:buFont typeface="Wingdings 2" charset="2"/>
              <a:buNone/>
            </a:pPr>
            <a:r>
              <a:rPr lang="en-US" dirty="0"/>
              <a:t>   </a:t>
            </a:r>
          </a:p>
          <a:p>
            <a:pPr marL="0" indent="0">
              <a:buFont typeface="Wingdings 2" charset="2"/>
              <a:buNone/>
            </a:pPr>
            <a:endParaRPr lang="en-US" dirty="0"/>
          </a:p>
          <a:p>
            <a:pPr marL="0" indent="0">
              <a:buFont typeface="Wingdings 2" charset="2"/>
              <a:buNone/>
            </a:pPr>
            <a:r>
              <a:rPr lang="en-US" dirty="0"/>
              <a:t>Rochester 	</a:t>
            </a:r>
          </a:p>
          <a:p>
            <a:pPr lvl="1"/>
            <a:r>
              <a:rPr lang="en-US" dirty="0"/>
              <a:t>Hannah Giehtbrock</a:t>
            </a:r>
          </a:p>
          <a:p>
            <a:pPr lvl="1"/>
            <a:r>
              <a:rPr lang="en-US" dirty="0"/>
              <a:t>Jade Harvey</a:t>
            </a:r>
          </a:p>
          <a:p>
            <a:pPr lvl="1"/>
            <a:r>
              <a:rPr lang="en-US" dirty="0"/>
              <a:t>Tori Nelsen</a:t>
            </a:r>
          </a:p>
          <a:p>
            <a:pPr lvl="1"/>
            <a:r>
              <a:rPr lang="en-US" dirty="0"/>
              <a:t>Mia Falconer-Smith</a:t>
            </a:r>
          </a:p>
          <a:p>
            <a:pPr lvl="1"/>
            <a:r>
              <a:rPr lang="en-US" dirty="0"/>
              <a:t>Joan McKiness</a:t>
            </a:r>
          </a:p>
          <a:p>
            <a:pPr lvl="1"/>
            <a:endParaRPr lang="en-US" dirty="0"/>
          </a:p>
          <a:p>
            <a:pPr lvl="1"/>
            <a:endParaRPr lang="en-US" dirty="0"/>
          </a:p>
          <a:p>
            <a:pPr lvl="1"/>
            <a:endParaRPr lang="en-US" dirty="0"/>
          </a:p>
          <a:p>
            <a:pPr marL="457200" lvl="1" indent="0">
              <a:buNone/>
            </a:pPr>
            <a:endParaRPr lang="en-US" dirty="0"/>
          </a:p>
          <a:p>
            <a:pPr marL="457200" lvl="1" indent="0">
              <a:buFont typeface="Wingdings 2" charset="2"/>
              <a:buNone/>
            </a:pPr>
            <a:endParaRPr lang="en-US" dirty="0"/>
          </a:p>
          <a:p>
            <a:pPr lvl="1"/>
            <a:endParaRPr lang="en-US" dirty="0"/>
          </a:p>
        </p:txBody>
      </p:sp>
      <p:sp>
        <p:nvSpPr>
          <p:cNvPr id="7" name="Content Placeholder 2"/>
          <p:cNvSpPr txBox="1">
            <a:spLocks/>
          </p:cNvSpPr>
          <p:nvPr/>
        </p:nvSpPr>
        <p:spPr>
          <a:xfrm>
            <a:off x="8915247" y="1930630"/>
            <a:ext cx="2966575"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57200" lvl="1" indent="0">
              <a:buFont typeface="Wingdings 2" charset="2"/>
              <a:buNone/>
            </a:pPr>
            <a:endParaRPr lang="en-US" dirty="0"/>
          </a:p>
          <a:p>
            <a:pPr lvl="1"/>
            <a:endParaRPr lang="en-US" dirty="0"/>
          </a:p>
        </p:txBody>
      </p:sp>
      <p:sp>
        <p:nvSpPr>
          <p:cNvPr id="9" name="Content Placeholder 2"/>
          <p:cNvSpPr txBox="1">
            <a:spLocks/>
          </p:cNvSpPr>
          <p:nvPr/>
        </p:nvSpPr>
        <p:spPr>
          <a:xfrm>
            <a:off x="8988758" y="1618723"/>
            <a:ext cx="5786128"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lvl="1"/>
            <a:endParaRPr lang="en-US" dirty="0"/>
          </a:p>
          <a:p>
            <a:pPr lvl="1"/>
            <a:endParaRPr lang="en-US" dirty="0"/>
          </a:p>
          <a:p>
            <a:pPr lvl="1"/>
            <a:endParaRPr lang="en-US" dirty="0"/>
          </a:p>
          <a:p>
            <a:pPr lvl="1"/>
            <a:r>
              <a:rPr lang="en-US" dirty="0"/>
              <a:t>Sarah Timmerman</a:t>
            </a:r>
          </a:p>
          <a:p>
            <a:pPr lvl="1"/>
            <a:r>
              <a:rPr lang="en-US" dirty="0"/>
              <a:t>Kellie Wendland </a:t>
            </a:r>
          </a:p>
          <a:p>
            <a:pPr lvl="1"/>
            <a:r>
              <a:rPr lang="en-US" dirty="0"/>
              <a:t>Kristen Lynne</a:t>
            </a:r>
          </a:p>
          <a:p>
            <a:pPr marL="457200" lvl="1" indent="0">
              <a:buFont typeface="Wingdings 2" charset="2"/>
              <a:buNone/>
            </a:pPr>
            <a:endParaRPr lang="en-US" dirty="0"/>
          </a:p>
          <a:p>
            <a:pPr lvl="1"/>
            <a:endParaRPr lang="en-US" dirty="0"/>
          </a:p>
        </p:txBody>
      </p:sp>
      <p:sp>
        <p:nvSpPr>
          <p:cNvPr id="10" name="Content Placeholder 2"/>
          <p:cNvSpPr txBox="1">
            <a:spLocks/>
          </p:cNvSpPr>
          <p:nvPr/>
        </p:nvSpPr>
        <p:spPr>
          <a:xfrm>
            <a:off x="6484132" y="2488766"/>
            <a:ext cx="5397690"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Font typeface="Wingdings 2" charset="2"/>
              <a:buNone/>
            </a:pPr>
            <a:endParaRPr lang="en-US" dirty="0"/>
          </a:p>
          <a:p>
            <a:pPr marL="0" indent="0">
              <a:buFont typeface="Wingdings 2" charset="2"/>
              <a:buNone/>
            </a:pPr>
            <a:r>
              <a:rPr lang="en-US" dirty="0"/>
              <a:t>   </a:t>
            </a:r>
          </a:p>
          <a:p>
            <a:pPr marL="0" indent="0">
              <a:buFont typeface="Wingdings 2" charset="2"/>
              <a:buNone/>
            </a:pPr>
            <a:endParaRPr lang="en-US" dirty="0"/>
          </a:p>
          <a:p>
            <a:pPr marL="0" indent="0">
              <a:buFont typeface="Wingdings 2" charset="2"/>
              <a:buNone/>
            </a:pPr>
            <a:r>
              <a:rPr lang="en-US" dirty="0"/>
              <a:t> 	</a:t>
            </a:r>
          </a:p>
          <a:p>
            <a:pPr lvl="1"/>
            <a:r>
              <a:rPr lang="en-US" dirty="0"/>
              <a:t>Bethanie Bentz</a:t>
            </a:r>
          </a:p>
          <a:p>
            <a:pPr lvl="1"/>
            <a:r>
              <a:rPr lang="en-US" dirty="0"/>
              <a:t>Karalee Senjem</a:t>
            </a:r>
          </a:p>
          <a:p>
            <a:pPr lvl="1"/>
            <a:r>
              <a:rPr lang="en-US" dirty="0"/>
              <a:t>Devon Majerus</a:t>
            </a:r>
          </a:p>
          <a:p>
            <a:pPr lvl="1"/>
            <a:r>
              <a:rPr lang="en-US" dirty="0"/>
              <a:t>Chris Gillard</a:t>
            </a:r>
          </a:p>
          <a:p>
            <a:pPr lvl="1"/>
            <a:r>
              <a:rPr lang="en-US" dirty="0"/>
              <a:t>Holli Possehl</a:t>
            </a:r>
          </a:p>
          <a:p>
            <a:pPr lvl="1"/>
            <a:endParaRPr lang="en-US" dirty="0"/>
          </a:p>
          <a:p>
            <a:pPr lvl="1"/>
            <a:endParaRPr lang="en-US" dirty="0"/>
          </a:p>
          <a:p>
            <a:pPr lvl="1"/>
            <a:endParaRPr lang="en-US" dirty="0"/>
          </a:p>
          <a:p>
            <a:pPr marL="457200" lvl="1" indent="0">
              <a:buNone/>
            </a:pPr>
            <a:endParaRPr lang="en-US" dirty="0"/>
          </a:p>
          <a:p>
            <a:pPr marL="457200" lvl="1" indent="0">
              <a:buFont typeface="Wingdings 2" charset="2"/>
              <a:buNone/>
            </a:pPr>
            <a:endParaRPr lang="en-US" dirty="0"/>
          </a:p>
          <a:p>
            <a:pPr lvl="1"/>
            <a:endParaRPr lang="en-US" dirty="0"/>
          </a:p>
        </p:txBody>
      </p:sp>
    </p:spTree>
    <p:extLst>
      <p:ext uri="{BB962C8B-B14F-4D97-AF65-F5344CB8AC3E}">
        <p14:creationId xmlns:p14="http://schemas.microsoft.com/office/powerpoint/2010/main" val="6411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Vision, &amp; Outcomes</a:t>
            </a:r>
          </a:p>
        </p:txBody>
      </p:sp>
      <p:sp>
        <p:nvSpPr>
          <p:cNvPr id="3" name="Content Placeholder 2"/>
          <p:cNvSpPr>
            <a:spLocks noGrp="1"/>
          </p:cNvSpPr>
          <p:nvPr>
            <p:ph idx="1"/>
          </p:nvPr>
        </p:nvSpPr>
        <p:spPr>
          <a:xfrm>
            <a:off x="818712" y="2222287"/>
            <a:ext cx="10554574" cy="4096135"/>
          </a:xfrm>
        </p:spPr>
        <p:txBody>
          <a:bodyPr>
            <a:noAutofit/>
          </a:bodyPr>
          <a:lstStyle/>
          <a:p>
            <a:pPr marL="0" indent="0">
              <a:buNone/>
            </a:pPr>
            <a:r>
              <a:rPr lang="en-US" sz="1400" b="1" u="sng" dirty="0"/>
              <a:t>Purpose: </a:t>
            </a:r>
            <a:endParaRPr lang="en-US" sz="1400" dirty="0"/>
          </a:p>
          <a:p>
            <a:pPr marL="0" indent="0">
              <a:buNone/>
            </a:pPr>
            <a:r>
              <a:rPr lang="en-US" sz="1400" dirty="0"/>
              <a:t>To better the lives of the individuals that we serve and the staff that work at ABC by creating a positive and inclusive environment.</a:t>
            </a:r>
          </a:p>
          <a:p>
            <a:pPr marL="0" indent="0">
              <a:buNone/>
            </a:pPr>
            <a:r>
              <a:rPr lang="en-US" sz="1400" b="1" dirty="0"/>
              <a:t> </a:t>
            </a:r>
            <a:endParaRPr lang="en-US" sz="1400" dirty="0"/>
          </a:p>
          <a:p>
            <a:pPr marL="0" indent="0">
              <a:buNone/>
            </a:pPr>
            <a:r>
              <a:rPr lang="en-US" sz="1400" b="1" u="sng" dirty="0"/>
              <a:t>Vision:</a:t>
            </a:r>
            <a:endParaRPr lang="en-US" sz="1400" dirty="0"/>
          </a:p>
          <a:p>
            <a:pPr marL="0" indent="0">
              <a:buNone/>
            </a:pPr>
            <a:r>
              <a:rPr lang="en-US" sz="1400" dirty="0"/>
              <a:t>Person Centered practices are the heart of our organization and are fully integrated into all aspects of ABC.</a:t>
            </a:r>
          </a:p>
          <a:p>
            <a:pPr marL="0" indent="0">
              <a:buNone/>
            </a:pPr>
            <a:r>
              <a:rPr lang="en-US" sz="1400" b="1" dirty="0"/>
              <a:t> </a:t>
            </a:r>
            <a:endParaRPr lang="en-US" sz="1400" dirty="0"/>
          </a:p>
          <a:p>
            <a:pPr marL="0" indent="0">
              <a:buNone/>
            </a:pPr>
            <a:r>
              <a:rPr lang="en-US" sz="1400" b="1" u="sng" dirty="0"/>
              <a:t>Outcomes: </a:t>
            </a:r>
            <a:endParaRPr lang="en-US" sz="1400" dirty="0"/>
          </a:p>
          <a:p>
            <a:pPr marL="0" indent="0">
              <a:buNone/>
            </a:pPr>
            <a:r>
              <a:rPr lang="en-US" sz="1400" dirty="0"/>
              <a:t>Staff will feel valued and want to work at ABC</a:t>
            </a:r>
          </a:p>
          <a:p>
            <a:pPr marL="0" indent="0">
              <a:buNone/>
            </a:pPr>
            <a:r>
              <a:rPr lang="en-US" sz="1400" dirty="0"/>
              <a:t>Individuals served find their time at ABC meaningful and feel their goals accurately reflect their desires</a:t>
            </a:r>
          </a:p>
          <a:p>
            <a:pPr marL="0" indent="0">
              <a:buNone/>
            </a:pPr>
            <a:r>
              <a:rPr lang="en-US" sz="1400" dirty="0"/>
              <a:t>Spread awareness throughout the agency about person centered practices.  </a:t>
            </a:r>
          </a:p>
        </p:txBody>
      </p:sp>
    </p:spTree>
    <p:extLst>
      <p:ext uri="{BB962C8B-B14F-4D97-AF65-F5344CB8AC3E}">
        <p14:creationId xmlns:p14="http://schemas.microsoft.com/office/powerpoint/2010/main" val="229370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Board</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087" t="33121" r="4976" b="21410"/>
          <a:stretch/>
        </p:blipFill>
        <p:spPr>
          <a:xfrm>
            <a:off x="741405" y="2359110"/>
            <a:ext cx="10074876" cy="3778078"/>
          </a:xfrm>
        </p:spPr>
      </p:pic>
    </p:spTree>
    <p:extLst>
      <p:ext uri="{BB962C8B-B14F-4D97-AF65-F5344CB8AC3E}">
        <p14:creationId xmlns:p14="http://schemas.microsoft.com/office/powerpoint/2010/main" val="98503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Vs. Future</a:t>
            </a:r>
          </a:p>
        </p:txBody>
      </p:sp>
      <p:pic>
        <p:nvPicPr>
          <p:cNvPr id="4" name="Content Placeholder 3"/>
          <p:cNvPicPr>
            <a:picLocks noGrp="1" noChangeAspect="1"/>
          </p:cNvPicPr>
          <p:nvPr>
            <p:ph idx="1"/>
          </p:nvPr>
        </p:nvPicPr>
        <p:blipFill>
          <a:blip r:embed="rId2"/>
          <a:stretch>
            <a:fillRect/>
          </a:stretch>
        </p:blipFill>
        <p:spPr>
          <a:xfrm>
            <a:off x="2303045" y="2222500"/>
            <a:ext cx="7585907" cy="4450149"/>
          </a:xfrm>
          <a:prstGeom prst="rect">
            <a:avLst/>
          </a:prstGeom>
        </p:spPr>
      </p:pic>
    </p:spTree>
    <p:extLst>
      <p:ext uri="{BB962C8B-B14F-4D97-AF65-F5344CB8AC3E}">
        <p14:creationId xmlns:p14="http://schemas.microsoft.com/office/powerpoint/2010/main" val="358275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8769167"/>
              </p:ext>
            </p:extLst>
          </p:nvPr>
        </p:nvGraphicFramePr>
        <p:xfrm>
          <a:off x="819150" y="2222500"/>
          <a:ext cx="10553700" cy="3418840"/>
        </p:xfrm>
        <a:graphic>
          <a:graphicData uri="http://schemas.openxmlformats.org/drawingml/2006/table">
            <a:tbl>
              <a:tblPr firstRow="1" bandRow="1">
                <a:tableStyleId>{5C22544A-7EE6-4342-B048-85BDC9FD1C3A}</a:tableStyleId>
              </a:tblPr>
              <a:tblGrid>
                <a:gridCol w="3517900">
                  <a:extLst>
                    <a:ext uri="{9D8B030D-6E8A-4147-A177-3AD203B41FA5}">
                      <a16:colId xmlns:a16="http://schemas.microsoft.com/office/drawing/2014/main" val="20000"/>
                    </a:ext>
                  </a:extLst>
                </a:gridCol>
                <a:gridCol w="3517900">
                  <a:extLst>
                    <a:ext uri="{9D8B030D-6E8A-4147-A177-3AD203B41FA5}">
                      <a16:colId xmlns:a16="http://schemas.microsoft.com/office/drawing/2014/main" val="20001"/>
                    </a:ext>
                  </a:extLst>
                </a:gridCol>
                <a:gridCol w="3517900">
                  <a:extLst>
                    <a:ext uri="{9D8B030D-6E8A-4147-A177-3AD203B41FA5}">
                      <a16:colId xmlns:a16="http://schemas.microsoft.com/office/drawing/2014/main" val="20002"/>
                    </a:ext>
                  </a:extLst>
                </a:gridCol>
              </a:tblGrid>
              <a:tr h="370840">
                <a:tc>
                  <a:txBody>
                    <a:bodyPr/>
                    <a:lstStyle/>
                    <a:p>
                      <a:r>
                        <a:rPr lang="en-US" dirty="0"/>
                        <a:t>Goal</a:t>
                      </a:r>
                    </a:p>
                  </a:txBody>
                  <a:tcPr/>
                </a:tc>
                <a:tc>
                  <a:txBody>
                    <a:bodyPr/>
                    <a:lstStyle/>
                    <a:p>
                      <a:r>
                        <a:rPr lang="en-US" dirty="0"/>
                        <a:t>Purpose</a:t>
                      </a:r>
                    </a:p>
                  </a:txBody>
                  <a:tcPr/>
                </a:tc>
                <a:tc>
                  <a:txBody>
                    <a:bodyPr/>
                    <a:lstStyle/>
                    <a:p>
                      <a:r>
                        <a:rPr lang="en-US" dirty="0"/>
                        <a:t>Status</a:t>
                      </a:r>
                    </a:p>
                  </a:txBody>
                  <a:tcPr/>
                </a:tc>
                <a:extLst>
                  <a:ext uri="{0D108BD9-81ED-4DB2-BD59-A6C34878D82A}">
                    <a16:rowId xmlns:a16="http://schemas.microsoft.com/office/drawing/2014/main" val="10000"/>
                  </a:ext>
                </a:extLst>
              </a:tr>
              <a:tr h="370840">
                <a:tc>
                  <a:txBody>
                    <a:bodyPr/>
                    <a:lstStyle/>
                    <a:p>
                      <a:r>
                        <a:rPr lang="en-US" sz="1100" dirty="0"/>
                        <a:t>Develop Clear Purpose  &amp; Vision</a:t>
                      </a:r>
                    </a:p>
                  </a:txBody>
                  <a:tcPr/>
                </a:tc>
                <a:tc>
                  <a:txBody>
                    <a:bodyPr/>
                    <a:lstStyle/>
                    <a:p>
                      <a:r>
                        <a:rPr lang="en-US" sz="1100" dirty="0"/>
                        <a:t>Purpose and vision should accurately reflect team’s goals and action plan items should be developed to support the purpose and vision. </a:t>
                      </a:r>
                    </a:p>
                  </a:txBody>
                  <a:tcPr/>
                </a:tc>
                <a:tc>
                  <a:txBody>
                    <a:bodyPr/>
                    <a:lstStyle/>
                    <a:p>
                      <a:r>
                        <a:rPr lang="en-US" sz="1100" dirty="0"/>
                        <a:t>Achieved</a:t>
                      </a:r>
                    </a:p>
                  </a:txBody>
                  <a:tcPr/>
                </a:tc>
                <a:extLst>
                  <a:ext uri="{0D108BD9-81ED-4DB2-BD59-A6C34878D82A}">
                    <a16:rowId xmlns:a16="http://schemas.microsoft.com/office/drawing/2014/main" val="10001"/>
                  </a:ext>
                </a:extLst>
              </a:tr>
              <a:tr h="370840">
                <a:tc>
                  <a:txBody>
                    <a:bodyPr/>
                    <a:lstStyle/>
                    <a:p>
                      <a:r>
                        <a:rPr lang="en-US" sz="1100" dirty="0"/>
                        <a:t>Develop Person Centered Profiles for all new staff</a:t>
                      </a:r>
                    </a:p>
                  </a:txBody>
                  <a:tcPr/>
                </a:tc>
                <a:tc>
                  <a:txBody>
                    <a:bodyPr/>
                    <a:lstStyle/>
                    <a:p>
                      <a:r>
                        <a:rPr lang="en-US" sz="1100" dirty="0"/>
                        <a:t>The person centered profile will be completed during orientation. The profiles will be displayed in the computer room. The bulletin will also be utilized to share these profiles. </a:t>
                      </a:r>
                    </a:p>
                  </a:txBody>
                  <a:tcPr/>
                </a:tc>
                <a:tc>
                  <a:txBody>
                    <a:bodyPr/>
                    <a:lstStyle/>
                    <a:p>
                      <a:r>
                        <a:rPr lang="en-US" sz="1100" dirty="0"/>
                        <a:t>Achieved</a:t>
                      </a:r>
                    </a:p>
                  </a:txBody>
                  <a:tcPr/>
                </a:tc>
                <a:extLst>
                  <a:ext uri="{0D108BD9-81ED-4DB2-BD59-A6C34878D82A}">
                    <a16:rowId xmlns:a16="http://schemas.microsoft.com/office/drawing/2014/main" val="10002"/>
                  </a:ext>
                </a:extLst>
              </a:tr>
              <a:tr h="370840">
                <a:tc>
                  <a:txBody>
                    <a:bodyPr/>
                    <a:lstStyle/>
                    <a:p>
                      <a:r>
                        <a:rPr lang="en-US" sz="1100" dirty="0"/>
                        <a:t>Develop application for direct-care staff to apply to attend the 2 day person centered training. </a:t>
                      </a:r>
                    </a:p>
                  </a:txBody>
                  <a:tcPr/>
                </a:tc>
                <a:tc>
                  <a:txBody>
                    <a:bodyPr/>
                    <a:lstStyle/>
                    <a:p>
                      <a:r>
                        <a:rPr lang="en-US" sz="1100" dirty="0"/>
                        <a:t>By developing an application we are giving coaches the opportunity to express their interest in engaging in person centered practices. This process will allow us to learn about staff that are interested in training opportunities that we may not have previously realized.</a:t>
                      </a:r>
                    </a:p>
                  </a:txBody>
                  <a:tcPr/>
                </a:tc>
                <a:tc>
                  <a:txBody>
                    <a:bodyPr/>
                    <a:lstStyle/>
                    <a:p>
                      <a:r>
                        <a:rPr lang="en-US" sz="1100" dirty="0"/>
                        <a:t>Achieved</a:t>
                      </a:r>
                    </a:p>
                  </a:txBody>
                  <a:tcPr/>
                </a:tc>
                <a:extLst>
                  <a:ext uri="{0D108BD9-81ED-4DB2-BD59-A6C34878D82A}">
                    <a16:rowId xmlns:a16="http://schemas.microsoft.com/office/drawing/2014/main" val="10003"/>
                  </a:ext>
                </a:extLst>
              </a:tr>
              <a:tr h="370840">
                <a:tc>
                  <a:txBody>
                    <a:bodyPr/>
                    <a:lstStyle/>
                    <a:p>
                      <a:r>
                        <a:rPr lang="en-US" sz="1100" dirty="0"/>
                        <a:t>Rochester</a:t>
                      </a:r>
                      <a:r>
                        <a:rPr lang="en-US" sz="1100" baseline="0" dirty="0"/>
                        <a:t> Team visit Houston County location</a:t>
                      </a:r>
                      <a:endParaRPr lang="en-US" sz="1100" dirty="0"/>
                    </a:p>
                  </a:txBody>
                  <a:tcPr/>
                </a:tc>
                <a:tc>
                  <a:txBody>
                    <a:bodyPr/>
                    <a:lstStyle/>
                    <a:p>
                      <a:r>
                        <a:rPr lang="en-US" sz="1100" dirty="0"/>
                        <a:t>In order to fully understand the needs of all locations and unify</a:t>
                      </a:r>
                      <a:r>
                        <a:rPr lang="en-US" sz="1100" baseline="0" dirty="0"/>
                        <a:t> our efforts it is important that we spend time at all locations</a:t>
                      </a:r>
                      <a:endParaRPr lang="en-US" sz="1100" dirty="0"/>
                    </a:p>
                  </a:txBody>
                  <a:tcPr/>
                </a:tc>
                <a:tc>
                  <a:txBody>
                    <a:bodyPr/>
                    <a:lstStyle/>
                    <a:p>
                      <a:r>
                        <a:rPr lang="en-US" sz="1100" dirty="0"/>
                        <a:t>Achieved</a:t>
                      </a:r>
                    </a:p>
                  </a:txBody>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211" y="69528"/>
            <a:ext cx="2254078" cy="1750541"/>
          </a:xfrm>
          <a:prstGeom prst="rect">
            <a:avLst/>
          </a:prstGeom>
        </p:spPr>
      </p:pic>
    </p:spTree>
    <p:extLst>
      <p:ext uri="{BB962C8B-B14F-4D97-AF65-F5344CB8AC3E}">
        <p14:creationId xmlns:p14="http://schemas.microsoft.com/office/powerpoint/2010/main" val="401354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28059" y="-124259"/>
            <a:ext cx="832151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Person Centered Profiles</a:t>
            </a:r>
          </a:p>
        </p:txBody>
      </p:sp>
      <p:pic>
        <p:nvPicPr>
          <p:cNvPr id="2" name="Picture 1"/>
          <p:cNvPicPr>
            <a:picLocks noChangeAspect="1"/>
          </p:cNvPicPr>
          <p:nvPr/>
        </p:nvPicPr>
        <p:blipFill>
          <a:blip r:embed="rId2"/>
          <a:stretch>
            <a:fillRect/>
          </a:stretch>
        </p:blipFill>
        <p:spPr>
          <a:xfrm>
            <a:off x="3401664" y="667264"/>
            <a:ext cx="4774299" cy="6116595"/>
          </a:xfrm>
          <a:prstGeom prst="rect">
            <a:avLst/>
          </a:prstGeom>
        </p:spPr>
      </p:pic>
    </p:spTree>
    <p:extLst>
      <p:ext uri="{BB962C8B-B14F-4D97-AF65-F5344CB8AC3E}">
        <p14:creationId xmlns:p14="http://schemas.microsoft.com/office/powerpoint/2010/main" val="230326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4508" y="845238"/>
            <a:ext cx="5767429" cy="4680930"/>
          </a:xfrm>
          <a:prstGeom prst="rect">
            <a:avLst/>
          </a:prstGeom>
        </p:spPr>
      </p:pic>
      <p:sp>
        <p:nvSpPr>
          <p:cNvPr id="3" name="Rectangle 2"/>
          <p:cNvSpPr/>
          <p:nvPr/>
        </p:nvSpPr>
        <p:spPr>
          <a:xfrm>
            <a:off x="-204651" y="89911"/>
            <a:ext cx="12276409" cy="646331"/>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Training Opportunity for Direct Care Staff</a:t>
            </a:r>
          </a:p>
        </p:txBody>
      </p:sp>
    </p:spTree>
    <p:extLst>
      <p:ext uri="{BB962C8B-B14F-4D97-AF65-F5344CB8AC3E}">
        <p14:creationId xmlns:p14="http://schemas.microsoft.com/office/powerpoint/2010/main" val="252638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135</TotalTime>
  <Words>1045</Words>
  <Application>Microsoft Macintosh PowerPoint</Application>
  <PresentationFormat>Widescreen</PresentationFormat>
  <Paragraphs>139</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Calibri</vt:lpstr>
      <vt:lpstr>Century Gothic</vt:lpstr>
      <vt:lpstr>Symbol</vt:lpstr>
      <vt:lpstr>Wingdings 2</vt:lpstr>
      <vt:lpstr>Quotable</vt:lpstr>
      <vt:lpstr>Document</vt:lpstr>
      <vt:lpstr>Positive Support Team </vt:lpstr>
      <vt:lpstr>NOTES for Last Steps</vt:lpstr>
      <vt:lpstr>The Team</vt:lpstr>
      <vt:lpstr>Purpose, Vision, &amp; Outcomes</vt:lpstr>
      <vt:lpstr>Vision Board</vt:lpstr>
      <vt:lpstr>Now Vs. Future</vt:lpstr>
      <vt:lpstr>Action Plan</vt:lpstr>
      <vt:lpstr>PowerPoint Presentation</vt:lpstr>
      <vt:lpstr>PowerPoint Presentation</vt:lpstr>
      <vt:lpstr>Action Plan</vt:lpstr>
      <vt:lpstr>PowerPoint Presentation</vt:lpstr>
      <vt:lpstr>PowerPoint Presentation</vt:lpstr>
      <vt:lpstr>PowerPoint Presentation</vt:lpstr>
      <vt:lpstr>PowerPoint Presentation</vt:lpstr>
      <vt:lpstr>Mentoring Program</vt:lpstr>
      <vt:lpstr>PowerPoint Presentation</vt:lpstr>
      <vt:lpstr>Onsite Evaluation</vt:lpstr>
      <vt:lpstr>Fidelity Data</vt:lpstr>
      <vt:lpstr>How You Can Help</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Support Team</dc:title>
  <dc:creator>Kristen Lynne</dc:creator>
  <cp:lastModifiedBy>Nicole K Duchelle</cp:lastModifiedBy>
  <cp:revision>28</cp:revision>
  <dcterms:created xsi:type="dcterms:W3CDTF">2018-03-21T12:51:11Z</dcterms:created>
  <dcterms:modified xsi:type="dcterms:W3CDTF">2020-09-23T17:30:51Z</dcterms:modified>
</cp:coreProperties>
</file>