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1"/>
  </p:notesMasterIdLst>
  <p:sldIdLst>
    <p:sldId id="257" r:id="rId2"/>
    <p:sldId id="448" r:id="rId3"/>
    <p:sldId id="449" r:id="rId4"/>
    <p:sldId id="288" r:id="rId5"/>
    <p:sldId id="258" r:id="rId6"/>
    <p:sldId id="259" r:id="rId7"/>
    <p:sldId id="346" r:id="rId8"/>
    <p:sldId id="269" r:id="rId9"/>
    <p:sldId id="260" r:id="rId10"/>
    <p:sldId id="261" r:id="rId11"/>
    <p:sldId id="262" r:id="rId12"/>
    <p:sldId id="263" r:id="rId13"/>
    <p:sldId id="451" r:id="rId14"/>
    <p:sldId id="450" r:id="rId15"/>
    <p:sldId id="280" r:id="rId16"/>
    <p:sldId id="281" r:id="rId17"/>
    <p:sldId id="282" r:id="rId18"/>
    <p:sldId id="283" r:id="rId19"/>
    <p:sldId id="286" r:id="rId20"/>
    <p:sldId id="265" r:id="rId21"/>
    <p:sldId id="264" r:id="rId22"/>
    <p:sldId id="275" r:id="rId23"/>
    <p:sldId id="287" r:id="rId24"/>
    <p:sldId id="276" r:id="rId25"/>
    <p:sldId id="277" r:id="rId26"/>
    <p:sldId id="274" r:id="rId27"/>
    <p:sldId id="278" r:id="rId28"/>
    <p:sldId id="336" r:id="rId29"/>
    <p:sldId id="443" r:id="rId30"/>
    <p:sldId id="289" r:id="rId31"/>
    <p:sldId id="295" r:id="rId32"/>
    <p:sldId id="337" r:id="rId33"/>
    <p:sldId id="294" r:id="rId34"/>
    <p:sldId id="296" r:id="rId35"/>
    <p:sldId id="452" r:id="rId36"/>
    <p:sldId id="298" r:id="rId37"/>
    <p:sldId id="382" r:id="rId38"/>
    <p:sldId id="299" r:id="rId39"/>
    <p:sldId id="300" r:id="rId40"/>
    <p:sldId id="301" r:id="rId41"/>
    <p:sldId id="302" r:id="rId42"/>
    <p:sldId id="303" r:id="rId43"/>
    <p:sldId id="305" r:id="rId44"/>
    <p:sldId id="307" r:id="rId45"/>
    <p:sldId id="387" r:id="rId46"/>
    <p:sldId id="309" r:id="rId47"/>
    <p:sldId id="318" r:id="rId48"/>
    <p:sldId id="321" r:id="rId49"/>
    <p:sldId id="311" r:id="rId50"/>
    <p:sldId id="437" r:id="rId51"/>
    <p:sldId id="438" r:id="rId52"/>
    <p:sldId id="439" r:id="rId53"/>
    <p:sldId id="440" r:id="rId54"/>
    <p:sldId id="442" r:id="rId55"/>
    <p:sldId id="446" r:id="rId56"/>
    <p:sldId id="447" r:id="rId57"/>
    <p:sldId id="453" r:id="rId58"/>
    <p:sldId id="344" r:id="rId59"/>
    <p:sldId id="343" r:id="rId60"/>
    <p:sldId id="345" r:id="rId61"/>
    <p:sldId id="325" r:id="rId62"/>
    <p:sldId id="347" r:id="rId63"/>
    <p:sldId id="348" r:id="rId64"/>
    <p:sldId id="329" r:id="rId65"/>
    <p:sldId id="291" r:id="rId66"/>
    <p:sldId id="332" r:id="rId67"/>
    <p:sldId id="327" r:id="rId68"/>
    <p:sldId id="368" r:id="rId69"/>
    <p:sldId id="369" r:id="rId70"/>
    <p:sldId id="388" r:id="rId71"/>
    <p:sldId id="322" r:id="rId72"/>
    <p:sldId id="323" r:id="rId73"/>
    <p:sldId id="389" r:id="rId74"/>
    <p:sldId id="324" r:id="rId75"/>
    <p:sldId id="292" r:id="rId76"/>
    <p:sldId id="351" r:id="rId77"/>
    <p:sldId id="379" r:id="rId78"/>
    <p:sldId id="380" r:id="rId79"/>
    <p:sldId id="381" r:id="rId80"/>
    <p:sldId id="356" r:id="rId81"/>
    <p:sldId id="404" r:id="rId82"/>
    <p:sldId id="279" r:id="rId83"/>
    <p:sldId id="357" r:id="rId84"/>
    <p:sldId id="360" r:id="rId85"/>
    <p:sldId id="361" r:id="rId86"/>
    <p:sldId id="362" r:id="rId87"/>
    <p:sldId id="359" r:id="rId88"/>
    <p:sldId id="370" r:id="rId89"/>
    <p:sldId id="394" r:id="rId90"/>
    <p:sldId id="363" r:id="rId91"/>
    <p:sldId id="397" r:id="rId92"/>
    <p:sldId id="398" r:id="rId93"/>
    <p:sldId id="364" r:id="rId94"/>
    <p:sldId id="358" r:id="rId95"/>
    <p:sldId id="392" r:id="rId96"/>
    <p:sldId id="393" r:id="rId97"/>
    <p:sldId id="390" r:id="rId98"/>
    <p:sldId id="338" r:id="rId99"/>
    <p:sldId id="339" r:id="rId100"/>
    <p:sldId id="340" r:id="rId101"/>
    <p:sldId id="366" r:id="rId102"/>
    <p:sldId id="383" r:id="rId103"/>
    <p:sldId id="341" r:id="rId104"/>
    <p:sldId id="342" r:id="rId105"/>
    <p:sldId id="458" r:id="rId106"/>
    <p:sldId id="384" r:id="rId107"/>
    <p:sldId id="457" r:id="rId108"/>
    <p:sldId id="408" r:id="rId109"/>
    <p:sldId id="414" r:id="rId110"/>
    <p:sldId id="409" r:id="rId111"/>
    <p:sldId id="410" r:id="rId112"/>
    <p:sldId id="411" r:id="rId113"/>
    <p:sldId id="413" r:id="rId114"/>
    <p:sldId id="415" r:id="rId115"/>
    <p:sldId id="417" r:id="rId116"/>
    <p:sldId id="418" r:id="rId117"/>
    <p:sldId id="419" r:id="rId118"/>
    <p:sldId id="420" r:id="rId119"/>
    <p:sldId id="421" r:id="rId120"/>
    <p:sldId id="431" r:id="rId121"/>
    <p:sldId id="424" r:id="rId122"/>
    <p:sldId id="432" r:id="rId123"/>
    <p:sldId id="433" r:id="rId124"/>
    <p:sldId id="434" r:id="rId125"/>
    <p:sldId id="435" r:id="rId126"/>
    <p:sldId id="436" r:id="rId127"/>
    <p:sldId id="406" r:id="rId128"/>
    <p:sldId id="386" r:id="rId129"/>
    <p:sldId id="407" r:id="rId130"/>
    <p:sldId id="400" r:id="rId131"/>
    <p:sldId id="371" r:id="rId132"/>
    <p:sldId id="402" r:id="rId133"/>
    <p:sldId id="372" r:id="rId134"/>
    <p:sldId id="373" r:id="rId135"/>
    <p:sldId id="374" r:id="rId136"/>
    <p:sldId id="375" r:id="rId137"/>
    <p:sldId id="376" r:id="rId138"/>
    <p:sldId id="377" r:id="rId139"/>
    <p:sldId id="403" r:id="rId1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038AA9F-1AF1-7845-B8D2-B3D518A60235}">
          <p14:sldIdLst>
            <p14:sldId id="257"/>
            <p14:sldId id="448"/>
            <p14:sldId id="449"/>
          </p14:sldIdLst>
        </p14:section>
        <p14:section name="Webinar" id="{A9C4393E-F9F3-594A-8EC7-893822A08688}">
          <p14:sldIdLst>
            <p14:sldId id="288"/>
            <p14:sldId id="258"/>
            <p14:sldId id="259"/>
          </p14:sldIdLst>
        </p14:section>
        <p14:section name="PCPPBS Org Changes" id="{F7B51007-C22D-F346-BF07-ECE8636D8A4C}">
          <p14:sldIdLst>
            <p14:sldId id="346"/>
            <p14:sldId id="269"/>
            <p14:sldId id="260"/>
            <p14:sldId id="261"/>
            <p14:sldId id="262"/>
            <p14:sldId id="263"/>
            <p14:sldId id="451"/>
            <p14:sldId id="450"/>
          </p14:sldIdLst>
        </p14:section>
        <p14:section name="person centered practices" id="{3BC3D632-97E6-DA46-9BEB-F6FCEB62D20B}">
          <p14:sldIdLst>
            <p14:sldId id="280"/>
            <p14:sldId id="281"/>
            <p14:sldId id="282"/>
            <p14:sldId id="283"/>
          </p14:sldIdLst>
        </p14:section>
        <p14:section name="PBS Strategies" id="{9EFA288F-7D13-054E-BC8A-CC1E3FFBD73E}">
          <p14:sldIdLst>
            <p14:sldId id="286"/>
            <p14:sldId id="265"/>
            <p14:sldId id="264"/>
            <p14:sldId id="275"/>
            <p14:sldId id="287"/>
            <p14:sldId id="276"/>
            <p14:sldId id="277"/>
            <p14:sldId id="274"/>
            <p14:sldId id="278"/>
          </p14:sldIdLst>
        </p14:section>
        <p14:section name="Positive social interactions" id="{E4F2F1D0-5024-7B4C-9322-E5F74B0DAD58}">
          <p14:sldIdLst>
            <p14:sldId id="336"/>
            <p14:sldId id="443"/>
            <p14:sldId id="289"/>
            <p14:sldId id="295"/>
            <p14:sldId id="337"/>
            <p14:sldId id="294"/>
            <p14:sldId id="296"/>
            <p14:sldId id="452"/>
            <p14:sldId id="298"/>
            <p14:sldId id="382"/>
            <p14:sldId id="299"/>
            <p14:sldId id="300"/>
            <p14:sldId id="301"/>
            <p14:sldId id="302"/>
            <p14:sldId id="303"/>
            <p14:sldId id="305"/>
            <p14:sldId id="307"/>
            <p14:sldId id="387"/>
          </p14:sldIdLst>
        </p14:section>
        <p14:section name="What's to Come" id="{54508ADE-CE21-E746-8355-6244F1D36455}">
          <p14:sldIdLst>
            <p14:sldId id="309"/>
            <p14:sldId id="318"/>
            <p14:sldId id="321"/>
            <p14:sldId id="311"/>
            <p14:sldId id="437"/>
            <p14:sldId id="438"/>
            <p14:sldId id="439"/>
            <p14:sldId id="440"/>
            <p14:sldId id="442"/>
            <p14:sldId id="446"/>
            <p14:sldId id="447"/>
            <p14:sldId id="453"/>
            <p14:sldId id="344"/>
            <p14:sldId id="343"/>
            <p14:sldId id="345"/>
            <p14:sldId id="325"/>
          </p14:sldIdLst>
        </p14:section>
        <p14:section name="Onsite" id="{EF4F673A-C534-D343-85FC-2FB283EE262F}">
          <p14:sldIdLst>
            <p14:sldId id="347"/>
            <p14:sldId id="348"/>
          </p14:sldIdLst>
        </p14:section>
        <p14:section name="Overview of roles" id="{96EE7790-3D94-6443-A5F8-DC02830931F6}">
          <p14:sldIdLst>
            <p14:sldId id="329"/>
            <p14:sldId id="291"/>
            <p14:sldId id="332"/>
            <p14:sldId id="327"/>
            <p14:sldId id="368"/>
            <p14:sldId id="369"/>
            <p14:sldId id="388"/>
            <p14:sldId id="322"/>
            <p14:sldId id="323"/>
            <p14:sldId id="389"/>
            <p14:sldId id="324"/>
            <p14:sldId id="292"/>
            <p14:sldId id="351"/>
            <p14:sldId id="379"/>
            <p14:sldId id="380"/>
            <p14:sldId id="381"/>
          </p14:sldIdLst>
        </p14:section>
        <p14:section name="Person centered practices" id="{EDCF7845-3BA8-5841-94CD-FCFF5C6CD1B9}">
          <p14:sldIdLst/>
        </p14:section>
        <p14:section name="Positive Behavior SUpport Strategies" id="{6AA123C9-5C05-804B-AF08-D7C0181B6CE5}">
          <p14:sldIdLst>
            <p14:sldId id="356"/>
            <p14:sldId id="404"/>
            <p14:sldId id="279"/>
          </p14:sldIdLst>
        </p14:section>
        <p14:section name="positive social interactions" id="{20F36814-2BF2-3F47-BE66-4511FC567393}">
          <p14:sldIdLst>
            <p14:sldId id="357"/>
            <p14:sldId id="360"/>
            <p14:sldId id="361"/>
            <p14:sldId id="362"/>
            <p14:sldId id="359"/>
            <p14:sldId id="370"/>
            <p14:sldId id="394"/>
            <p14:sldId id="363"/>
            <p14:sldId id="397"/>
            <p14:sldId id="398"/>
            <p14:sldId id="364"/>
            <p14:sldId id="358"/>
            <p14:sldId id="392"/>
            <p14:sldId id="393"/>
            <p14:sldId id="390"/>
            <p14:sldId id="338"/>
            <p14:sldId id="339"/>
            <p14:sldId id="340"/>
            <p14:sldId id="366"/>
            <p14:sldId id="383"/>
            <p14:sldId id="341"/>
            <p14:sldId id="342"/>
            <p14:sldId id="458"/>
            <p14:sldId id="384"/>
            <p14:sldId id="457"/>
            <p14:sldId id="408"/>
            <p14:sldId id="414"/>
            <p14:sldId id="409"/>
            <p14:sldId id="410"/>
            <p14:sldId id="411"/>
            <p14:sldId id="413"/>
            <p14:sldId id="415"/>
            <p14:sldId id="417"/>
            <p14:sldId id="418"/>
            <p14:sldId id="419"/>
            <p14:sldId id="420"/>
            <p14:sldId id="421"/>
            <p14:sldId id="431"/>
            <p14:sldId id="424"/>
            <p14:sldId id="432"/>
            <p14:sldId id="433"/>
            <p14:sldId id="434"/>
            <p14:sldId id="435"/>
            <p14:sldId id="436"/>
            <p14:sldId id="406"/>
            <p14:sldId id="386"/>
            <p14:sldId id="407"/>
            <p14:sldId id="400"/>
            <p14:sldId id="371"/>
            <p14:sldId id="402"/>
            <p14:sldId id="372"/>
            <p14:sldId id="373"/>
            <p14:sldId id="374"/>
            <p14:sldId id="375"/>
            <p14:sldId id="376"/>
            <p14:sldId id="377"/>
            <p14:sldId id="40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Watts" initials="EW [2]"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885"/>
    <p:restoredTop sz="86254" autoAdjust="0"/>
  </p:normalViewPr>
  <p:slideViewPr>
    <p:cSldViewPr snapToGrid="0" snapToObjects="1">
      <p:cViewPr varScale="1">
        <p:scale>
          <a:sx n="85" d="100"/>
          <a:sy n="85" d="100"/>
        </p:scale>
        <p:origin x="1144" y="176"/>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4" Type="http://schemas.microsoft.com/office/2015/10/relationships/revisionInfo" Target="revisionInfo.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notesMaster" Target="notesMasters/notesMaster1.xml"/><Relationship Id="rId142" Type="http://schemas.openxmlformats.org/officeDocument/2006/relationships/commentAuthors" Target="commentAuthors.xml"/><Relationship Id="rId143" Type="http://schemas.openxmlformats.org/officeDocument/2006/relationships/presProps" Target="presProps.xml"/><Relationship Id="rId144" Type="http://schemas.openxmlformats.org/officeDocument/2006/relationships/viewProps" Target="viewProps.xml"/><Relationship Id="rId145" Type="http://schemas.openxmlformats.org/officeDocument/2006/relationships/theme" Target="theme/theme1.xml"/><Relationship Id="rId14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Users/rachellfreeman/Dropbox/Rachel%20and%20Erin%20Team%20Folder/PBS%20Day%202%20Excel%20Incident%20Tracking.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en-US" sz="2800" smtClean="0"/>
              <a:t>Incidents Occurring </a:t>
            </a:r>
            <a:r>
              <a:rPr lang="en-US" sz="2800" dirty="0"/>
              <a:t>by Month</a:t>
            </a:r>
          </a:p>
        </c:rich>
      </c:tx>
      <c:layout>
        <c:manualLayout>
          <c:xMode val="edge"/>
          <c:yMode val="edge"/>
          <c:x val="0.244655629938055"/>
          <c:y val="0.0236949151568343"/>
        </c:manualLayout>
      </c:layout>
      <c:overlay val="0"/>
      <c:spPr>
        <a:noFill/>
        <a:ln w="25400">
          <a:noFill/>
        </a:ln>
      </c:spPr>
    </c:title>
    <c:autoTitleDeleted val="0"/>
    <c:plotArea>
      <c:layout>
        <c:manualLayout>
          <c:layoutTarget val="inner"/>
          <c:xMode val="edge"/>
          <c:yMode val="edge"/>
          <c:x val="0.0321864594894562"/>
          <c:y val="0.121112929623568"/>
          <c:w val="0.854605993340732"/>
          <c:h val="0.811783960720131"/>
        </c:manualLayout>
      </c:layout>
      <c:barChart>
        <c:barDir val="col"/>
        <c:grouping val="clustered"/>
        <c:varyColors val="1"/>
        <c:ser>
          <c:idx val="0"/>
          <c:order val="0"/>
          <c:spPr>
            <a:solidFill>
              <a:srgbClr val="4F81BD"/>
            </a:solidFill>
            <a:ln w="25400">
              <a:noFill/>
            </a:ln>
          </c:spPr>
          <c:invertIfNegative val="0"/>
          <c:dPt>
            <c:idx val="0"/>
            <c:invertIfNegative val="0"/>
            <c:bubble3D val="0"/>
            <c:spPr>
              <a:solidFill>
                <a:srgbClr val="3C8DA3"/>
              </a:solidFill>
              <a:ln w="25400">
                <a:noFill/>
              </a:ln>
            </c:spPr>
          </c:dPt>
          <c:dPt>
            <c:idx val="1"/>
            <c:invertIfNegative val="0"/>
            <c:bubble3D val="0"/>
            <c:spPr>
              <a:solidFill>
                <a:srgbClr val="CC7B38"/>
              </a:solidFill>
              <a:ln w="25400">
                <a:noFill/>
              </a:ln>
            </c:spPr>
          </c:dPt>
          <c:dPt>
            <c:idx val="2"/>
            <c:invertIfNegative val="0"/>
            <c:bubble3D val="0"/>
          </c:dPt>
          <c:dPt>
            <c:idx val="3"/>
            <c:invertIfNegative val="0"/>
            <c:bubble3D val="0"/>
            <c:spPr>
              <a:solidFill>
                <a:srgbClr val="C0504D"/>
              </a:solidFill>
              <a:ln w="25400">
                <a:noFill/>
              </a:ln>
            </c:spPr>
          </c:dPt>
          <c:dPt>
            <c:idx val="4"/>
            <c:invertIfNegative val="0"/>
            <c:bubble3D val="0"/>
            <c:spPr>
              <a:solidFill>
                <a:srgbClr val="9BBB59"/>
              </a:solidFill>
              <a:ln w="25400">
                <a:noFill/>
              </a:ln>
            </c:spPr>
          </c:dPt>
          <c:dPt>
            <c:idx val="5"/>
            <c:invertIfNegative val="0"/>
            <c:bubble3D val="0"/>
            <c:spPr>
              <a:solidFill>
                <a:srgbClr val="8064A2"/>
              </a:solidFill>
              <a:ln w="25400">
                <a:noFill/>
              </a:ln>
            </c:spPr>
          </c:dPt>
          <c:dPt>
            <c:idx val="6"/>
            <c:invertIfNegative val="0"/>
            <c:bubble3D val="0"/>
            <c:spPr>
              <a:solidFill>
                <a:srgbClr val="4BACC6"/>
              </a:solidFill>
              <a:ln w="25400">
                <a:noFill/>
              </a:ln>
            </c:spPr>
          </c:dPt>
          <c:dPt>
            <c:idx val="7"/>
            <c:invertIfNegative val="0"/>
            <c:bubble3D val="0"/>
            <c:spPr>
              <a:solidFill>
                <a:srgbClr val="F79646"/>
              </a:solidFill>
              <a:ln w="25400">
                <a:noFill/>
              </a:ln>
            </c:spPr>
          </c:dPt>
          <c:cat>
            <c:strRef>
              <c:f>'Data for Graph'!$B$31:$M$31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'Data for Graph'!$B$32:$I$32</c:f>
              <c:numCache>
                <c:formatCode>General</c:formatCode>
                <c:ptCount val="8"/>
                <c:pt idx="0">
                  <c:v>10.0</c:v>
                </c:pt>
                <c:pt idx="1">
                  <c:v>11.0</c:v>
                </c:pt>
                <c:pt idx="2">
                  <c:v>9.0</c:v>
                </c:pt>
                <c:pt idx="3">
                  <c:v>5.0</c:v>
                </c:pt>
                <c:pt idx="4">
                  <c:v>3.0</c:v>
                </c:pt>
                <c:pt idx="5">
                  <c:v>1.0</c:v>
                </c:pt>
                <c:pt idx="6">
                  <c:v>2.0</c:v>
                </c:pt>
                <c:pt idx="7">
                  <c:v>2.0</c:v>
                </c:pt>
              </c:numCache>
            </c:numRef>
          </c:val>
        </c:ser>
        <c:dLbls>
          <c:showLegendKey val="0"/>
          <c:showVal val="0"/>
          <c:showCatName val="0"/>
          <c:showSerName val="0"/>
          <c:showPercent val="0"/>
          <c:showBubbleSize val="0"/>
        </c:dLbls>
        <c:gapWidth val="150"/>
        <c:axId val="-101004624"/>
        <c:axId val="-101360800"/>
      </c:barChart>
      <c:catAx>
        <c:axId val="-101004624"/>
        <c:scaling>
          <c:orientation val="minMax"/>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800" b="1" i="0" u="none" strike="noStrike" baseline="0">
                <a:solidFill>
                  <a:srgbClr val="000000"/>
                </a:solidFill>
                <a:latin typeface="Calibri"/>
                <a:ea typeface="Calibri"/>
                <a:cs typeface="Calibri"/>
              </a:defRPr>
            </a:pPr>
            <a:endParaRPr lang="en-US"/>
          </a:p>
        </c:txPr>
        <c:crossAx val="-101360800"/>
        <c:crosses val="autoZero"/>
        <c:auto val="1"/>
        <c:lblAlgn val="ctr"/>
        <c:lblOffset val="100"/>
        <c:tickLblSkip val="1"/>
        <c:tickMarkSkip val="1"/>
        <c:noMultiLvlLbl val="0"/>
      </c:catAx>
      <c:valAx>
        <c:axId val="-101360800"/>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01004624"/>
        <c:crosses val="autoZero"/>
        <c:crossBetween val="between"/>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7-08-30T11:21:16.712" idx="1">
    <p:pos x="10" y="10"/>
    <p:text>Added Cohort 3</p:text>
    <p:extLst>
      <p:ext uri="{C676402C-5697-4E1C-873F-D02D1690AC5C}">
        <p15:threadingInfo xmlns:p15="http://schemas.microsoft.com/office/powerpoint/2012/main" timeZoneBias="30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A97C11-6BEF-D142-823B-466A225F2859}" type="datetimeFigureOut">
              <a:rPr lang="en-US" smtClean="0"/>
              <a:t>10/25/17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3A02CB-EA33-F147-BA67-CFC5365B81D5}" type="slidenum">
              <a:rPr lang="en-US" smtClean="0"/>
              <a:t>‹#›</a:t>
            </a:fld>
            <a:endParaRPr lang="en-US"/>
          </a:p>
        </p:txBody>
      </p:sp>
    </p:spTree>
    <p:extLst>
      <p:ext uri="{BB962C8B-B14F-4D97-AF65-F5344CB8AC3E}">
        <p14:creationId xmlns:p14="http://schemas.microsoft.com/office/powerpoint/2010/main" val="912777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5F697D-DC3A-C846-AD39-14FEF0AD8BBC}" type="slidenum">
              <a:rPr lang="en-US" smtClean="0"/>
              <a:t>1</a:t>
            </a:fld>
            <a:endParaRPr lang="en-US"/>
          </a:p>
        </p:txBody>
      </p:sp>
    </p:spTree>
    <p:extLst>
      <p:ext uri="{BB962C8B-B14F-4D97-AF65-F5344CB8AC3E}">
        <p14:creationId xmlns:p14="http://schemas.microsoft.com/office/powerpoint/2010/main" val="1820593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5F697D-DC3A-C846-AD39-14FEF0AD8BBC}" type="slidenum">
              <a:rPr lang="en-US" smtClean="0"/>
              <a:t>15</a:t>
            </a:fld>
            <a:endParaRPr lang="en-US"/>
          </a:p>
        </p:txBody>
      </p:sp>
    </p:spTree>
    <p:extLst>
      <p:ext uri="{BB962C8B-B14F-4D97-AF65-F5344CB8AC3E}">
        <p14:creationId xmlns:p14="http://schemas.microsoft.com/office/powerpoint/2010/main" val="566506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279400" y="228600"/>
            <a:ext cx="4064000" cy="2286000"/>
          </a:xfrm>
          <a:ln/>
        </p:spPr>
      </p:sp>
      <p:sp>
        <p:nvSpPr>
          <p:cNvPr id="124931" name="Notes Placeholder 2"/>
          <p:cNvSpPr>
            <a:spLocks noGrp="1"/>
          </p:cNvSpPr>
          <p:nvPr>
            <p:ph type="body" idx="1"/>
          </p:nvPr>
        </p:nvSpPr>
        <p:spPr>
          <a:xfrm>
            <a:off x="381000" y="2743200"/>
            <a:ext cx="5943600" cy="4114800"/>
          </a:xfrm>
          <a:noFill/>
          <a:ln/>
        </p:spPr>
        <p:txBody>
          <a:bodyPr/>
          <a:lstStyle/>
          <a:p>
            <a:endParaRPr lang="en-US" dirty="0">
              <a:latin typeface="Arial" pitchFamily="34" charset="0"/>
            </a:endParaRPr>
          </a:p>
        </p:txBody>
      </p:sp>
      <p:sp>
        <p:nvSpPr>
          <p:cNvPr id="124932" name="Slide Number Placeholder 3"/>
          <p:cNvSpPr>
            <a:spLocks noGrp="1"/>
          </p:cNvSpPr>
          <p:nvPr>
            <p:ph type="sldNum" sz="quarter" idx="5"/>
          </p:nvPr>
        </p:nvSpPr>
        <p:spPr/>
        <p:txBody>
          <a:bodyPr/>
          <a:lstStyle/>
          <a:p>
            <a:pPr>
              <a:defRPr/>
            </a:pPr>
            <a:fld id="{29F563D0-0ABC-4070-8698-BD312F75279B}" type="slidenum">
              <a:rPr lang="en-US" smtClean="0">
                <a:solidFill>
                  <a:prstClr val="black"/>
                </a:solidFill>
                <a:latin typeface="Arial" charset="0"/>
              </a:rPr>
              <a:pPr>
                <a:defRPr/>
              </a:pPr>
              <a:t>16</a:t>
            </a:fld>
            <a:endParaRPr lang="en-US" dirty="0">
              <a:solidFill>
                <a:prstClr val="black"/>
              </a:solidFill>
              <a:latin typeface="Arial" charset="0"/>
            </a:endParaRPr>
          </a:p>
        </p:txBody>
      </p:sp>
      <p:sp>
        <p:nvSpPr>
          <p:cNvPr id="2" name="Footer Placeholder 1"/>
          <p:cNvSpPr>
            <a:spLocks noGrp="1"/>
          </p:cNvSpPr>
          <p:nvPr>
            <p:ph type="ftr" sz="quarter" idx="4"/>
          </p:nvPr>
        </p:nvSpPr>
        <p:spPr/>
        <p:txBody>
          <a:bodyPr/>
          <a:lstStyle/>
          <a:p>
            <a:pPr>
              <a:defRPr/>
            </a:pPr>
            <a:r>
              <a:rPr lang="en-US" dirty="0">
                <a:solidFill>
                  <a:prstClr val="black"/>
                </a:solidFill>
                <a:latin typeface="Calibri"/>
              </a:rPr>
              <a:t>TLC-PCP www.learningcommunityus.com</a:t>
            </a:r>
          </a:p>
          <a:p>
            <a:pPr>
              <a:defRPr/>
            </a:pPr>
            <a:endParaRPr lang="en-US" dirty="0">
              <a:solidFill>
                <a:prstClr val="black"/>
              </a:solidFill>
              <a:latin typeface="Calibri"/>
            </a:endParaRPr>
          </a:p>
        </p:txBody>
      </p:sp>
    </p:spTree>
    <p:extLst>
      <p:ext uri="{BB962C8B-B14F-4D97-AF65-F5344CB8AC3E}">
        <p14:creationId xmlns:p14="http://schemas.microsoft.com/office/powerpoint/2010/main" val="999119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xfrm>
            <a:off x="-166688" y="685800"/>
            <a:ext cx="4197351" cy="2362200"/>
          </a:xfrm>
          <a:ln/>
        </p:spPr>
      </p:sp>
      <p:sp>
        <p:nvSpPr>
          <p:cNvPr id="138243" name="Notes Placeholder 2"/>
          <p:cNvSpPr>
            <a:spLocks noGrp="1"/>
          </p:cNvSpPr>
          <p:nvPr>
            <p:ph type="body" idx="1"/>
          </p:nvPr>
        </p:nvSpPr>
        <p:spPr>
          <a:noFill/>
          <a:ln/>
        </p:spPr>
        <p:txBody>
          <a:bodyPr/>
          <a:lstStyle/>
          <a:p>
            <a:pPr eaLnBrk="1" hangingPunct="1">
              <a:lnSpc>
                <a:spcPct val="85000"/>
              </a:lnSpc>
              <a:spcBef>
                <a:spcPct val="0"/>
              </a:spcBef>
            </a:pPr>
            <a:r>
              <a:rPr lang="en-US" b="1" u="sng" dirty="0">
                <a:latin typeface="Arial" pitchFamily="34" charset="0"/>
              </a:rPr>
              <a:t>PURPOSE</a:t>
            </a:r>
            <a:r>
              <a:rPr lang="en-US" b="1" dirty="0">
                <a:latin typeface="Arial" pitchFamily="34" charset="0"/>
              </a:rPr>
              <a:t>:</a:t>
            </a:r>
          </a:p>
          <a:p>
            <a:pPr eaLnBrk="1" hangingPunct="1">
              <a:lnSpc>
                <a:spcPct val="85000"/>
              </a:lnSpc>
              <a:spcBef>
                <a:spcPct val="0"/>
              </a:spcBef>
              <a:buFont typeface="Wingdings" pitchFamily="2" charset="2"/>
              <a:buChar char="ü"/>
            </a:pPr>
            <a:r>
              <a:rPr lang="en-US" dirty="0">
                <a:latin typeface="Arial" pitchFamily="34" charset="0"/>
              </a:rPr>
              <a:t>Providing participants with a visual overview of the tools, how they are organized, what they look like and how they might be used.</a:t>
            </a:r>
          </a:p>
          <a:p>
            <a:pPr eaLnBrk="1" hangingPunct="1">
              <a:lnSpc>
                <a:spcPct val="85000"/>
              </a:lnSpc>
              <a:spcBef>
                <a:spcPct val="0"/>
              </a:spcBef>
              <a:buFont typeface="Wingdings" pitchFamily="2" charset="2"/>
              <a:buChar char="ü"/>
            </a:pPr>
            <a:endParaRPr lang="en-US" dirty="0">
              <a:latin typeface="Arial" pitchFamily="34" charset="0"/>
            </a:endParaRPr>
          </a:p>
          <a:p>
            <a:pPr eaLnBrk="1" hangingPunct="1">
              <a:lnSpc>
                <a:spcPct val="85000"/>
              </a:lnSpc>
              <a:spcBef>
                <a:spcPct val="0"/>
              </a:spcBef>
            </a:pPr>
            <a:r>
              <a:rPr lang="en-US" b="1" u="sng" dirty="0">
                <a:latin typeface="Arial" pitchFamily="34" charset="0"/>
              </a:rPr>
              <a:t>SCRIPT</a:t>
            </a:r>
            <a:endParaRPr lang="en-US" dirty="0">
              <a:latin typeface="Arial" pitchFamily="34" charset="0"/>
            </a:endParaRPr>
          </a:p>
          <a:p>
            <a:pPr eaLnBrk="1" hangingPunct="1">
              <a:lnSpc>
                <a:spcPct val="85000"/>
              </a:lnSpc>
              <a:spcBef>
                <a:spcPct val="0"/>
              </a:spcBef>
              <a:buFont typeface="Wingdings" pitchFamily="2" charset="2"/>
              <a:buNone/>
            </a:pPr>
            <a:r>
              <a:rPr lang="en-US" dirty="0">
                <a:latin typeface="Arial" pitchFamily="34" charset="0"/>
              </a:rPr>
              <a:t>The tools we will be learning and practicing can be divided into 3 categories:</a:t>
            </a:r>
          </a:p>
          <a:p>
            <a:pPr eaLnBrk="1" hangingPunct="1">
              <a:lnSpc>
                <a:spcPct val="85000"/>
              </a:lnSpc>
              <a:spcBef>
                <a:spcPct val="0"/>
              </a:spcBef>
              <a:buFont typeface="Wingdings" pitchFamily="2" charset="2"/>
              <a:buChar char="Ø"/>
            </a:pPr>
            <a:r>
              <a:rPr lang="en-US" b="1" dirty="0">
                <a:latin typeface="Arial" pitchFamily="34" charset="0"/>
              </a:rPr>
              <a:t>Discovery/Listening</a:t>
            </a:r>
          </a:p>
          <a:p>
            <a:pPr eaLnBrk="1" hangingPunct="1">
              <a:lnSpc>
                <a:spcPct val="85000"/>
              </a:lnSpc>
              <a:spcBef>
                <a:spcPct val="0"/>
              </a:spcBef>
              <a:buFont typeface="Wingdings" pitchFamily="2" charset="2"/>
              <a:buChar char="Ø"/>
            </a:pPr>
            <a:r>
              <a:rPr lang="en-US" b="1" dirty="0">
                <a:latin typeface="Arial" pitchFamily="34" charset="0"/>
              </a:rPr>
              <a:t>Everyday Learning</a:t>
            </a:r>
          </a:p>
          <a:p>
            <a:pPr eaLnBrk="1" hangingPunct="1">
              <a:lnSpc>
                <a:spcPct val="85000"/>
              </a:lnSpc>
              <a:spcBef>
                <a:spcPct val="0"/>
              </a:spcBef>
              <a:buFont typeface="Wingdings" pitchFamily="2" charset="2"/>
              <a:buChar char="Ø"/>
            </a:pPr>
            <a:r>
              <a:rPr lang="en-US" b="1" dirty="0">
                <a:latin typeface="Arial" pitchFamily="34" charset="0"/>
              </a:rPr>
              <a:t>Management</a:t>
            </a:r>
          </a:p>
          <a:p>
            <a:pPr eaLnBrk="1" hangingPunct="1">
              <a:lnSpc>
                <a:spcPct val="85000"/>
              </a:lnSpc>
              <a:spcBef>
                <a:spcPct val="0"/>
              </a:spcBef>
              <a:buFont typeface="Wingdings" pitchFamily="2" charset="2"/>
              <a:buNone/>
            </a:pPr>
            <a:endParaRPr lang="en-US" dirty="0">
              <a:latin typeface="Arial" pitchFamily="34" charset="0"/>
            </a:endParaRPr>
          </a:p>
          <a:p>
            <a:pPr eaLnBrk="1" hangingPunct="1">
              <a:lnSpc>
                <a:spcPct val="85000"/>
              </a:lnSpc>
              <a:spcBef>
                <a:spcPct val="0"/>
              </a:spcBef>
              <a:buFont typeface="Wingdings" pitchFamily="2" charset="2"/>
              <a:buNone/>
            </a:pPr>
            <a:r>
              <a:rPr lang="en-US" dirty="0">
                <a:latin typeface="Arial" pitchFamily="34" charset="0"/>
              </a:rPr>
              <a:t>“Before actually learning to use the tools, this overview will quickly show you what the tools look like, describe how they can be used and begin to familiarize you with what they are called.”</a:t>
            </a:r>
          </a:p>
          <a:p>
            <a:pPr eaLnBrk="1" hangingPunct="1">
              <a:lnSpc>
                <a:spcPct val="85000"/>
              </a:lnSpc>
              <a:spcBef>
                <a:spcPct val="0"/>
              </a:spcBef>
              <a:buFont typeface="Wingdings" pitchFamily="2" charset="2"/>
              <a:buNone/>
            </a:pPr>
            <a:endParaRPr lang="en-US" dirty="0">
              <a:latin typeface="Arial" pitchFamily="34" charset="0"/>
            </a:endParaRPr>
          </a:p>
          <a:p>
            <a:pPr eaLnBrk="1" hangingPunct="1">
              <a:lnSpc>
                <a:spcPct val="85000"/>
              </a:lnSpc>
              <a:spcBef>
                <a:spcPct val="0"/>
              </a:spcBef>
              <a:buFont typeface="Wingdings" pitchFamily="2" charset="2"/>
              <a:buNone/>
            </a:pPr>
            <a:r>
              <a:rPr lang="en-US" b="1" u="sng" dirty="0">
                <a:latin typeface="Arial" pitchFamily="34" charset="0"/>
              </a:rPr>
              <a:t>TIPS</a:t>
            </a:r>
            <a:r>
              <a:rPr lang="en-US" b="1" dirty="0">
                <a:latin typeface="Arial" pitchFamily="34" charset="0"/>
              </a:rPr>
              <a:t>:</a:t>
            </a:r>
          </a:p>
          <a:p>
            <a:pPr eaLnBrk="1" hangingPunct="1">
              <a:spcBef>
                <a:spcPct val="0"/>
              </a:spcBef>
              <a:buFont typeface="Wingdings" pitchFamily="2" charset="2"/>
              <a:buNone/>
            </a:pPr>
            <a:r>
              <a:rPr lang="en-US" dirty="0">
                <a:latin typeface="Arial" pitchFamily="34" charset="0"/>
              </a:rPr>
              <a:t>The main thing here is to say “The</a:t>
            </a:r>
            <a:r>
              <a:rPr lang="en-US" baseline="0" dirty="0">
                <a:latin typeface="Arial" pitchFamily="34" charset="0"/>
              </a:rPr>
              <a:t> tools work together…we’ve got a lot to talk about.”  Don’t get tied up trying to explain every tool right now.  </a:t>
            </a:r>
          </a:p>
          <a:p>
            <a:pPr eaLnBrk="1" hangingPunct="1">
              <a:spcBef>
                <a:spcPct val="0"/>
              </a:spcBef>
              <a:buFont typeface="Wingdings" pitchFamily="2" charset="2"/>
              <a:buNone/>
            </a:pPr>
            <a:endParaRPr lang="en-US" baseline="0" dirty="0">
              <a:latin typeface="Arial" pitchFamily="34" charset="0"/>
            </a:endParaRPr>
          </a:p>
          <a:p>
            <a:pPr eaLnBrk="1" hangingPunct="1">
              <a:spcBef>
                <a:spcPct val="0"/>
              </a:spcBef>
              <a:buFont typeface="Wingdings" pitchFamily="2" charset="2"/>
              <a:buNone/>
            </a:pPr>
            <a:r>
              <a:rPr lang="en-US" dirty="0">
                <a:latin typeface="Arial" pitchFamily="34" charset="0"/>
              </a:rPr>
              <a:t>Go thru all the skill slides quickly – just tell the participants a little about each skill.  You are only doing this so that they will be familiar with them when they are taught in more detail.</a:t>
            </a:r>
          </a:p>
          <a:p>
            <a:pPr eaLnBrk="1" hangingPunct="1">
              <a:spcBef>
                <a:spcPct val="0"/>
              </a:spcBef>
              <a:buFont typeface="Wingdings" pitchFamily="2" charset="2"/>
              <a:buNone/>
            </a:pPr>
            <a:endParaRPr lang="en-US" dirty="0">
              <a:latin typeface="Arial" pitchFamily="34" charset="0"/>
            </a:endParaRPr>
          </a:p>
          <a:p>
            <a:pPr eaLnBrk="1" hangingPunct="1">
              <a:spcBef>
                <a:spcPct val="0"/>
              </a:spcBef>
              <a:buFont typeface="Wingdings" pitchFamily="2" charset="2"/>
              <a:buNone/>
            </a:pPr>
            <a:r>
              <a:rPr lang="en-US" dirty="0">
                <a:latin typeface="Arial" pitchFamily="34" charset="0"/>
              </a:rPr>
              <a:t>Slide is</a:t>
            </a:r>
            <a:r>
              <a:rPr lang="en-US" baseline="0" dirty="0">
                <a:latin typeface="Arial" pitchFamily="34" charset="0"/>
              </a:rPr>
              <a:t> animated.</a:t>
            </a:r>
            <a:endParaRPr lang="en-US" dirty="0">
              <a:latin typeface="Arial" pitchFamily="34" charset="0"/>
            </a:endParaRPr>
          </a:p>
          <a:p>
            <a:pPr eaLnBrk="1" hangingPunct="1">
              <a:spcBef>
                <a:spcPct val="0"/>
              </a:spcBef>
              <a:buFont typeface="Wingdings" pitchFamily="2" charset="2"/>
              <a:buNone/>
            </a:pPr>
            <a:endParaRPr lang="en-US" dirty="0">
              <a:latin typeface="Arial" pitchFamily="34" charset="0"/>
            </a:endParaRPr>
          </a:p>
          <a:p>
            <a:pPr eaLnBrk="1" hangingPunct="1">
              <a:spcBef>
                <a:spcPct val="0"/>
              </a:spcBef>
              <a:buFont typeface="Wingdings" pitchFamily="2" charset="2"/>
              <a:buNone/>
            </a:pPr>
            <a:r>
              <a:rPr lang="en-US" b="1" u="sng" dirty="0">
                <a:latin typeface="Arial" pitchFamily="34" charset="0"/>
              </a:rPr>
              <a:t>TIME</a:t>
            </a:r>
            <a:r>
              <a:rPr lang="en-US" b="1" dirty="0">
                <a:latin typeface="Arial" pitchFamily="34" charset="0"/>
              </a:rPr>
              <a:t>: </a:t>
            </a:r>
            <a:r>
              <a:rPr lang="en-US" b="1" u="sng" dirty="0">
                <a:latin typeface="Arial" pitchFamily="34" charset="0"/>
              </a:rPr>
              <a:t>1 minute for this slide, no more than 15 minutes for the entire overview</a:t>
            </a:r>
          </a:p>
        </p:txBody>
      </p:sp>
      <p:sp>
        <p:nvSpPr>
          <p:cNvPr id="4" name="Footer Placeholder 3"/>
          <p:cNvSpPr>
            <a:spLocks noGrp="1"/>
          </p:cNvSpPr>
          <p:nvPr>
            <p:ph type="ftr" sz="quarter" idx="4"/>
          </p:nvPr>
        </p:nvSpPr>
        <p:spPr/>
        <p:txBody>
          <a:bodyPr/>
          <a:lstStyle/>
          <a:p>
            <a:pPr>
              <a:defRPr/>
            </a:pPr>
            <a:r>
              <a:rPr lang="en-US" dirty="0"/>
              <a:t>TLC-PCP www.learningcommunityus.com</a:t>
            </a:r>
          </a:p>
          <a:p>
            <a:pPr>
              <a:defRPr/>
            </a:pPr>
            <a:endParaRPr lang="en-US" dirty="0"/>
          </a:p>
        </p:txBody>
      </p:sp>
      <p:sp>
        <p:nvSpPr>
          <p:cNvPr id="138245" name="Slide Number Placeholder 4"/>
          <p:cNvSpPr>
            <a:spLocks noGrp="1"/>
          </p:cNvSpPr>
          <p:nvPr>
            <p:ph type="sldNum" sz="quarter" idx="5"/>
          </p:nvPr>
        </p:nvSpPr>
        <p:spPr/>
        <p:txBody>
          <a:bodyPr/>
          <a:lstStyle/>
          <a:p>
            <a:pPr>
              <a:defRPr/>
            </a:pPr>
            <a:fld id="{DC884708-7D16-4551-B7D9-BC0A734BBACC}" type="slidenum">
              <a:rPr lang="en-US" smtClean="0">
                <a:latin typeface="Arial" charset="0"/>
              </a:rPr>
              <a:pPr>
                <a:defRPr/>
              </a:pPr>
              <a:t>17</a:t>
            </a:fld>
            <a:endParaRPr lang="en-US">
              <a:latin typeface="Arial" charset="0"/>
            </a:endParaRPr>
          </a:p>
        </p:txBody>
      </p:sp>
    </p:spTree>
    <p:extLst>
      <p:ext uri="{BB962C8B-B14F-4D97-AF65-F5344CB8AC3E}">
        <p14:creationId xmlns:p14="http://schemas.microsoft.com/office/powerpoint/2010/main" val="1327918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84138" y="457200"/>
            <a:ext cx="4022725" cy="2263775"/>
          </a:xfrm>
          <a:ln/>
        </p:spPr>
      </p:sp>
      <p:sp>
        <p:nvSpPr>
          <p:cNvPr id="135171" name="Notes Placeholder 2"/>
          <p:cNvSpPr>
            <a:spLocks noGrp="1"/>
          </p:cNvSpPr>
          <p:nvPr>
            <p:ph type="body" idx="1"/>
          </p:nvPr>
        </p:nvSpPr>
        <p:spPr>
          <a:xfrm>
            <a:off x="457200" y="3124200"/>
            <a:ext cx="5638800" cy="4114800"/>
          </a:xfrm>
          <a:noFill/>
          <a:ln/>
        </p:spPr>
        <p:txBody>
          <a:bodyPr/>
          <a:lstStyle/>
          <a:p>
            <a:pPr eaLnBrk="1" hangingPunct="1">
              <a:lnSpc>
                <a:spcPct val="85000"/>
              </a:lnSpc>
              <a:spcBef>
                <a:spcPct val="0"/>
              </a:spcBef>
            </a:pPr>
            <a:r>
              <a:rPr lang="en-US" b="1" u="sng" dirty="0">
                <a:latin typeface="Arial" pitchFamily="34" charset="0"/>
              </a:rPr>
              <a:t>PURPOSE</a:t>
            </a:r>
            <a:r>
              <a:rPr lang="en-US" b="1" dirty="0">
                <a:latin typeface="Arial" pitchFamily="34" charset="0"/>
              </a:rPr>
              <a:t>:</a:t>
            </a:r>
          </a:p>
          <a:p>
            <a:pPr eaLnBrk="1" hangingPunct="1">
              <a:lnSpc>
                <a:spcPct val="85000"/>
              </a:lnSpc>
              <a:spcBef>
                <a:spcPct val="0"/>
              </a:spcBef>
              <a:buFont typeface="Wingdings" pitchFamily="2" charset="2"/>
              <a:buChar char="ü"/>
            </a:pPr>
            <a:r>
              <a:rPr lang="en-US" dirty="0">
                <a:latin typeface="Times New Roman" pitchFamily="18" charset="0"/>
                <a:cs typeface="Times New Roman" pitchFamily="18" charset="0"/>
              </a:rPr>
              <a:t>To help the participants understand how change happens at different levels and how it trickles down.</a:t>
            </a:r>
          </a:p>
          <a:p>
            <a:pPr eaLnBrk="1" hangingPunct="1">
              <a:lnSpc>
                <a:spcPct val="85000"/>
              </a:lnSpc>
              <a:spcBef>
                <a:spcPct val="0"/>
              </a:spcBef>
            </a:pPr>
            <a:endParaRPr lang="en-US" b="1" u="sng" dirty="0">
              <a:latin typeface="Arial" pitchFamily="34" charset="0"/>
            </a:endParaRPr>
          </a:p>
          <a:p>
            <a:pPr eaLnBrk="1" hangingPunct="1">
              <a:lnSpc>
                <a:spcPct val="85000"/>
              </a:lnSpc>
              <a:spcBef>
                <a:spcPct val="0"/>
              </a:spcBef>
            </a:pPr>
            <a:r>
              <a:rPr lang="en-US" b="1" u="sng" dirty="0">
                <a:latin typeface="Arial" pitchFamily="34" charset="0"/>
              </a:rPr>
              <a:t>SCRIPT</a:t>
            </a:r>
            <a:endParaRPr lang="en-US" dirty="0">
              <a:latin typeface="Arial" pitchFamily="34" charset="0"/>
            </a:endParaRPr>
          </a:p>
          <a:p>
            <a:pPr>
              <a:spcBef>
                <a:spcPct val="0"/>
              </a:spcBef>
            </a:pPr>
            <a:r>
              <a:rPr lang="en-US" dirty="0">
                <a:latin typeface="Times New Roman" pitchFamily="18" charset="0"/>
                <a:cs typeface="Times New Roman" pitchFamily="18" charset="0"/>
              </a:rPr>
              <a:t>Discontent leads to change and it is helpful to think about change as happening at several levels.  </a:t>
            </a:r>
          </a:p>
          <a:p>
            <a:pPr>
              <a:spcBef>
                <a:spcPct val="0"/>
              </a:spcBef>
              <a:buFont typeface="Wingdings" pitchFamily="2" charset="2"/>
              <a:buChar char="Ø"/>
            </a:pPr>
            <a:r>
              <a:rPr lang="en-US" b="1" dirty="0">
                <a:latin typeface="Times New Roman" pitchFamily="18" charset="0"/>
                <a:cs typeface="Times New Roman" pitchFamily="18" charset="0"/>
              </a:rPr>
              <a:t>Level one</a:t>
            </a:r>
            <a:r>
              <a:rPr lang="en-US" dirty="0">
                <a:latin typeface="Times New Roman" pitchFamily="18" charset="0"/>
                <a:cs typeface="Times New Roman" pitchFamily="18" charset="0"/>
              </a:rPr>
              <a:t>, you don</a:t>
            </a:r>
            <a:r>
              <a:rPr lang="en-US" altLang="en-US" dirty="0">
                <a:latin typeface="Times New Roman" pitchFamily="18" charset="0"/>
                <a:cs typeface="Times New Roman" pitchFamily="18" charset="0"/>
              </a:rPr>
              <a:t>’</a:t>
            </a:r>
            <a:r>
              <a:rPr lang="en-US" dirty="0">
                <a:latin typeface="Times New Roman" pitchFamily="18" charset="0"/>
                <a:cs typeface="Times New Roman" pitchFamily="18" charset="0"/>
              </a:rPr>
              <a:t>t need any permission to implement.  Changes in such things as routines, rituals, approach.  These are changes that can be made immediately.  </a:t>
            </a:r>
          </a:p>
          <a:p>
            <a:pPr>
              <a:spcBef>
                <a:spcPct val="0"/>
              </a:spcBef>
              <a:buFont typeface="Wingdings" pitchFamily="2" charset="2"/>
              <a:buChar char="Ø"/>
            </a:pPr>
            <a:r>
              <a:rPr lang="en-US" b="1" dirty="0">
                <a:latin typeface="Times New Roman" pitchFamily="18" charset="0"/>
                <a:cs typeface="Times New Roman" pitchFamily="18" charset="0"/>
              </a:rPr>
              <a:t>Level two </a:t>
            </a:r>
            <a:r>
              <a:rPr lang="en-US" dirty="0">
                <a:latin typeface="Times New Roman" pitchFamily="18" charset="0"/>
                <a:cs typeface="Times New Roman" pitchFamily="18" charset="0"/>
              </a:rPr>
              <a:t>changes require approval from management. It is a change in practice, policy, or structure. </a:t>
            </a:r>
          </a:p>
          <a:p>
            <a:pPr>
              <a:spcBef>
                <a:spcPct val="0"/>
              </a:spcBef>
            </a:pPr>
            <a:r>
              <a:rPr lang="en-US" dirty="0">
                <a:latin typeface="Times New Roman" pitchFamily="18" charset="0"/>
                <a:cs typeface="Times New Roman" pitchFamily="18" charset="0"/>
              </a:rPr>
              <a:t> The need for Level two changes is best identified by having a structured way for the shared learning of direct support level go to the organizations leadership. </a:t>
            </a:r>
          </a:p>
          <a:p>
            <a:pPr>
              <a:spcBef>
                <a:spcPct val="0"/>
              </a:spcBef>
              <a:buFont typeface="Wingdings" pitchFamily="2" charset="2"/>
              <a:buChar char="Ø"/>
            </a:pPr>
            <a:r>
              <a:rPr lang="en-US" b="1" dirty="0">
                <a:latin typeface="Times New Roman" pitchFamily="18" charset="0"/>
                <a:cs typeface="Times New Roman" pitchFamily="18" charset="0"/>
              </a:rPr>
              <a:t>Level three </a:t>
            </a:r>
            <a:r>
              <a:rPr lang="en-US" dirty="0">
                <a:latin typeface="Times New Roman" pitchFamily="18" charset="0"/>
                <a:cs typeface="Times New Roman" pitchFamily="18" charset="0"/>
              </a:rPr>
              <a:t>changes can be thought of as </a:t>
            </a:r>
            <a:r>
              <a:rPr lang="en-US" altLang="en-US" dirty="0">
                <a:latin typeface="Times New Roman" pitchFamily="18" charset="0"/>
                <a:cs typeface="Times New Roman" pitchFamily="18" charset="0"/>
              </a:rPr>
              <a:t>“</a:t>
            </a:r>
            <a:r>
              <a:rPr lang="en-US" dirty="0">
                <a:latin typeface="Times New Roman" pitchFamily="18" charset="0"/>
                <a:cs typeface="Times New Roman" pitchFamily="18" charset="0"/>
              </a:rPr>
              <a:t>systemic</a:t>
            </a:r>
            <a:r>
              <a:rPr lang="en-US" altLang="en-US" dirty="0">
                <a:latin typeface="Times New Roman" pitchFamily="18" charset="0"/>
                <a:cs typeface="Times New Roman" pitchFamily="18" charset="0"/>
              </a:rPr>
              <a:t>”</a:t>
            </a:r>
            <a:r>
              <a:rPr lang="en-US" dirty="0">
                <a:latin typeface="Times New Roman" pitchFamily="18" charset="0"/>
                <a:cs typeface="Times New Roman" pitchFamily="18" charset="0"/>
              </a:rPr>
              <a:t> changes.  A change in state law or regulation is an example of a level three change. </a:t>
            </a:r>
          </a:p>
          <a:p>
            <a:pPr>
              <a:spcBef>
                <a:spcPct val="0"/>
              </a:spcBef>
              <a:buFont typeface="Wingdings" pitchFamily="2" charset="2"/>
              <a:buChar char="Ø"/>
            </a:pPr>
            <a:endParaRPr lang="en-US" dirty="0">
              <a:latin typeface="Arial" pitchFamily="34" charset="0"/>
            </a:endParaRPr>
          </a:p>
          <a:p>
            <a:pPr eaLnBrk="1" hangingPunct="1">
              <a:lnSpc>
                <a:spcPct val="85000"/>
              </a:lnSpc>
              <a:spcBef>
                <a:spcPct val="0"/>
              </a:spcBef>
              <a:buFont typeface="Wingdings" pitchFamily="2" charset="2"/>
              <a:buNone/>
            </a:pPr>
            <a:r>
              <a:rPr lang="en-US" b="1" u="sng" dirty="0">
                <a:latin typeface="Arial" pitchFamily="34" charset="0"/>
              </a:rPr>
              <a:t>TIPS</a:t>
            </a:r>
            <a:r>
              <a:rPr lang="en-US" b="1" dirty="0">
                <a:latin typeface="Arial" pitchFamily="34" charset="0"/>
              </a:rPr>
              <a:t>:</a:t>
            </a:r>
          </a:p>
          <a:p>
            <a:pPr eaLnBrk="1" hangingPunct="1">
              <a:spcBef>
                <a:spcPct val="0"/>
              </a:spcBef>
              <a:buFont typeface="Wingdings" pitchFamily="2" charset="2"/>
              <a:buNone/>
            </a:pPr>
            <a:r>
              <a:rPr lang="en-US" dirty="0">
                <a:latin typeface="Times New Roman" pitchFamily="18" charset="0"/>
                <a:cs typeface="Times New Roman" pitchFamily="18" charset="0"/>
              </a:rPr>
              <a:t>If you have primarily direct support staff in your training, you do not need to spend a lot of time on level three changes.  Simply refer to them as state or federal rules.</a:t>
            </a:r>
            <a:r>
              <a:rPr lang="en-US" dirty="0">
                <a:latin typeface="Arial" pitchFamily="34" charset="0"/>
              </a:rPr>
              <a:t> </a:t>
            </a:r>
          </a:p>
          <a:p>
            <a:pPr eaLnBrk="1" hangingPunct="1">
              <a:spcBef>
                <a:spcPct val="0"/>
              </a:spcBef>
              <a:buFont typeface="Wingdings" pitchFamily="2" charset="2"/>
              <a:buNone/>
            </a:pPr>
            <a:endParaRPr lang="en-US" b="1" u="sng" dirty="0">
              <a:latin typeface="Arial" pitchFamily="34" charset="0"/>
            </a:endParaRPr>
          </a:p>
          <a:p>
            <a:pPr eaLnBrk="1" hangingPunct="1">
              <a:spcBef>
                <a:spcPct val="0"/>
              </a:spcBef>
              <a:buFont typeface="Wingdings" pitchFamily="2" charset="2"/>
              <a:buNone/>
            </a:pPr>
            <a:r>
              <a:rPr lang="en-US" b="1" u="sng" dirty="0">
                <a:latin typeface="Arial" pitchFamily="34" charset="0"/>
              </a:rPr>
              <a:t>TIME</a:t>
            </a:r>
            <a:r>
              <a:rPr lang="en-US" b="1" dirty="0">
                <a:latin typeface="Arial" pitchFamily="34" charset="0"/>
              </a:rPr>
              <a:t>:  3 minutes</a:t>
            </a:r>
          </a:p>
          <a:p>
            <a:pPr eaLnBrk="1" hangingPunct="1">
              <a:spcBef>
                <a:spcPct val="0"/>
              </a:spcBef>
              <a:buFont typeface="Wingdings" pitchFamily="2" charset="2"/>
              <a:buNone/>
            </a:pPr>
            <a:endParaRPr lang="en-US" sz="1100" b="1" dirty="0">
              <a:latin typeface="Palatino Linotype" pitchFamily="18" charset="0"/>
            </a:endParaRPr>
          </a:p>
          <a:p>
            <a:pPr eaLnBrk="1" hangingPunct="1">
              <a:spcBef>
                <a:spcPct val="0"/>
              </a:spcBef>
              <a:buFont typeface="Wingdings" pitchFamily="2" charset="2"/>
              <a:buNone/>
            </a:pPr>
            <a:r>
              <a:rPr lang="en-US" sz="1100" b="1" u="sng" dirty="0">
                <a:latin typeface="Palatino Linotype" pitchFamily="18" charset="0"/>
              </a:rPr>
              <a:t>NOTES</a:t>
            </a:r>
            <a:r>
              <a:rPr lang="en-US" sz="1100" b="1" dirty="0">
                <a:latin typeface="Palatino Linotype" pitchFamily="18" charset="0"/>
              </a:rPr>
              <a:t>:</a:t>
            </a:r>
            <a:endParaRPr lang="en-US" sz="1100" dirty="0">
              <a:latin typeface="Palatino Linotype" pitchFamily="18" charset="0"/>
            </a:endParaRPr>
          </a:p>
          <a:p>
            <a:pPr eaLnBrk="1" hangingPunct="1">
              <a:spcBef>
                <a:spcPct val="0"/>
              </a:spcBef>
            </a:pPr>
            <a:endParaRPr lang="en-US" dirty="0">
              <a:latin typeface="Arial" pitchFamily="34" charset="0"/>
            </a:endParaRPr>
          </a:p>
          <a:p>
            <a:pPr eaLnBrk="1" hangingPunct="1">
              <a:spcBef>
                <a:spcPct val="0"/>
              </a:spcBef>
            </a:pPr>
            <a:endParaRPr lang="en-US" dirty="0">
              <a:solidFill>
                <a:srgbClr val="FF0000"/>
              </a:solidFill>
              <a:latin typeface="Arial" pitchFamily="34" charset="0"/>
            </a:endParaRPr>
          </a:p>
          <a:p>
            <a:pPr eaLnBrk="1" hangingPunct="1">
              <a:spcBef>
                <a:spcPct val="0"/>
              </a:spcBef>
            </a:pPr>
            <a:endParaRPr lang="en-US" dirty="0">
              <a:latin typeface="Arial" pitchFamily="34" charset="0"/>
            </a:endParaRPr>
          </a:p>
        </p:txBody>
      </p:sp>
      <p:sp>
        <p:nvSpPr>
          <p:cNvPr id="135172" name="Slide Number Placeholder 3"/>
          <p:cNvSpPr>
            <a:spLocks noGrp="1"/>
          </p:cNvSpPr>
          <p:nvPr>
            <p:ph type="sldNum" sz="quarter" idx="5"/>
          </p:nvPr>
        </p:nvSpPr>
        <p:spPr/>
        <p:txBody>
          <a:bodyPr/>
          <a:lstStyle/>
          <a:p>
            <a:pPr>
              <a:defRPr/>
            </a:pPr>
            <a:fld id="{88721738-1D9E-425E-99F9-C6F3401195BC}" type="slidenum">
              <a:rPr lang="en-US" smtClean="0">
                <a:latin typeface="Arial" charset="0"/>
              </a:rPr>
              <a:pPr>
                <a:defRPr/>
              </a:pPr>
              <a:t>18</a:t>
            </a:fld>
            <a:endParaRPr lang="en-US" dirty="0">
              <a:latin typeface="Arial"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extLst>
      <p:ext uri="{BB962C8B-B14F-4D97-AF65-F5344CB8AC3E}">
        <p14:creationId xmlns:p14="http://schemas.microsoft.com/office/powerpoint/2010/main" val="1342925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F697D-DC3A-C846-AD39-14FEF0AD8BBC}" type="slidenum">
              <a:rPr lang="en-US" smtClean="0"/>
              <a:t>19</a:t>
            </a:fld>
            <a:endParaRPr lang="en-US"/>
          </a:p>
        </p:txBody>
      </p:sp>
    </p:spTree>
    <p:extLst>
      <p:ext uri="{BB962C8B-B14F-4D97-AF65-F5344CB8AC3E}">
        <p14:creationId xmlns:p14="http://schemas.microsoft.com/office/powerpoint/2010/main" val="277234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811" indent="-285697" eaLnBrk="0" hangingPunct="0">
              <a:defRPr>
                <a:solidFill>
                  <a:schemeClr val="tx1"/>
                </a:solidFill>
                <a:latin typeface="Arial" charset="0"/>
                <a:ea typeface="ＭＳ Ｐゴシック" pitchFamily="34" charset="-128"/>
              </a:defRPr>
            </a:lvl2pPr>
            <a:lvl3pPr marL="1142785" indent="-228557" eaLnBrk="0" hangingPunct="0">
              <a:defRPr>
                <a:solidFill>
                  <a:schemeClr val="tx1"/>
                </a:solidFill>
                <a:latin typeface="Arial" charset="0"/>
                <a:ea typeface="ＭＳ Ｐゴシック" pitchFamily="34" charset="-128"/>
              </a:defRPr>
            </a:lvl3pPr>
            <a:lvl4pPr marL="1599900" indent="-228557" eaLnBrk="0" hangingPunct="0">
              <a:defRPr>
                <a:solidFill>
                  <a:schemeClr val="tx1"/>
                </a:solidFill>
                <a:latin typeface="Arial" charset="0"/>
                <a:ea typeface="ＭＳ Ｐゴシック" pitchFamily="34" charset="-128"/>
              </a:defRPr>
            </a:lvl4pPr>
            <a:lvl5pPr marL="2057014" indent="-228557" eaLnBrk="0" hangingPunct="0">
              <a:defRPr>
                <a:solidFill>
                  <a:schemeClr val="tx1"/>
                </a:solidFill>
                <a:latin typeface="Arial" charset="0"/>
                <a:ea typeface="ＭＳ Ｐゴシック" pitchFamily="34" charset="-128"/>
              </a:defRPr>
            </a:lvl5pPr>
            <a:lvl6pPr marL="2514128" indent="-228557" eaLnBrk="0" fontAlgn="base" hangingPunct="0">
              <a:spcBef>
                <a:spcPct val="0"/>
              </a:spcBef>
              <a:spcAft>
                <a:spcPct val="0"/>
              </a:spcAft>
              <a:defRPr>
                <a:solidFill>
                  <a:schemeClr val="tx1"/>
                </a:solidFill>
                <a:latin typeface="Arial" charset="0"/>
                <a:ea typeface="ＭＳ Ｐゴシック" pitchFamily="34" charset="-128"/>
              </a:defRPr>
            </a:lvl6pPr>
            <a:lvl7pPr marL="2971243" indent="-228557" eaLnBrk="0" fontAlgn="base" hangingPunct="0">
              <a:spcBef>
                <a:spcPct val="0"/>
              </a:spcBef>
              <a:spcAft>
                <a:spcPct val="0"/>
              </a:spcAft>
              <a:defRPr>
                <a:solidFill>
                  <a:schemeClr val="tx1"/>
                </a:solidFill>
                <a:latin typeface="Arial" charset="0"/>
                <a:ea typeface="ＭＳ Ｐゴシック" pitchFamily="34" charset="-128"/>
              </a:defRPr>
            </a:lvl7pPr>
            <a:lvl8pPr marL="3428356" indent="-228557" eaLnBrk="0" fontAlgn="base" hangingPunct="0">
              <a:spcBef>
                <a:spcPct val="0"/>
              </a:spcBef>
              <a:spcAft>
                <a:spcPct val="0"/>
              </a:spcAft>
              <a:defRPr>
                <a:solidFill>
                  <a:schemeClr val="tx1"/>
                </a:solidFill>
                <a:latin typeface="Arial" charset="0"/>
                <a:ea typeface="ＭＳ Ｐゴシック" pitchFamily="34" charset="-128"/>
              </a:defRPr>
            </a:lvl8pPr>
            <a:lvl9pPr marL="3885470" indent="-22855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043CB6-81F8-4D2C-B0D5-CAC7A9E5B827}" type="slidenum">
              <a:rPr lang="en-US" altLang="en-US">
                <a:solidFill>
                  <a:prstClr val="black"/>
                </a:solidFill>
              </a:rPr>
              <a:pPr eaLnBrk="1" hangingPunct="1"/>
              <a:t>20</a:t>
            </a:fld>
            <a:endParaRPr lang="en-US" altLang="en-US">
              <a:solidFill>
                <a:prstClr val="black"/>
              </a:solidFill>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itchFamily="34" charset="-128"/>
              </a:rPr>
              <a:t>Most people think about </a:t>
            </a:r>
            <a:r>
              <a:rPr lang="en-US" altLang="en-US" dirty="0" err="1">
                <a:ea typeface="ＭＳ Ｐゴシック" pitchFamily="34" charset="-128"/>
              </a:rPr>
              <a:t>pbs</a:t>
            </a:r>
            <a:r>
              <a:rPr lang="en-US" altLang="en-US" dirty="0">
                <a:ea typeface="ＭＳ Ｐゴシック" pitchFamily="34" charset="-128"/>
              </a:rPr>
              <a:t> only in tertiary level but that’s not all</a:t>
            </a:r>
          </a:p>
        </p:txBody>
      </p:sp>
    </p:spTree>
    <p:extLst>
      <p:ext uri="{BB962C8B-B14F-4D97-AF65-F5344CB8AC3E}">
        <p14:creationId xmlns:p14="http://schemas.microsoft.com/office/powerpoint/2010/main" val="1737426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811" indent="-285697" eaLnBrk="0" hangingPunct="0">
              <a:defRPr>
                <a:solidFill>
                  <a:schemeClr val="tx1"/>
                </a:solidFill>
                <a:latin typeface="Arial" charset="0"/>
                <a:ea typeface="ＭＳ Ｐゴシック" pitchFamily="34" charset="-128"/>
              </a:defRPr>
            </a:lvl2pPr>
            <a:lvl3pPr marL="1142785" indent="-228557" eaLnBrk="0" hangingPunct="0">
              <a:defRPr>
                <a:solidFill>
                  <a:schemeClr val="tx1"/>
                </a:solidFill>
                <a:latin typeface="Arial" charset="0"/>
                <a:ea typeface="ＭＳ Ｐゴシック" pitchFamily="34" charset="-128"/>
              </a:defRPr>
            </a:lvl3pPr>
            <a:lvl4pPr marL="1599900" indent="-228557" eaLnBrk="0" hangingPunct="0">
              <a:defRPr>
                <a:solidFill>
                  <a:schemeClr val="tx1"/>
                </a:solidFill>
                <a:latin typeface="Arial" charset="0"/>
                <a:ea typeface="ＭＳ Ｐゴシック" pitchFamily="34" charset="-128"/>
              </a:defRPr>
            </a:lvl4pPr>
            <a:lvl5pPr marL="2057014" indent="-228557" eaLnBrk="0" hangingPunct="0">
              <a:defRPr>
                <a:solidFill>
                  <a:schemeClr val="tx1"/>
                </a:solidFill>
                <a:latin typeface="Arial" charset="0"/>
                <a:ea typeface="ＭＳ Ｐゴシック" pitchFamily="34" charset="-128"/>
              </a:defRPr>
            </a:lvl5pPr>
            <a:lvl6pPr marL="2514128" indent="-228557" eaLnBrk="0" fontAlgn="base" hangingPunct="0">
              <a:spcBef>
                <a:spcPct val="0"/>
              </a:spcBef>
              <a:spcAft>
                <a:spcPct val="0"/>
              </a:spcAft>
              <a:defRPr>
                <a:solidFill>
                  <a:schemeClr val="tx1"/>
                </a:solidFill>
                <a:latin typeface="Arial" charset="0"/>
                <a:ea typeface="ＭＳ Ｐゴシック" pitchFamily="34" charset="-128"/>
              </a:defRPr>
            </a:lvl6pPr>
            <a:lvl7pPr marL="2971243" indent="-228557" eaLnBrk="0" fontAlgn="base" hangingPunct="0">
              <a:spcBef>
                <a:spcPct val="0"/>
              </a:spcBef>
              <a:spcAft>
                <a:spcPct val="0"/>
              </a:spcAft>
              <a:defRPr>
                <a:solidFill>
                  <a:schemeClr val="tx1"/>
                </a:solidFill>
                <a:latin typeface="Arial" charset="0"/>
                <a:ea typeface="ＭＳ Ｐゴシック" pitchFamily="34" charset="-128"/>
              </a:defRPr>
            </a:lvl7pPr>
            <a:lvl8pPr marL="3428356" indent="-228557" eaLnBrk="0" fontAlgn="base" hangingPunct="0">
              <a:spcBef>
                <a:spcPct val="0"/>
              </a:spcBef>
              <a:spcAft>
                <a:spcPct val="0"/>
              </a:spcAft>
              <a:defRPr>
                <a:solidFill>
                  <a:schemeClr val="tx1"/>
                </a:solidFill>
                <a:latin typeface="Arial" charset="0"/>
                <a:ea typeface="ＭＳ Ｐゴシック" pitchFamily="34" charset="-128"/>
              </a:defRPr>
            </a:lvl8pPr>
            <a:lvl9pPr marL="3885470" indent="-22855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043CB6-81F8-4D2C-B0D5-CAC7A9E5B827}" type="slidenum">
              <a:rPr lang="en-US" altLang="en-US">
                <a:solidFill>
                  <a:prstClr val="black"/>
                </a:solidFill>
              </a:rPr>
              <a:pPr eaLnBrk="1" hangingPunct="1"/>
              <a:t>21</a:t>
            </a:fld>
            <a:endParaRPr lang="en-US" altLang="en-US">
              <a:solidFill>
                <a:prstClr val="black"/>
              </a:solidFill>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dirty="0">
                <a:ea typeface="ＭＳ Ｐゴシック" pitchFamily="34" charset="-128"/>
              </a:rPr>
              <a:t>Today we’re going to focus on universal</a:t>
            </a:r>
          </a:p>
          <a:p>
            <a:pPr eaLnBrk="1" hangingPunct="1"/>
            <a:r>
              <a:rPr lang="en-US" altLang="en-US" dirty="0">
                <a:ea typeface="ＭＳ Ｐゴシック" pitchFamily="34" charset="-128"/>
              </a:rPr>
              <a:t>How do we set the stage for universal level</a:t>
            </a:r>
          </a:p>
        </p:txBody>
      </p:sp>
    </p:spTree>
    <p:extLst>
      <p:ext uri="{BB962C8B-B14F-4D97-AF65-F5344CB8AC3E}">
        <p14:creationId xmlns:p14="http://schemas.microsoft.com/office/powerpoint/2010/main" val="780299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Teachin</a:t>
            </a:r>
            <a:r>
              <a:rPr lang="en-US" dirty="0"/>
              <a:t> communication, modeling </a:t>
            </a:r>
            <a:r>
              <a:rPr lang="en-US" dirty="0" err="1"/>
              <a:t>etc</a:t>
            </a:r>
            <a:endParaRPr lang="en-US" dirty="0"/>
          </a:p>
          <a:p>
            <a:r>
              <a:rPr lang="en-US" dirty="0"/>
              <a:t>Not fixing others but a way to think about behavior change </a:t>
            </a:r>
          </a:p>
          <a:p>
            <a:r>
              <a:rPr lang="en-US" dirty="0"/>
              <a:t>Can’t change other people as easily as we can change ourselves</a:t>
            </a:r>
          </a:p>
          <a:p>
            <a:r>
              <a:rPr lang="en-US" dirty="0"/>
              <a:t>When we change others usually follow suit</a:t>
            </a:r>
          </a:p>
          <a:p>
            <a:r>
              <a:rPr lang="en-US" dirty="0"/>
              <a:t>Changing the </a:t>
            </a:r>
            <a:r>
              <a:rPr lang="en-US" dirty="0" err="1"/>
              <a:t>environement</a:t>
            </a:r>
            <a:r>
              <a:rPr lang="en-US" dirty="0"/>
              <a:t> can really make a difference</a:t>
            </a:r>
          </a:p>
        </p:txBody>
      </p:sp>
      <p:sp>
        <p:nvSpPr>
          <p:cNvPr id="4" name="Slide Number Placeholder 3"/>
          <p:cNvSpPr>
            <a:spLocks noGrp="1"/>
          </p:cNvSpPr>
          <p:nvPr>
            <p:ph type="sldNum" sz="quarter" idx="10"/>
          </p:nvPr>
        </p:nvSpPr>
        <p:spPr/>
        <p:txBody>
          <a:bodyPr/>
          <a:lstStyle/>
          <a:p>
            <a:fld id="{893A02CB-EA33-F147-BA67-CFC5365B81D5}" type="slidenum">
              <a:rPr lang="en-US" smtClean="0"/>
              <a:t>22</a:t>
            </a:fld>
            <a:endParaRPr lang="en-US"/>
          </a:p>
        </p:txBody>
      </p:sp>
    </p:spTree>
    <p:extLst>
      <p:ext uri="{BB962C8B-B14F-4D97-AF65-F5344CB8AC3E}">
        <p14:creationId xmlns:p14="http://schemas.microsoft.com/office/powerpoint/2010/main" val="3906674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some tools-also available on website</a:t>
            </a:r>
          </a:p>
          <a:p>
            <a:r>
              <a:rPr lang="en-US" dirty="0"/>
              <a:t>Wellness can set the stage for positive behaviors because no pain less behavior for example</a:t>
            </a:r>
          </a:p>
          <a:p>
            <a:r>
              <a:rPr lang="en-US" dirty="0"/>
              <a:t>Natural community connections</a:t>
            </a:r>
          </a:p>
          <a:p>
            <a:endParaRPr lang="en-US" dirty="0"/>
          </a:p>
        </p:txBody>
      </p:sp>
      <p:sp>
        <p:nvSpPr>
          <p:cNvPr id="4" name="Slide Number Placeholder 3"/>
          <p:cNvSpPr>
            <a:spLocks noGrp="1"/>
          </p:cNvSpPr>
          <p:nvPr>
            <p:ph type="sldNum" sz="quarter" idx="10"/>
          </p:nvPr>
        </p:nvSpPr>
        <p:spPr/>
        <p:txBody>
          <a:bodyPr/>
          <a:lstStyle/>
          <a:p>
            <a:fld id="{893A02CB-EA33-F147-BA67-CFC5365B81D5}" type="slidenum">
              <a:rPr lang="en-US" smtClean="0"/>
              <a:t>26</a:t>
            </a:fld>
            <a:endParaRPr lang="en-US"/>
          </a:p>
        </p:txBody>
      </p:sp>
    </p:spTree>
    <p:extLst>
      <p:ext uri="{BB962C8B-B14F-4D97-AF65-F5344CB8AC3E}">
        <p14:creationId xmlns:p14="http://schemas.microsoft.com/office/powerpoint/2010/main" val="1328705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engage in behaviors, some of them challenging</a:t>
            </a:r>
          </a:p>
        </p:txBody>
      </p:sp>
      <p:sp>
        <p:nvSpPr>
          <p:cNvPr id="4" name="Slide Number Placeholder 3"/>
          <p:cNvSpPr>
            <a:spLocks noGrp="1"/>
          </p:cNvSpPr>
          <p:nvPr>
            <p:ph type="sldNum" sz="quarter" idx="10"/>
          </p:nvPr>
        </p:nvSpPr>
        <p:spPr/>
        <p:txBody>
          <a:bodyPr/>
          <a:lstStyle/>
          <a:p>
            <a:fld id="{893A02CB-EA33-F147-BA67-CFC5365B81D5}" type="slidenum">
              <a:rPr lang="en-US" smtClean="0"/>
              <a:t>27</a:t>
            </a:fld>
            <a:endParaRPr lang="en-US"/>
          </a:p>
        </p:txBody>
      </p:sp>
    </p:spTree>
    <p:extLst>
      <p:ext uri="{BB962C8B-B14F-4D97-AF65-F5344CB8AC3E}">
        <p14:creationId xmlns:p14="http://schemas.microsoft.com/office/powerpoint/2010/main" val="2627086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5F697D-DC3A-C846-AD39-14FEF0AD8BBC}" type="slidenum">
              <a:rPr lang="en-US" smtClean="0"/>
              <a:t>4</a:t>
            </a:fld>
            <a:endParaRPr lang="en-US"/>
          </a:p>
        </p:txBody>
      </p:sp>
    </p:spTree>
    <p:extLst>
      <p:ext uri="{BB962C8B-B14F-4D97-AF65-F5344CB8AC3E}">
        <p14:creationId xmlns:p14="http://schemas.microsoft.com/office/powerpoint/2010/main" val="392810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F697D-DC3A-C846-AD39-14FEF0AD8BBC}" type="slidenum">
              <a:rPr lang="en-US" smtClean="0"/>
              <a:t>28</a:t>
            </a:fld>
            <a:endParaRPr lang="en-US"/>
          </a:p>
        </p:txBody>
      </p:sp>
    </p:spTree>
    <p:extLst>
      <p:ext uri="{BB962C8B-B14F-4D97-AF65-F5344CB8AC3E}">
        <p14:creationId xmlns:p14="http://schemas.microsoft.com/office/powerpoint/2010/main" val="1696904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Encouraging </a:t>
            </a:r>
            <a:r>
              <a:rPr lang="en-US" dirty="0" err="1"/>
              <a:t>dsp</a:t>
            </a:r>
            <a:r>
              <a:rPr lang="en-US" dirty="0"/>
              <a:t> to be model good behavior </a:t>
            </a:r>
          </a:p>
          <a:p>
            <a:r>
              <a:rPr lang="en-US" dirty="0"/>
              <a:t>Regional quality council</a:t>
            </a:r>
          </a:p>
          <a:p>
            <a:r>
              <a:rPr lang="en-US" dirty="0" err="1"/>
              <a:t>Pbs</a:t>
            </a:r>
            <a:r>
              <a:rPr lang="en-US" dirty="0"/>
              <a:t> quality of life comes first</a:t>
            </a:r>
          </a:p>
          <a:p>
            <a:r>
              <a:rPr lang="en-US" dirty="0"/>
              <a:t>If life is good less likely to engage in some of the challenging behaviors</a:t>
            </a:r>
          </a:p>
        </p:txBody>
      </p:sp>
      <p:sp>
        <p:nvSpPr>
          <p:cNvPr id="4" name="Slide Number Placeholder 3"/>
          <p:cNvSpPr>
            <a:spLocks noGrp="1"/>
          </p:cNvSpPr>
          <p:nvPr>
            <p:ph type="sldNum" sz="quarter" idx="10"/>
          </p:nvPr>
        </p:nvSpPr>
        <p:spPr/>
        <p:txBody>
          <a:bodyPr/>
          <a:lstStyle/>
          <a:p>
            <a:fld id="{893A02CB-EA33-F147-BA67-CFC5365B81D5}" type="slidenum">
              <a:rPr lang="en-US" smtClean="0"/>
              <a:t>30</a:t>
            </a:fld>
            <a:endParaRPr lang="en-US"/>
          </a:p>
        </p:txBody>
      </p:sp>
    </p:spTree>
    <p:extLst>
      <p:ext uri="{BB962C8B-B14F-4D97-AF65-F5344CB8AC3E}">
        <p14:creationId xmlns:p14="http://schemas.microsoft.com/office/powerpoint/2010/main" val="1105202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F697D-DC3A-C846-AD39-14FEF0AD8BBC}" type="slidenum">
              <a:rPr lang="en-US" smtClean="0"/>
              <a:t>34</a:t>
            </a:fld>
            <a:endParaRPr lang="en-US"/>
          </a:p>
        </p:txBody>
      </p:sp>
    </p:spTree>
    <p:extLst>
      <p:ext uri="{BB962C8B-B14F-4D97-AF65-F5344CB8AC3E}">
        <p14:creationId xmlns:p14="http://schemas.microsoft.com/office/powerpoint/2010/main" val="799419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in of previous slides</a:t>
            </a:r>
          </a:p>
          <a:p>
            <a:endParaRPr lang="en-US" dirty="0"/>
          </a:p>
        </p:txBody>
      </p:sp>
      <p:sp>
        <p:nvSpPr>
          <p:cNvPr id="4" name="Slide Number Placeholder 3"/>
          <p:cNvSpPr>
            <a:spLocks noGrp="1"/>
          </p:cNvSpPr>
          <p:nvPr>
            <p:ph type="sldNum" sz="quarter" idx="10"/>
          </p:nvPr>
        </p:nvSpPr>
        <p:spPr/>
        <p:txBody>
          <a:bodyPr/>
          <a:lstStyle/>
          <a:p>
            <a:fld id="{893A02CB-EA33-F147-BA67-CFC5365B81D5}" type="slidenum">
              <a:rPr lang="en-US" smtClean="0"/>
              <a:t>37</a:t>
            </a:fld>
            <a:endParaRPr lang="en-US"/>
          </a:p>
        </p:txBody>
      </p:sp>
    </p:spTree>
    <p:extLst>
      <p:ext uri="{BB962C8B-B14F-4D97-AF65-F5344CB8AC3E}">
        <p14:creationId xmlns:p14="http://schemas.microsoft.com/office/powerpoint/2010/main" val="3707380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F697D-DC3A-C846-AD39-14FEF0AD8BBC}" type="slidenum">
              <a:rPr lang="en-US" smtClean="0"/>
              <a:t>43</a:t>
            </a:fld>
            <a:endParaRPr lang="en-US"/>
          </a:p>
        </p:txBody>
      </p:sp>
    </p:spTree>
    <p:extLst>
      <p:ext uri="{BB962C8B-B14F-4D97-AF65-F5344CB8AC3E}">
        <p14:creationId xmlns:p14="http://schemas.microsoft.com/office/powerpoint/2010/main" val="258518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A02CB-EA33-F147-BA67-CFC5365B81D5}" type="slidenum">
              <a:rPr lang="en-US" smtClean="0"/>
              <a:t>45</a:t>
            </a:fld>
            <a:endParaRPr lang="en-US"/>
          </a:p>
        </p:txBody>
      </p:sp>
    </p:spTree>
    <p:extLst>
      <p:ext uri="{BB962C8B-B14F-4D97-AF65-F5344CB8AC3E}">
        <p14:creationId xmlns:p14="http://schemas.microsoft.com/office/powerpoint/2010/main" val="986322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F697D-DC3A-C846-AD39-14FEF0AD8BBC}" type="slidenum">
              <a:rPr lang="en-US" smtClean="0"/>
              <a:t>49</a:t>
            </a:fld>
            <a:endParaRPr lang="en-US"/>
          </a:p>
        </p:txBody>
      </p:sp>
    </p:spTree>
    <p:extLst>
      <p:ext uri="{BB962C8B-B14F-4D97-AF65-F5344CB8AC3E}">
        <p14:creationId xmlns:p14="http://schemas.microsoft.com/office/powerpoint/2010/main" val="671249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6174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a:latin typeface="Arial" charset="0"/>
                <a:ea typeface="MS PGothic" charset="0"/>
                <a:cs typeface="MS PGothic" charset="0"/>
              </a:rPr>
              <a:t>Student with 2-5 are candidates for more support in behavior, academic, or both areas.</a:t>
            </a:r>
          </a:p>
        </p:txBody>
      </p:sp>
      <p:sp>
        <p:nvSpPr>
          <p:cNvPr id="108548" name="Date Placeholder 3"/>
          <p:cNvSpPr>
            <a:spLocks noGrp="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5943F0C-49A5-B44F-959F-0619C798E244}" type="datetime1">
              <a:rPr lang="en-US">
                <a:ea typeface="MS PGothic" charset="0"/>
                <a:cs typeface="MS PGothic" charset="0"/>
              </a:rPr>
              <a:pPr eaLnBrk="1" hangingPunct="1"/>
              <a:t>10/25/17</a:t>
            </a:fld>
            <a:endParaRPr lang="en-US">
              <a:ea typeface="MS PGothic" charset="0"/>
              <a:cs typeface="MS PGothic" charset="0"/>
            </a:endParaRPr>
          </a:p>
        </p:txBody>
      </p:sp>
      <p:sp>
        <p:nvSpPr>
          <p:cNvPr id="108549" name="Footer Placeholder 4"/>
          <p:cNvSpPr>
            <a:spLocks noGrp="1"/>
          </p:cNvSpPr>
          <p:nvPr>
            <p:ph type="ftr" sz="quarter" idx="4"/>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ea typeface="MS PGothic" charset="0"/>
                <a:cs typeface="MS PGothic" charset="0"/>
              </a:rPr>
              <a:t>Newton, J. S., Todd, A. W., Algozzine, K., Horner, R. H., &amp; Algozzine, B.  2008</a:t>
            </a:r>
          </a:p>
        </p:txBody>
      </p:sp>
      <p:sp>
        <p:nvSpPr>
          <p:cNvPr id="108550" name="Slide Number Placeholder 5"/>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6ACCAAB-9469-954B-805F-ED24146C5719}" type="slidenum">
              <a:rPr lang="en-US">
                <a:ea typeface="MS PGothic" charset="0"/>
                <a:cs typeface="MS PGothic" charset="0"/>
              </a:rPr>
              <a:pPr eaLnBrk="1" hangingPunct="1"/>
              <a:t>56</a:t>
            </a:fld>
            <a:endParaRPr lang="en-US">
              <a:ea typeface="MS PGothic" charset="0"/>
              <a:cs typeface="MS PGothic" charset="0"/>
            </a:endParaRPr>
          </a:p>
        </p:txBody>
      </p:sp>
    </p:spTree>
    <p:extLst>
      <p:ext uri="{BB962C8B-B14F-4D97-AF65-F5344CB8AC3E}">
        <p14:creationId xmlns:p14="http://schemas.microsoft.com/office/powerpoint/2010/main" val="1003617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8037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5F697D-DC3A-C846-AD39-14FEF0AD8BBC}" type="slidenum">
              <a:rPr lang="en-US" smtClean="0"/>
              <a:t>7</a:t>
            </a:fld>
            <a:endParaRPr lang="en-US"/>
          </a:p>
        </p:txBody>
      </p:sp>
    </p:spTree>
    <p:extLst>
      <p:ext uri="{BB962C8B-B14F-4D97-AF65-F5344CB8AC3E}">
        <p14:creationId xmlns:p14="http://schemas.microsoft.com/office/powerpoint/2010/main" val="791014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F697D-DC3A-C846-AD39-14FEF0AD8BBC}" type="slidenum">
              <a:rPr lang="en-US" smtClean="0"/>
              <a:t>58</a:t>
            </a:fld>
            <a:endParaRPr lang="en-US"/>
          </a:p>
        </p:txBody>
      </p:sp>
    </p:spTree>
    <p:extLst>
      <p:ext uri="{BB962C8B-B14F-4D97-AF65-F5344CB8AC3E}">
        <p14:creationId xmlns:p14="http://schemas.microsoft.com/office/powerpoint/2010/main" val="12856259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5F697D-DC3A-C846-AD39-14FEF0AD8BBC}" type="slidenum">
              <a:rPr lang="en-US" smtClean="0"/>
              <a:t>62</a:t>
            </a:fld>
            <a:endParaRPr lang="en-US"/>
          </a:p>
        </p:txBody>
      </p:sp>
    </p:spTree>
    <p:extLst>
      <p:ext uri="{BB962C8B-B14F-4D97-AF65-F5344CB8AC3E}">
        <p14:creationId xmlns:p14="http://schemas.microsoft.com/office/powerpoint/2010/main" val="252517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5F697D-DC3A-C846-AD39-14FEF0AD8BBC}" type="slidenum">
              <a:rPr lang="en-US" smtClean="0"/>
              <a:t>64</a:t>
            </a:fld>
            <a:endParaRPr lang="en-US"/>
          </a:p>
        </p:txBody>
      </p:sp>
    </p:spTree>
    <p:extLst>
      <p:ext uri="{BB962C8B-B14F-4D97-AF65-F5344CB8AC3E}">
        <p14:creationId xmlns:p14="http://schemas.microsoft.com/office/powerpoint/2010/main" val="2026611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2860EA-E3A6-E14C-B195-BB7F7C959435}" type="slidenum">
              <a:rPr lang="en-US" smtClean="0"/>
              <a:t>67</a:t>
            </a:fld>
            <a:endParaRPr lang="en-US"/>
          </a:p>
        </p:txBody>
      </p:sp>
    </p:spTree>
    <p:extLst>
      <p:ext uri="{BB962C8B-B14F-4D97-AF65-F5344CB8AC3E}">
        <p14:creationId xmlns:p14="http://schemas.microsoft.com/office/powerpoint/2010/main" val="685981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5F697D-DC3A-C846-AD39-14FEF0AD8BBC}" type="slidenum">
              <a:rPr lang="en-US" smtClean="0"/>
              <a:t>80</a:t>
            </a:fld>
            <a:endParaRPr lang="en-US"/>
          </a:p>
        </p:txBody>
      </p:sp>
    </p:spTree>
    <p:extLst>
      <p:ext uri="{BB962C8B-B14F-4D97-AF65-F5344CB8AC3E}">
        <p14:creationId xmlns:p14="http://schemas.microsoft.com/office/powerpoint/2010/main" val="977556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5F697D-DC3A-C846-AD39-14FEF0AD8BBC}" type="slidenum">
              <a:rPr lang="en-US" smtClean="0"/>
              <a:t>83</a:t>
            </a:fld>
            <a:endParaRPr lang="en-US"/>
          </a:p>
        </p:txBody>
      </p:sp>
    </p:spTree>
    <p:extLst>
      <p:ext uri="{BB962C8B-B14F-4D97-AF65-F5344CB8AC3E}">
        <p14:creationId xmlns:p14="http://schemas.microsoft.com/office/powerpoint/2010/main" val="935818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A02CB-EA33-F147-BA67-CFC5365B81D5}" type="slidenum">
              <a:rPr lang="en-US" smtClean="0"/>
              <a:t>85</a:t>
            </a:fld>
            <a:endParaRPr lang="en-US"/>
          </a:p>
        </p:txBody>
      </p:sp>
    </p:spTree>
    <p:extLst>
      <p:ext uri="{BB962C8B-B14F-4D97-AF65-F5344CB8AC3E}">
        <p14:creationId xmlns:p14="http://schemas.microsoft.com/office/powerpoint/2010/main" val="400193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5F697D-DC3A-C846-AD39-14FEF0AD8BBC}" type="slidenum">
              <a:rPr lang="en-US" smtClean="0"/>
              <a:t>94</a:t>
            </a:fld>
            <a:endParaRPr lang="en-US"/>
          </a:p>
        </p:txBody>
      </p:sp>
    </p:spTree>
    <p:extLst>
      <p:ext uri="{BB962C8B-B14F-4D97-AF65-F5344CB8AC3E}">
        <p14:creationId xmlns:p14="http://schemas.microsoft.com/office/powerpoint/2010/main" val="926148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5F697D-DC3A-C846-AD39-14FEF0AD8BBC}" type="slidenum">
              <a:rPr lang="en-US" smtClean="0"/>
              <a:t>105</a:t>
            </a:fld>
            <a:endParaRPr lang="en-US"/>
          </a:p>
        </p:txBody>
      </p:sp>
    </p:spTree>
    <p:extLst>
      <p:ext uri="{BB962C8B-B14F-4D97-AF65-F5344CB8AC3E}">
        <p14:creationId xmlns:p14="http://schemas.microsoft.com/office/powerpoint/2010/main" val="173122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029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354" name="Shape 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66433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a:latin typeface="Arial" charset="0"/>
                <a:ea typeface="MS PGothic" charset="0"/>
                <a:cs typeface="MS PGothic" charset="0"/>
              </a:rPr>
              <a:t>Student with 2-5 are candidates for more support in behavior, academic, or both areas.</a:t>
            </a:r>
          </a:p>
        </p:txBody>
      </p:sp>
      <p:sp>
        <p:nvSpPr>
          <p:cNvPr id="108548" name="Date Placeholder 3"/>
          <p:cNvSpPr>
            <a:spLocks noGrp="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5943F0C-49A5-B44F-959F-0619C798E244}" type="datetime1">
              <a:rPr lang="en-US">
                <a:ea typeface="MS PGothic" charset="0"/>
                <a:cs typeface="MS PGothic" charset="0"/>
              </a:rPr>
              <a:pPr eaLnBrk="1" hangingPunct="1"/>
              <a:t>10/25/17</a:t>
            </a:fld>
            <a:endParaRPr lang="en-US">
              <a:ea typeface="MS PGothic" charset="0"/>
              <a:cs typeface="MS PGothic" charset="0"/>
            </a:endParaRPr>
          </a:p>
        </p:txBody>
      </p:sp>
      <p:sp>
        <p:nvSpPr>
          <p:cNvPr id="108549" name="Footer Placeholder 4"/>
          <p:cNvSpPr>
            <a:spLocks noGrp="1"/>
          </p:cNvSpPr>
          <p:nvPr>
            <p:ph type="ftr" sz="quarter" idx="4"/>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ea typeface="MS PGothic" charset="0"/>
                <a:cs typeface="MS PGothic" charset="0"/>
              </a:rPr>
              <a:t>Newton, J. S., Todd, A. W., Algozzine, K., Horner, R. H., &amp; Algozzine, B.  2008</a:t>
            </a:r>
          </a:p>
        </p:txBody>
      </p:sp>
      <p:sp>
        <p:nvSpPr>
          <p:cNvPr id="108550" name="Slide Number Placeholder 5"/>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6ACCAAB-9469-954B-805F-ED24146C5719}" type="slidenum">
              <a:rPr lang="en-US">
                <a:ea typeface="MS PGothic" charset="0"/>
                <a:cs typeface="MS PGothic" charset="0"/>
              </a:rPr>
              <a:pPr eaLnBrk="1" hangingPunct="1"/>
              <a:t>118</a:t>
            </a:fld>
            <a:endParaRPr lang="en-US">
              <a:ea typeface="MS PGothic" charset="0"/>
              <a:cs typeface="MS PGothic" charset="0"/>
            </a:endParaRPr>
          </a:p>
        </p:txBody>
      </p:sp>
    </p:spTree>
    <p:extLst>
      <p:ext uri="{BB962C8B-B14F-4D97-AF65-F5344CB8AC3E}">
        <p14:creationId xmlns:p14="http://schemas.microsoft.com/office/powerpoint/2010/main" val="10887791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1916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ftr" idx="11"/>
          </p:nvPr>
        </p:nvSpPr>
        <p:spPr>
          <a:xfrm>
            <a:off x="0" y="8685213"/>
            <a:ext cx="2971799" cy="457200"/>
          </a:xfrm>
          <a:prstGeom prst="rect">
            <a:avLst/>
          </a:prstGeom>
          <a:noFill/>
          <a:ln>
            <a:noFill/>
          </a:ln>
        </p:spPr>
        <p:txBody>
          <a:bodyPr lIns="91425" tIns="45700" rIns="91425" bIns="45700" anchor="b" anchorCtr="0">
            <a:noAutofit/>
          </a:bodyPr>
          <a:lstStyle/>
          <a:p>
            <a:pPr marL="0" marR="0" lvl="0" indent="0" algn="l" rtl="0">
              <a:spcBef>
                <a:spcPts val="0"/>
              </a:spcBef>
              <a:buSzPct val="25000"/>
              <a:buNone/>
            </a:pPr>
            <a:r>
              <a:rPr lang="en-US" sz="1200">
                <a:solidFill>
                  <a:schemeClr val="dk1"/>
                </a:solidFill>
                <a:latin typeface="Arial"/>
                <a:ea typeface="Arial"/>
                <a:cs typeface="Arial"/>
                <a:sym typeface="Arial"/>
              </a:rPr>
              <a:t>Tier 1 New Team Kick-Off: Day 2</a:t>
            </a:r>
          </a:p>
        </p:txBody>
      </p:sp>
      <p:sp>
        <p:nvSpPr>
          <p:cNvPr id="279" name="Shape 27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Arial"/>
                <a:ea typeface="Arial"/>
                <a:cs typeface="Arial"/>
                <a:sym typeface="Arial"/>
              </a:rPr>
              <a:t>123</a:t>
            </a:fld>
            <a:endParaRPr lang="en-US" sz="1200">
              <a:solidFill>
                <a:schemeClr val="dk1"/>
              </a:solidFill>
              <a:latin typeface="Arial"/>
              <a:ea typeface="Arial"/>
              <a:cs typeface="Arial"/>
              <a:sym typeface="Arial"/>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1" name="Shape 2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7499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24411" indent="-278620">
              <a:defRPr sz="1200">
                <a:solidFill>
                  <a:schemeClr val="tx1"/>
                </a:solidFill>
                <a:latin typeface="Arial" charset="0"/>
                <a:ea typeface="ＭＳ Ｐゴシック" charset="0"/>
              </a:defRPr>
            </a:lvl2pPr>
            <a:lvl3pPr marL="1114477" indent="-222895">
              <a:defRPr sz="1200">
                <a:solidFill>
                  <a:schemeClr val="tx1"/>
                </a:solidFill>
                <a:latin typeface="Arial" charset="0"/>
                <a:ea typeface="ＭＳ Ｐゴシック" charset="0"/>
              </a:defRPr>
            </a:lvl3pPr>
            <a:lvl4pPr marL="1560269" indent="-222895">
              <a:defRPr sz="1200">
                <a:solidFill>
                  <a:schemeClr val="tx1"/>
                </a:solidFill>
                <a:latin typeface="Arial" charset="0"/>
                <a:ea typeface="ＭＳ Ｐゴシック" charset="0"/>
              </a:defRPr>
            </a:lvl4pPr>
            <a:lvl5pPr marL="2006060" indent="-222895">
              <a:defRPr sz="1200">
                <a:solidFill>
                  <a:schemeClr val="tx1"/>
                </a:solidFill>
                <a:latin typeface="Arial" charset="0"/>
                <a:ea typeface="ＭＳ Ｐゴシック" charset="0"/>
              </a:defRPr>
            </a:lvl5pPr>
            <a:lvl6pPr marL="2451851" indent="-222895" eaLnBrk="0" fontAlgn="base" hangingPunct="0">
              <a:spcBef>
                <a:spcPct val="30000"/>
              </a:spcBef>
              <a:spcAft>
                <a:spcPct val="0"/>
              </a:spcAft>
              <a:defRPr sz="1200">
                <a:solidFill>
                  <a:schemeClr val="tx1"/>
                </a:solidFill>
                <a:latin typeface="Arial" charset="0"/>
                <a:ea typeface="ＭＳ Ｐゴシック" charset="0"/>
              </a:defRPr>
            </a:lvl6pPr>
            <a:lvl7pPr marL="2897642" indent="-222895" eaLnBrk="0" fontAlgn="base" hangingPunct="0">
              <a:spcBef>
                <a:spcPct val="30000"/>
              </a:spcBef>
              <a:spcAft>
                <a:spcPct val="0"/>
              </a:spcAft>
              <a:defRPr sz="1200">
                <a:solidFill>
                  <a:schemeClr val="tx1"/>
                </a:solidFill>
                <a:latin typeface="Arial" charset="0"/>
                <a:ea typeface="ＭＳ Ｐゴシック" charset="0"/>
              </a:defRPr>
            </a:lvl7pPr>
            <a:lvl8pPr marL="3343433" indent="-222895" eaLnBrk="0" fontAlgn="base" hangingPunct="0">
              <a:spcBef>
                <a:spcPct val="30000"/>
              </a:spcBef>
              <a:spcAft>
                <a:spcPct val="0"/>
              </a:spcAft>
              <a:defRPr sz="1200">
                <a:solidFill>
                  <a:schemeClr val="tx1"/>
                </a:solidFill>
                <a:latin typeface="Arial" charset="0"/>
                <a:ea typeface="ＭＳ Ｐゴシック" charset="0"/>
              </a:defRPr>
            </a:lvl8pPr>
            <a:lvl9pPr marL="3789224" indent="-222895" eaLnBrk="0" fontAlgn="base" hangingPunct="0">
              <a:spcBef>
                <a:spcPct val="30000"/>
              </a:spcBef>
              <a:spcAft>
                <a:spcPct val="0"/>
              </a:spcAft>
              <a:defRPr sz="1200">
                <a:solidFill>
                  <a:schemeClr val="tx1"/>
                </a:solidFill>
                <a:latin typeface="Arial" charset="0"/>
                <a:ea typeface="ＭＳ Ｐゴシック" charset="0"/>
              </a:defRPr>
            </a:lvl9pPr>
          </a:lstStyle>
          <a:p>
            <a:fld id="{109EEDF0-7EE7-1A46-96AF-F7A9B724EBAD}" type="slidenum">
              <a:rPr lang="en-US"/>
              <a:pPr/>
              <a:t>9</a:t>
            </a:fld>
            <a:endParaRPr 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7731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 is driving force behind </a:t>
            </a:r>
            <a:r>
              <a:rPr lang="en-US" dirty="0" err="1"/>
              <a:t>pbs</a:t>
            </a:r>
            <a:endParaRPr lang="en-US" dirty="0"/>
          </a:p>
          <a:p>
            <a:endParaRPr lang="en-US" dirty="0"/>
          </a:p>
        </p:txBody>
      </p:sp>
      <p:sp>
        <p:nvSpPr>
          <p:cNvPr id="4" name="Slide Number Placeholder 3"/>
          <p:cNvSpPr>
            <a:spLocks noGrp="1"/>
          </p:cNvSpPr>
          <p:nvPr>
            <p:ph type="sldNum" sz="quarter" idx="10"/>
          </p:nvPr>
        </p:nvSpPr>
        <p:spPr/>
        <p:txBody>
          <a:bodyPr/>
          <a:lstStyle/>
          <a:p>
            <a:fld id="{C65F697D-DC3A-C846-AD39-14FEF0AD8BBC}" type="slidenum">
              <a:rPr lang="en-US" smtClean="0"/>
              <a:t>10</a:t>
            </a:fld>
            <a:endParaRPr lang="en-US"/>
          </a:p>
        </p:txBody>
      </p:sp>
    </p:spTree>
    <p:extLst>
      <p:ext uri="{BB962C8B-B14F-4D97-AF65-F5344CB8AC3E}">
        <p14:creationId xmlns:p14="http://schemas.microsoft.com/office/powerpoint/2010/main" val="1462176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workforce fit in</a:t>
            </a:r>
          </a:p>
          <a:p>
            <a:r>
              <a:rPr lang="en-US" dirty="0"/>
              <a:t>Attrition of staff may indicate that we need to do something to increase their skills so that attrition decreases</a:t>
            </a:r>
          </a:p>
          <a:p>
            <a:endParaRPr lang="en-US" dirty="0"/>
          </a:p>
        </p:txBody>
      </p:sp>
      <p:sp>
        <p:nvSpPr>
          <p:cNvPr id="4" name="Slide Number Placeholder 3"/>
          <p:cNvSpPr>
            <a:spLocks noGrp="1"/>
          </p:cNvSpPr>
          <p:nvPr>
            <p:ph type="sldNum" sz="quarter" idx="10"/>
          </p:nvPr>
        </p:nvSpPr>
        <p:spPr/>
        <p:txBody>
          <a:bodyPr/>
          <a:lstStyle/>
          <a:p>
            <a:fld id="{C65F697D-DC3A-C846-AD39-14FEF0AD8BBC}" type="slidenum">
              <a:rPr lang="en-US" smtClean="0"/>
              <a:t>11</a:t>
            </a:fld>
            <a:endParaRPr lang="en-US"/>
          </a:p>
        </p:txBody>
      </p:sp>
    </p:spTree>
    <p:extLst>
      <p:ext uri="{BB962C8B-B14F-4D97-AF65-F5344CB8AC3E}">
        <p14:creationId xmlns:p14="http://schemas.microsoft.com/office/powerpoint/2010/main" val="1307407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all people need-</a:t>
            </a:r>
          </a:p>
          <a:p>
            <a:r>
              <a:rPr lang="en-US" dirty="0"/>
              <a:t>Choice making</a:t>
            </a:r>
          </a:p>
          <a:p>
            <a:r>
              <a:rPr lang="en-US" dirty="0"/>
              <a:t>What is telling us that quality of life is not good enough, how to help before we reach crisis</a:t>
            </a:r>
          </a:p>
          <a:p>
            <a:r>
              <a:rPr lang="en-US" dirty="0"/>
              <a:t>More time preventing fires than putting them out</a:t>
            </a:r>
          </a:p>
          <a:p>
            <a:endParaRPr lang="en-US" dirty="0"/>
          </a:p>
        </p:txBody>
      </p:sp>
      <p:sp>
        <p:nvSpPr>
          <p:cNvPr id="4" name="Slide Number Placeholder 3"/>
          <p:cNvSpPr>
            <a:spLocks noGrp="1"/>
          </p:cNvSpPr>
          <p:nvPr>
            <p:ph type="sldNum" sz="quarter" idx="10"/>
          </p:nvPr>
        </p:nvSpPr>
        <p:spPr/>
        <p:txBody>
          <a:bodyPr/>
          <a:lstStyle/>
          <a:p>
            <a:fld id="{893A02CB-EA33-F147-BA67-CFC5365B81D5}" type="slidenum">
              <a:rPr lang="en-US" smtClean="0"/>
              <a:t>12</a:t>
            </a:fld>
            <a:endParaRPr lang="en-US"/>
          </a:p>
        </p:txBody>
      </p:sp>
    </p:spTree>
    <p:extLst>
      <p:ext uri="{BB962C8B-B14F-4D97-AF65-F5344CB8AC3E}">
        <p14:creationId xmlns:p14="http://schemas.microsoft.com/office/powerpoint/2010/main" val="1606947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5F697D-DC3A-C846-AD39-14FEF0AD8BBC}" type="slidenum">
              <a:rPr lang="en-US" smtClean="0"/>
              <a:t>13</a:t>
            </a:fld>
            <a:endParaRPr lang="en-US"/>
          </a:p>
        </p:txBody>
      </p:sp>
    </p:spTree>
    <p:extLst>
      <p:ext uri="{BB962C8B-B14F-4D97-AF65-F5344CB8AC3E}">
        <p14:creationId xmlns:p14="http://schemas.microsoft.com/office/powerpoint/2010/main" val="634068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F87F7F-6187-A746-BBAC-521B5AF3FA59}" type="datetimeFigureOut">
              <a:rPr lang="en-US" smtClean="0"/>
              <a:t>10/25/17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6F737-99D1-8D4D-B46D-064E41B618AA}" type="slidenum">
              <a:rPr lang="en-US" smtClean="0"/>
              <a:t>‹#›</a:t>
            </a:fld>
            <a:endParaRPr lang="en-US"/>
          </a:p>
        </p:txBody>
      </p:sp>
    </p:spTree>
    <p:extLst>
      <p:ext uri="{BB962C8B-B14F-4D97-AF65-F5344CB8AC3E}">
        <p14:creationId xmlns:p14="http://schemas.microsoft.com/office/powerpoint/2010/main" val="850516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87F7F-6187-A746-BBAC-521B5AF3FA59}" type="datetimeFigureOut">
              <a:rPr lang="en-US" smtClean="0"/>
              <a:t>10/25/17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6F737-99D1-8D4D-B46D-064E41B618AA}" type="slidenum">
              <a:rPr lang="en-US" smtClean="0"/>
              <a:t>‹#›</a:t>
            </a:fld>
            <a:endParaRPr lang="en-US"/>
          </a:p>
        </p:txBody>
      </p:sp>
    </p:spTree>
    <p:extLst>
      <p:ext uri="{BB962C8B-B14F-4D97-AF65-F5344CB8AC3E}">
        <p14:creationId xmlns:p14="http://schemas.microsoft.com/office/powerpoint/2010/main" val="192270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87F7F-6187-A746-BBAC-521B5AF3FA59}" type="datetimeFigureOut">
              <a:rPr lang="en-US" smtClean="0"/>
              <a:t>10/25/17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6F737-99D1-8D4D-B46D-064E41B618AA}" type="slidenum">
              <a:rPr lang="en-US" smtClean="0"/>
              <a:t>‹#›</a:t>
            </a:fld>
            <a:endParaRPr lang="en-US"/>
          </a:p>
        </p:txBody>
      </p:sp>
    </p:spTree>
    <p:extLst>
      <p:ext uri="{BB962C8B-B14F-4D97-AF65-F5344CB8AC3E}">
        <p14:creationId xmlns:p14="http://schemas.microsoft.com/office/powerpoint/2010/main" val="1673741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7EDDE0-5C0D-D247-A6AC-566221223A50}" type="slidenum">
              <a:rPr lang="en-US"/>
              <a:pPr/>
              <a:t>‹#›</a:t>
            </a:fld>
            <a:endParaRPr lang="en-US"/>
          </a:p>
        </p:txBody>
      </p:sp>
    </p:spTree>
    <p:extLst>
      <p:ext uri="{BB962C8B-B14F-4D97-AF65-F5344CB8AC3E}">
        <p14:creationId xmlns:p14="http://schemas.microsoft.com/office/powerpoint/2010/main" val="25865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87F7F-6187-A746-BBAC-521B5AF3FA59}" type="datetimeFigureOut">
              <a:rPr lang="en-US" smtClean="0"/>
              <a:t>10/25/17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6F737-99D1-8D4D-B46D-064E41B618AA}" type="slidenum">
              <a:rPr lang="en-US" smtClean="0"/>
              <a:t>‹#›</a:t>
            </a:fld>
            <a:endParaRPr lang="en-US"/>
          </a:p>
        </p:txBody>
      </p:sp>
    </p:spTree>
    <p:extLst>
      <p:ext uri="{BB962C8B-B14F-4D97-AF65-F5344CB8AC3E}">
        <p14:creationId xmlns:p14="http://schemas.microsoft.com/office/powerpoint/2010/main" val="1537006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F87F7F-6187-A746-BBAC-521B5AF3FA59}" type="datetimeFigureOut">
              <a:rPr lang="en-US" smtClean="0"/>
              <a:t>10/25/17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6F737-99D1-8D4D-B46D-064E41B618AA}" type="slidenum">
              <a:rPr lang="en-US" smtClean="0"/>
              <a:t>‹#›</a:t>
            </a:fld>
            <a:endParaRPr lang="en-US"/>
          </a:p>
        </p:txBody>
      </p:sp>
    </p:spTree>
    <p:extLst>
      <p:ext uri="{BB962C8B-B14F-4D97-AF65-F5344CB8AC3E}">
        <p14:creationId xmlns:p14="http://schemas.microsoft.com/office/powerpoint/2010/main" val="392665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F87F7F-6187-A746-BBAC-521B5AF3FA59}" type="datetimeFigureOut">
              <a:rPr lang="en-US" smtClean="0"/>
              <a:t>10/25/17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D6F737-99D1-8D4D-B46D-064E41B618AA}" type="slidenum">
              <a:rPr lang="en-US" smtClean="0"/>
              <a:t>‹#›</a:t>
            </a:fld>
            <a:endParaRPr lang="en-US"/>
          </a:p>
        </p:txBody>
      </p:sp>
    </p:spTree>
    <p:extLst>
      <p:ext uri="{BB962C8B-B14F-4D97-AF65-F5344CB8AC3E}">
        <p14:creationId xmlns:p14="http://schemas.microsoft.com/office/powerpoint/2010/main" val="318651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F87F7F-6187-A746-BBAC-521B5AF3FA59}" type="datetimeFigureOut">
              <a:rPr lang="en-US" smtClean="0"/>
              <a:t>10/25/17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D6F737-99D1-8D4D-B46D-064E41B618AA}" type="slidenum">
              <a:rPr lang="en-US" smtClean="0"/>
              <a:t>‹#›</a:t>
            </a:fld>
            <a:endParaRPr lang="en-US"/>
          </a:p>
        </p:txBody>
      </p:sp>
    </p:spTree>
    <p:extLst>
      <p:ext uri="{BB962C8B-B14F-4D97-AF65-F5344CB8AC3E}">
        <p14:creationId xmlns:p14="http://schemas.microsoft.com/office/powerpoint/2010/main" val="1902692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F87F7F-6187-A746-BBAC-521B5AF3FA59}" type="datetimeFigureOut">
              <a:rPr lang="en-US" smtClean="0"/>
              <a:t>10/25/17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D6F737-99D1-8D4D-B46D-064E41B618AA}" type="slidenum">
              <a:rPr lang="en-US" smtClean="0"/>
              <a:t>‹#›</a:t>
            </a:fld>
            <a:endParaRPr lang="en-US"/>
          </a:p>
        </p:txBody>
      </p:sp>
    </p:spTree>
    <p:extLst>
      <p:ext uri="{BB962C8B-B14F-4D97-AF65-F5344CB8AC3E}">
        <p14:creationId xmlns:p14="http://schemas.microsoft.com/office/powerpoint/2010/main" val="373103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87F7F-6187-A746-BBAC-521B5AF3FA59}" type="datetimeFigureOut">
              <a:rPr lang="en-US" smtClean="0"/>
              <a:t>10/25/17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D6F737-99D1-8D4D-B46D-064E41B618AA}" type="slidenum">
              <a:rPr lang="en-US" smtClean="0"/>
              <a:t>‹#›</a:t>
            </a:fld>
            <a:endParaRPr lang="en-US"/>
          </a:p>
        </p:txBody>
      </p:sp>
    </p:spTree>
    <p:extLst>
      <p:ext uri="{BB962C8B-B14F-4D97-AF65-F5344CB8AC3E}">
        <p14:creationId xmlns:p14="http://schemas.microsoft.com/office/powerpoint/2010/main" val="101771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F87F7F-6187-A746-BBAC-521B5AF3FA59}" type="datetimeFigureOut">
              <a:rPr lang="en-US" smtClean="0"/>
              <a:t>10/25/17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D6F737-99D1-8D4D-B46D-064E41B618AA}" type="slidenum">
              <a:rPr lang="en-US" smtClean="0"/>
              <a:t>‹#›</a:t>
            </a:fld>
            <a:endParaRPr lang="en-US"/>
          </a:p>
        </p:txBody>
      </p:sp>
    </p:spTree>
    <p:extLst>
      <p:ext uri="{BB962C8B-B14F-4D97-AF65-F5344CB8AC3E}">
        <p14:creationId xmlns:p14="http://schemas.microsoft.com/office/powerpoint/2010/main" val="1070163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F87F7F-6187-A746-BBAC-521B5AF3FA59}" type="datetimeFigureOut">
              <a:rPr lang="en-US" smtClean="0"/>
              <a:t>10/25/17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D6F737-99D1-8D4D-B46D-064E41B618AA}" type="slidenum">
              <a:rPr lang="en-US" smtClean="0"/>
              <a:t>‹#›</a:t>
            </a:fld>
            <a:endParaRPr lang="en-US"/>
          </a:p>
        </p:txBody>
      </p:sp>
    </p:spTree>
    <p:extLst>
      <p:ext uri="{BB962C8B-B14F-4D97-AF65-F5344CB8AC3E}">
        <p14:creationId xmlns:p14="http://schemas.microsoft.com/office/powerpoint/2010/main" val="10640815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87F7F-6187-A746-BBAC-521B5AF3FA59}" type="datetimeFigureOut">
              <a:rPr lang="en-US" smtClean="0"/>
              <a:t>10/25/17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D6F737-99D1-8D4D-B46D-064E41B618AA}" type="slidenum">
              <a:rPr lang="en-US" smtClean="0"/>
              <a:t>‹#›</a:t>
            </a:fld>
            <a:endParaRPr lang="en-US"/>
          </a:p>
        </p:txBody>
      </p:sp>
    </p:spTree>
    <p:extLst>
      <p:ext uri="{BB962C8B-B14F-4D97-AF65-F5344CB8AC3E}">
        <p14:creationId xmlns:p14="http://schemas.microsoft.com/office/powerpoint/2010/main" val="2059754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slide" Target="slide6.xml"/><Relationship Id="rId5" Type="http://schemas.openxmlformats.org/officeDocument/2006/relationships/slide" Target="slide11.xml"/><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jp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6.xml"/><Relationship Id="rId4" Type="http://schemas.openxmlformats.org/officeDocument/2006/relationships/image" Target="../media/image8.emf"/><Relationship Id="rId5" Type="http://schemas.openxmlformats.org/officeDocument/2006/relationships/slide" Target="slide10.xml"/><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8.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e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 Id="rId3" Type="http://schemas.openxmlformats.org/officeDocument/2006/relationships/image" Target="../media/image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1.gi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133.xml.rels><?xml version="1.0" encoding="UTF-8" standalone="yes"?>
<Relationships xmlns="http://schemas.openxmlformats.org/package/2006/relationships"><Relationship Id="rId3" Type="http://schemas.openxmlformats.org/officeDocument/2006/relationships/hyperlink" Target="http://www.kipbs.org/" TargetMode="External"/><Relationship Id="rId4" Type="http://schemas.openxmlformats.org/officeDocument/2006/relationships/hyperlink" Target="http://kmhpbs.org/resources/training-materials" TargetMode="External"/><Relationship Id="rId1" Type="http://schemas.openxmlformats.org/officeDocument/2006/relationships/slideLayout" Target="../slideLayouts/slideLayout2.xml"/><Relationship Id="rId2" Type="http://schemas.openxmlformats.org/officeDocument/2006/relationships/hyperlink" Target="http://www.mnpsp.org/"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pbs.org/" TargetMode="External"/><Relationship Id="rId3" Type="http://schemas.openxmlformats.org/officeDocument/2006/relationships/hyperlink" Target="http://www.apbs.org/files/PBSwhole.pdf"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implementation.fpg.unc.edu/" TargetMode="External"/><Relationship Id="rId4" Type="http://schemas.openxmlformats.org/officeDocument/2006/relationships/hyperlink" Target="http://implementation.fpg.unc.edu/modules-and-lessons" TargetMode="External"/><Relationship Id="rId1" Type="http://schemas.openxmlformats.org/officeDocument/2006/relationships/slideLayout" Target="../slideLayouts/slideLayout2.xml"/><Relationship Id="rId2" Type="http://schemas.openxmlformats.org/officeDocument/2006/relationships/hyperlink" Target="http://nirn.fpg.unc.edu/resources/implementation-research-synthesis-literature"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youtube.com/watch?v=Pk7yqlTMvp8"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youtube.com/watch?v=TIlryvmrxEY" TargetMode="External"/><Relationship Id="rId3" Type="http://schemas.openxmlformats.org/officeDocument/2006/relationships/hyperlink" Target="https://www.youtube.com/watch?v=4VC1XWtiPUo"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Cbk980jV7Ao" TargetMode="External"/><Relationship Id="rId3" Type="http://schemas.openxmlformats.org/officeDocument/2006/relationships/hyperlink" Target="https://www.youtube.com/watch?v=V_qO7NFp4-s"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daus.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 Id="rId3" Type="http://schemas.openxmlformats.org/officeDocument/2006/relationships/image" Target="../media/image1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 Id="rId3"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ho.int/trade/glossary/story021/en/" TargetMode="External"/><Relationship Id="rId3" Type="http://schemas.openxmlformats.org/officeDocument/2006/relationships/image" Target="../media/image2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819054" y="3394575"/>
            <a:ext cx="8315546" cy="908820"/>
          </a:xfrm>
        </p:spPr>
        <p:txBody>
          <a:bodyPr>
            <a:normAutofit fontScale="90000"/>
          </a:bodyPr>
          <a:lstStyle/>
          <a:p>
            <a:r>
              <a:rPr lang="en-US" sz="5300" b="1" dirty="0"/>
              <a:t>Introduction to Positive Behavior Support </a:t>
            </a:r>
            <a:br>
              <a:rPr lang="en-US" sz="5300" b="1" dirty="0"/>
            </a:br>
            <a:r>
              <a:rPr lang="en-US" sz="5300" b="1" dirty="0"/>
              <a:t/>
            </a:r>
            <a:br>
              <a:rPr lang="en-US" sz="5300" b="1" dirty="0"/>
            </a:br>
            <a:r>
              <a:rPr lang="en-US" sz="5300" b="1" dirty="0"/>
              <a:t>Day 1 Webinar &amp; Onsite</a:t>
            </a:r>
            <a:br>
              <a:rPr lang="en-US" sz="5300" b="1" dirty="0"/>
            </a:br>
            <a:r>
              <a:rPr lang="en-US" sz="5300" b="1" dirty="0"/>
              <a:t/>
            </a:r>
            <a:br>
              <a:rPr lang="en-US" sz="5300" b="1" dirty="0"/>
            </a:br>
            <a:r>
              <a:rPr lang="en-US" sz="3200" dirty="0"/>
              <a:t/>
            </a:r>
            <a:br>
              <a:rPr lang="en-US" sz="3200" dirty="0"/>
            </a:br>
            <a:endParaRPr lang="en-US" sz="3000" b="1" dirty="0">
              <a:latin typeface="+mn-lt"/>
            </a:endParaRPr>
          </a:p>
        </p:txBody>
      </p:sp>
      <p:pic>
        <p:nvPicPr>
          <p:cNvPr id="5" name="Picture 4" descr="m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096388"/>
            <a:ext cx="9144000" cy="920496"/>
          </a:xfrm>
          <a:prstGeom prst="rect">
            <a:avLst/>
          </a:prstGeom>
        </p:spPr>
      </p:pic>
      <p:pic>
        <p:nvPicPr>
          <p:cNvPr id="6" name="Picture 5"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917" y="5413854"/>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055" y="4101971"/>
            <a:ext cx="2818745" cy="9230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2808" y="3710454"/>
            <a:ext cx="1219254" cy="1219254"/>
          </a:xfrm>
          <a:prstGeom prst="rect">
            <a:avLst/>
          </a:prstGeom>
        </p:spPr>
      </p:pic>
    </p:spTree>
    <p:extLst>
      <p:ext uri="{BB962C8B-B14F-4D97-AF65-F5344CB8AC3E}">
        <p14:creationId xmlns:p14="http://schemas.microsoft.com/office/powerpoint/2010/main" val="15717182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3477" y="1542677"/>
            <a:ext cx="4806775" cy="357247"/>
          </a:xfrm>
        </p:spPr>
        <p:txBody>
          <a:bodyPr>
            <a:noAutofit/>
          </a:bodyPr>
          <a:lstStyle/>
          <a:p>
            <a:r>
              <a:rPr lang="en-US" sz="2100" b="1" dirty="0">
                <a:solidFill>
                  <a:srgbClr val="0D506C"/>
                </a:solidFill>
                <a:latin typeface="+mn-lt"/>
              </a:rPr>
              <a:t>Person-Centered Practices &amp; Planning</a:t>
            </a:r>
          </a:p>
        </p:txBody>
      </p:sp>
      <p:sp>
        <p:nvSpPr>
          <p:cNvPr id="32" name="Rounded Rectangle 31"/>
          <p:cNvSpPr/>
          <p:nvPr/>
        </p:nvSpPr>
        <p:spPr>
          <a:xfrm>
            <a:off x="8290859" y="2980310"/>
            <a:ext cx="2068373" cy="413038"/>
          </a:xfrm>
          <a:prstGeom prst="roundRect">
            <a:avLst>
              <a:gd name="adj" fmla="val 21980"/>
            </a:avLst>
          </a:prstGeom>
          <a:solidFill>
            <a:srgbClr val="75767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50"/>
              </a:lnSpc>
            </a:pPr>
            <a:r>
              <a:rPr lang="en-US" sz="1350" dirty="0"/>
              <a:t>Organizational Workforce Development</a:t>
            </a:r>
          </a:p>
        </p:txBody>
      </p:sp>
      <p:sp>
        <p:nvSpPr>
          <p:cNvPr id="31" name="Rounded Rectangle 30"/>
          <p:cNvSpPr/>
          <p:nvPr/>
        </p:nvSpPr>
        <p:spPr>
          <a:xfrm>
            <a:off x="8290859" y="2407997"/>
            <a:ext cx="2068373" cy="413038"/>
          </a:xfrm>
          <a:prstGeom prst="roundRect">
            <a:avLst>
              <a:gd name="adj" fmla="val 21980"/>
            </a:avLst>
          </a:prstGeom>
          <a:solidFill>
            <a:srgbClr val="0D506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50"/>
              </a:lnSpc>
            </a:pPr>
            <a:r>
              <a:rPr lang="en-US" sz="1350" b="1" dirty="0">
                <a:solidFill>
                  <a:srgbClr val="0D506C"/>
                </a:solidFill>
              </a:rPr>
              <a:t>Person-Centered Practices &amp; Planning</a:t>
            </a:r>
          </a:p>
        </p:txBody>
      </p:sp>
      <p:sp>
        <p:nvSpPr>
          <p:cNvPr id="30" name="Rounded Rectangle 29"/>
          <p:cNvSpPr/>
          <p:nvPr/>
        </p:nvSpPr>
        <p:spPr>
          <a:xfrm>
            <a:off x="8290859" y="1835684"/>
            <a:ext cx="2068373" cy="413038"/>
          </a:xfrm>
          <a:prstGeom prst="roundRect">
            <a:avLst>
              <a:gd name="adj" fmla="val 21980"/>
            </a:avLst>
          </a:prstGeom>
          <a:solidFill>
            <a:srgbClr val="941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Positive Behavior Support</a:t>
            </a:r>
          </a:p>
        </p:txBody>
      </p:sp>
      <p:grpSp>
        <p:nvGrpSpPr>
          <p:cNvPr id="24" name="Group 23"/>
          <p:cNvGrpSpPr/>
          <p:nvPr/>
        </p:nvGrpSpPr>
        <p:grpSpPr>
          <a:xfrm>
            <a:off x="1759706" y="1889448"/>
            <a:ext cx="6228510" cy="4057650"/>
            <a:chOff x="942685" y="1329591"/>
            <a:chExt cx="8304680" cy="5410200"/>
          </a:xfrm>
        </p:grpSpPr>
        <p:pic>
          <p:nvPicPr>
            <p:cNvPr id="2" name="Picture 1"/>
            <p:cNvPicPr>
              <a:picLocks noChangeAspect="1"/>
            </p:cNvPicPr>
            <p:nvPr/>
          </p:nvPicPr>
          <p:blipFill>
            <a:blip r:embed="rId3"/>
            <a:stretch>
              <a:fillRect/>
            </a:stretch>
          </p:blipFill>
          <p:spPr>
            <a:xfrm>
              <a:off x="942685" y="1329591"/>
              <a:ext cx="3378200" cy="5410200"/>
            </a:xfrm>
            <a:prstGeom prst="rect">
              <a:avLst/>
            </a:prstGeom>
          </p:spPr>
        </p:pic>
        <p:grpSp>
          <p:nvGrpSpPr>
            <p:cNvPr id="9" name="Group 8"/>
            <p:cNvGrpSpPr/>
            <p:nvPr/>
          </p:nvGrpSpPr>
          <p:grpSpPr>
            <a:xfrm>
              <a:off x="3350213" y="1343557"/>
              <a:ext cx="5897152" cy="5148682"/>
              <a:chOff x="3387025" y="962524"/>
              <a:chExt cx="5897152" cy="5148682"/>
            </a:xfrm>
          </p:grpSpPr>
          <p:sp>
            <p:nvSpPr>
              <p:cNvPr id="13" name="Rectangle 12"/>
              <p:cNvSpPr/>
              <p:nvPr/>
            </p:nvSpPr>
            <p:spPr>
              <a:xfrm>
                <a:off x="3387025" y="962524"/>
                <a:ext cx="3755132" cy="1692770"/>
              </a:xfrm>
              <a:prstGeom prst="rect">
                <a:avLst/>
              </a:prstGeom>
            </p:spPr>
            <p:txBody>
              <a:bodyPr wrap="square">
                <a:spAutoFit/>
              </a:bodyPr>
              <a:lstStyle/>
              <a:p>
                <a:r>
                  <a:rPr lang="en-US" sz="1500" b="1" dirty="0">
                    <a:solidFill>
                      <a:srgbClr val="0D506C"/>
                    </a:solidFill>
                  </a:rPr>
                  <a:t>Tertiary Stage</a:t>
                </a:r>
              </a:p>
              <a:p>
                <a:pPr marL="128588" indent="-128588">
                  <a:buClr>
                    <a:srgbClr val="0D506C"/>
                  </a:buClr>
                  <a:buFont typeface="Arial"/>
                  <a:buChar char="•"/>
                </a:pPr>
                <a:r>
                  <a:rPr lang="en-US" sz="1200" dirty="0"/>
                  <a:t>In Depth Person-Centered Plans</a:t>
                </a:r>
              </a:p>
              <a:p>
                <a:pPr marL="128588" indent="-128588">
                  <a:buClr>
                    <a:srgbClr val="0D506C"/>
                  </a:buClr>
                  <a:buFont typeface="Arial"/>
                  <a:buChar char="•"/>
                </a:pPr>
                <a:r>
                  <a:rPr lang="en-US" sz="1200" dirty="0"/>
                  <a:t>Integrated Plans (PCP, PBS, Trauma-informed Therapy)</a:t>
                </a:r>
              </a:p>
              <a:p>
                <a:pPr marL="128588" indent="-128588">
                  <a:buClr>
                    <a:srgbClr val="0D506C"/>
                  </a:buClr>
                  <a:buFont typeface="Arial"/>
                  <a:buChar char="•"/>
                </a:pPr>
                <a:r>
                  <a:rPr lang="en-US" sz="1200" dirty="0"/>
                  <a:t>Teams Monitor Plan Progress</a:t>
                </a:r>
              </a:p>
              <a:p>
                <a:pPr marL="128588" indent="-128588">
                  <a:buFont typeface="Arial"/>
                  <a:buChar char="•"/>
                </a:pPr>
                <a:endParaRPr lang="en-US" sz="1350" dirty="0"/>
              </a:p>
            </p:txBody>
          </p:sp>
          <p:sp>
            <p:nvSpPr>
              <p:cNvPr id="11" name="Rectangle 10"/>
              <p:cNvSpPr/>
              <p:nvPr/>
            </p:nvSpPr>
            <p:spPr>
              <a:xfrm>
                <a:off x="4717985" y="4449213"/>
                <a:ext cx="3937541" cy="1661993"/>
              </a:xfrm>
              <a:prstGeom prst="rect">
                <a:avLst/>
              </a:prstGeom>
            </p:spPr>
            <p:txBody>
              <a:bodyPr wrap="square">
                <a:spAutoFit/>
              </a:bodyPr>
              <a:lstStyle/>
              <a:p>
                <a:r>
                  <a:rPr lang="en-US" sz="1500" b="1" dirty="0">
                    <a:solidFill>
                      <a:srgbClr val="0D506C"/>
                    </a:solidFill>
                    <a:ea typeface="MS PGothic" charset="0"/>
                    <a:cs typeface="Times New Roman"/>
                  </a:rPr>
                  <a:t>Primary Stage</a:t>
                </a:r>
              </a:p>
              <a:p>
                <a:pPr marL="128588" indent="-128588">
                  <a:buFont typeface="Arial" charset="0"/>
                  <a:buChar char="•"/>
                </a:pPr>
                <a:r>
                  <a:rPr lang="en-US" sz="1200" dirty="0">
                    <a:ea typeface="MS PGothic" charset="0"/>
                    <a:cs typeface="Times New Roman"/>
                  </a:rPr>
                  <a:t>Universal Person-Centered Strategies</a:t>
                </a:r>
              </a:p>
              <a:p>
                <a:pPr marL="128588" indent="-128588">
                  <a:buFont typeface="Arial" charset="0"/>
                  <a:buChar char="•"/>
                </a:pPr>
                <a:r>
                  <a:rPr lang="en-US" sz="1200" dirty="0">
                    <a:ea typeface="MS PGothic" charset="0"/>
                    <a:cs typeface="Times New Roman"/>
                  </a:rPr>
                  <a:t>Encourage Self Expression</a:t>
                </a:r>
              </a:p>
              <a:p>
                <a:pPr marL="128588" indent="-128588">
                  <a:buFont typeface="Arial" charset="0"/>
                  <a:buChar char="•"/>
                </a:pPr>
                <a:r>
                  <a:rPr lang="en-US" sz="1200" dirty="0">
                    <a:ea typeface="MS PGothic" charset="0"/>
                    <a:cs typeface="Times New Roman"/>
                  </a:rPr>
                  <a:t>Self-Determination and Choice Making</a:t>
                </a:r>
              </a:p>
              <a:p>
                <a:pPr marL="128588" indent="-128588">
                  <a:buFont typeface="Arial" charset="0"/>
                  <a:buChar char="•"/>
                </a:pPr>
                <a:r>
                  <a:rPr lang="en-US" sz="1200" dirty="0">
                    <a:ea typeface="MS PGothic" charset="0"/>
                    <a:cs typeface="Times New Roman"/>
                  </a:rPr>
                  <a:t>Meaningful Participation in the Community</a:t>
                </a:r>
              </a:p>
            </p:txBody>
          </p:sp>
          <p:sp>
            <p:nvSpPr>
              <p:cNvPr id="12" name="TextBox 11"/>
              <p:cNvSpPr txBox="1"/>
              <p:nvPr/>
            </p:nvSpPr>
            <p:spPr>
              <a:xfrm>
                <a:off x="4089332" y="2465881"/>
                <a:ext cx="5194845" cy="1661993"/>
              </a:xfrm>
              <a:prstGeom prst="rect">
                <a:avLst/>
              </a:prstGeom>
              <a:noFill/>
            </p:spPr>
            <p:txBody>
              <a:bodyPr wrap="square" rtlCol="0">
                <a:spAutoFit/>
              </a:bodyPr>
              <a:lstStyle/>
              <a:p>
                <a:r>
                  <a:rPr lang="en-US" sz="1500" b="1" dirty="0">
                    <a:solidFill>
                      <a:srgbClr val="0D506C"/>
                    </a:solidFill>
                  </a:rPr>
                  <a:t>Secondary Stage</a:t>
                </a:r>
              </a:p>
              <a:p>
                <a:pPr marL="128588" indent="-128588">
                  <a:buClr>
                    <a:srgbClr val="0D506C"/>
                  </a:buClr>
                  <a:buFont typeface="Arial" charset="0"/>
                  <a:buChar char="•"/>
                </a:pPr>
                <a:r>
                  <a:rPr lang="en-US" sz="1200" dirty="0"/>
                  <a:t>Monitor PCT Action Plans </a:t>
                </a:r>
              </a:p>
              <a:p>
                <a:pPr marL="128588" indent="-128588">
                  <a:buClr>
                    <a:srgbClr val="0D506C"/>
                  </a:buClr>
                  <a:buFont typeface="Arial" charset="0"/>
                  <a:buChar char="•"/>
                </a:pPr>
                <a:r>
                  <a:rPr lang="en-US" sz="1200" dirty="0"/>
                  <a:t>Additional Quality of Life Strategies</a:t>
                </a:r>
              </a:p>
              <a:p>
                <a:pPr marL="128588" indent="-128588">
                  <a:buClr>
                    <a:srgbClr val="0D506C"/>
                  </a:buClr>
                  <a:buFont typeface="Arial" charset="0"/>
                  <a:buChar char="•"/>
                </a:pPr>
                <a:r>
                  <a:rPr lang="en-US" sz="1200" dirty="0"/>
                  <a:t>Increase Strategies for Supporting Independence and Community Involvement</a:t>
                </a:r>
              </a:p>
              <a:p>
                <a:pPr marL="128588" indent="-128588">
                  <a:buClr>
                    <a:srgbClr val="0D506C"/>
                  </a:buClr>
                  <a:buFont typeface="Arial" charset="0"/>
                  <a:buChar char="•"/>
                </a:pPr>
                <a:r>
                  <a:rPr lang="en-US" sz="1200" dirty="0"/>
                  <a:t>Mental Health and Wellness Interventions</a:t>
                </a:r>
              </a:p>
            </p:txBody>
          </p:sp>
        </p:grpSp>
      </p:grpSp>
      <p:sp>
        <p:nvSpPr>
          <p:cNvPr id="3" name="TextBox 2"/>
          <p:cNvSpPr txBox="1"/>
          <p:nvPr/>
        </p:nvSpPr>
        <p:spPr>
          <a:xfrm>
            <a:off x="1524000" y="1037862"/>
            <a:ext cx="9144000" cy="415498"/>
          </a:xfrm>
          <a:prstGeom prst="rect">
            <a:avLst/>
          </a:prstGeom>
          <a:noFill/>
        </p:spPr>
        <p:txBody>
          <a:bodyPr wrap="square" rtlCol="0">
            <a:spAutoFit/>
          </a:bodyPr>
          <a:lstStyle/>
          <a:p>
            <a:pPr algn="ctr"/>
            <a:r>
              <a:rPr lang="en-US" sz="2100" b="1" dirty="0">
                <a:ea typeface="Open Sans Condensed" charset="0"/>
                <a:cs typeface="Open Sans Condensed" charset="0"/>
              </a:rPr>
              <a:t>Implementing Multi-Tiered Systems of Support</a:t>
            </a:r>
          </a:p>
        </p:txBody>
      </p:sp>
      <p:sp>
        <p:nvSpPr>
          <p:cNvPr id="26" name="Rounded Rectangle 25">
            <a:hlinkClick r:id="rId4" action="ppaction://hlinksldjump"/>
          </p:cNvPr>
          <p:cNvSpPr/>
          <p:nvPr/>
        </p:nvSpPr>
        <p:spPr>
          <a:xfrm>
            <a:off x="8290860" y="1835684"/>
            <a:ext cx="2068373" cy="413038"/>
          </a:xfrm>
          <a:prstGeom prst="roundRect">
            <a:avLst>
              <a:gd name="adj" fmla="val 21980"/>
            </a:avLst>
          </a:pr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Positive Behavior Support</a:t>
            </a:r>
          </a:p>
        </p:txBody>
      </p:sp>
      <p:sp>
        <p:nvSpPr>
          <p:cNvPr id="28" name="Rounded Rectangle 27">
            <a:hlinkClick r:id="rId5" action="ppaction://hlinksldjump"/>
          </p:cNvPr>
          <p:cNvSpPr/>
          <p:nvPr/>
        </p:nvSpPr>
        <p:spPr>
          <a:xfrm>
            <a:off x="8290859" y="2980310"/>
            <a:ext cx="2068373" cy="413038"/>
          </a:xfrm>
          <a:prstGeom prst="roundRect">
            <a:avLst>
              <a:gd name="adj" fmla="val 21980"/>
            </a:avLst>
          </a:prstGeom>
          <a:solidFill>
            <a:srgbClr val="757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50"/>
              </a:lnSpc>
            </a:pPr>
            <a:r>
              <a:rPr lang="en-US" sz="1350" dirty="0"/>
              <a:t>Organizational Workforce</a:t>
            </a:r>
          </a:p>
        </p:txBody>
      </p:sp>
    </p:spTree>
    <p:extLst>
      <p:ext uri="{BB962C8B-B14F-4D97-AF65-F5344CB8AC3E}">
        <p14:creationId xmlns:p14="http://schemas.microsoft.com/office/powerpoint/2010/main" val="21437374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Shaping Occurs When</a:t>
            </a:r>
            <a:r>
              <a:rPr lang="is-IS" b="1" dirty="0"/>
              <a:t>….</a:t>
            </a:r>
            <a:endParaRPr lang="en-US" b="1" dirty="0"/>
          </a:p>
        </p:txBody>
      </p:sp>
      <p:sp>
        <p:nvSpPr>
          <p:cNvPr id="3" name="Content Placeholder 2"/>
          <p:cNvSpPr>
            <a:spLocks noGrp="1"/>
          </p:cNvSpPr>
          <p:nvPr>
            <p:ph idx="1"/>
          </p:nvPr>
        </p:nvSpPr>
        <p:spPr/>
        <p:txBody>
          <a:bodyPr>
            <a:normAutofit/>
          </a:bodyPr>
          <a:lstStyle/>
          <a:p>
            <a:r>
              <a:rPr lang="en-US" dirty="0"/>
              <a:t>Encouraging the Behavior You Want to See</a:t>
            </a:r>
          </a:p>
          <a:p>
            <a:r>
              <a:rPr lang="en-US" dirty="0"/>
              <a:t>If You Wait for this Behavior to Occur</a:t>
            </a:r>
            <a:r>
              <a:rPr lang="is-IS" dirty="0"/>
              <a:t>….It Won’t Happen</a:t>
            </a:r>
          </a:p>
          <a:p>
            <a:r>
              <a:rPr lang="en-US" dirty="0"/>
              <a:t>Break Down Activity Into Steps and Reinforce Easier to Achieve Steps First</a:t>
            </a:r>
          </a:p>
          <a:p>
            <a:r>
              <a:rPr lang="en-US" dirty="0"/>
              <a:t>Gradually Increase Expectations Until Entire Activity is Being Completed</a:t>
            </a:r>
          </a:p>
          <a:p>
            <a:pPr marL="0" indent="0">
              <a:buNone/>
            </a:pPr>
            <a:endParaRPr lang="en-US" i="1" dirty="0"/>
          </a:p>
          <a:p>
            <a:pPr marL="0" indent="0">
              <a:buNone/>
            </a:pPr>
            <a:r>
              <a:rPr lang="en-US" i="1" dirty="0"/>
              <a:t>Example: The Person in the Park Who Has Taught Birds to Eat Directly Out of His Hand Used Shaping </a:t>
            </a:r>
          </a:p>
        </p:txBody>
      </p:sp>
    </p:spTree>
    <p:extLst>
      <p:ext uri="{BB962C8B-B14F-4D97-AF65-F5344CB8AC3E}">
        <p14:creationId xmlns:p14="http://schemas.microsoft.com/office/powerpoint/2010/main" val="5553144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Prompting Behavior</a:t>
            </a:r>
          </a:p>
        </p:txBody>
      </p:sp>
      <p:sp>
        <p:nvSpPr>
          <p:cNvPr id="3" name="Content Placeholder 2"/>
          <p:cNvSpPr>
            <a:spLocks noGrp="1"/>
          </p:cNvSpPr>
          <p:nvPr>
            <p:ph idx="1"/>
          </p:nvPr>
        </p:nvSpPr>
        <p:spPr>
          <a:xfrm>
            <a:off x="838200" y="1459149"/>
            <a:ext cx="10515600" cy="5252936"/>
          </a:xfrm>
        </p:spPr>
        <p:txBody>
          <a:bodyPr>
            <a:normAutofit/>
          </a:bodyPr>
          <a:lstStyle/>
          <a:p>
            <a:r>
              <a:rPr lang="en-US" sz="3200" dirty="0"/>
              <a:t>Types of prompts</a:t>
            </a:r>
          </a:p>
          <a:p>
            <a:pPr lvl="1"/>
            <a:r>
              <a:rPr lang="en-US" sz="2800" dirty="0"/>
              <a:t>Verbal</a:t>
            </a:r>
          </a:p>
          <a:p>
            <a:pPr lvl="2"/>
            <a:r>
              <a:rPr lang="en-US" sz="2400" dirty="0"/>
              <a:t>Spoken language</a:t>
            </a:r>
          </a:p>
          <a:p>
            <a:pPr lvl="2"/>
            <a:r>
              <a:rPr lang="en-US" sz="2400" dirty="0"/>
              <a:t>Speech generating device</a:t>
            </a:r>
          </a:p>
          <a:p>
            <a:pPr lvl="1"/>
            <a:r>
              <a:rPr lang="en-US" sz="2800" dirty="0"/>
              <a:t>Visual</a:t>
            </a:r>
          </a:p>
          <a:p>
            <a:pPr lvl="2"/>
            <a:r>
              <a:rPr lang="en-US" sz="2400" dirty="0"/>
              <a:t>Manual sign</a:t>
            </a:r>
          </a:p>
          <a:p>
            <a:pPr lvl="2"/>
            <a:r>
              <a:rPr lang="en-US" sz="2400" dirty="0"/>
              <a:t>Pictures</a:t>
            </a:r>
          </a:p>
          <a:p>
            <a:pPr lvl="2"/>
            <a:r>
              <a:rPr lang="en-US" sz="2400" dirty="0"/>
              <a:t>Written words</a:t>
            </a:r>
          </a:p>
          <a:p>
            <a:pPr lvl="2"/>
            <a:r>
              <a:rPr lang="en-US" sz="2400" dirty="0"/>
              <a:t>Modeling</a:t>
            </a:r>
          </a:p>
          <a:p>
            <a:pPr lvl="1"/>
            <a:r>
              <a:rPr lang="en-US" sz="2800" dirty="0"/>
              <a:t>Physical guidance</a:t>
            </a:r>
          </a:p>
          <a:p>
            <a:pPr lvl="2"/>
            <a:r>
              <a:rPr lang="en-US" sz="2400" dirty="0"/>
              <a:t>Full</a:t>
            </a:r>
          </a:p>
          <a:p>
            <a:pPr lvl="2"/>
            <a:r>
              <a:rPr lang="en-US" sz="2400" dirty="0"/>
              <a:t>Partial</a:t>
            </a:r>
          </a:p>
          <a:p>
            <a:pPr marL="457200" lvl="1" indent="0">
              <a:buNone/>
            </a:pPr>
            <a:endParaRPr lang="en-US" dirty="0"/>
          </a:p>
          <a:p>
            <a:pPr marL="457200" lvl="1" indent="-457200">
              <a:buNone/>
            </a:pPr>
            <a:endParaRPr lang="en-US" dirty="0"/>
          </a:p>
        </p:txBody>
      </p:sp>
    </p:spTree>
    <p:extLst>
      <p:ext uri="{BB962C8B-B14F-4D97-AF65-F5344CB8AC3E}">
        <p14:creationId xmlns:p14="http://schemas.microsoft.com/office/powerpoint/2010/main" val="18418177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158E381C-ED08-4C33-9D2D-7C09B05157FA}"/>
              </a:ext>
            </a:extLst>
          </p:cNvPr>
          <p:cNvPicPr>
            <a:picLocks noGrp="1" noChangeAspect="1"/>
          </p:cNvPicPr>
          <p:nvPr>
            <p:ph idx="1"/>
          </p:nvPr>
        </p:nvPicPr>
        <p:blipFill>
          <a:blip r:embed="rId2"/>
          <a:stretch>
            <a:fillRect/>
          </a:stretch>
        </p:blipFill>
        <p:spPr>
          <a:xfrm>
            <a:off x="1284051" y="116731"/>
            <a:ext cx="8988358" cy="6741269"/>
          </a:xfrm>
        </p:spPr>
      </p:pic>
    </p:spTree>
    <p:extLst>
      <p:ext uri="{BB962C8B-B14F-4D97-AF65-F5344CB8AC3E}">
        <p14:creationId xmlns:p14="http://schemas.microsoft.com/office/powerpoint/2010/main" val="32098655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Reinforcement is Personal </a:t>
            </a:r>
          </a:p>
        </p:txBody>
      </p:sp>
      <p:sp>
        <p:nvSpPr>
          <p:cNvPr id="3" name="Content Placeholder 2"/>
          <p:cNvSpPr>
            <a:spLocks noGrp="1"/>
          </p:cNvSpPr>
          <p:nvPr>
            <p:ph idx="1"/>
          </p:nvPr>
        </p:nvSpPr>
        <p:spPr/>
        <p:txBody>
          <a:bodyPr/>
          <a:lstStyle/>
          <a:p>
            <a:r>
              <a:rPr lang="en-US" dirty="0" err="1"/>
              <a:t>Reinforcers</a:t>
            </a:r>
            <a:r>
              <a:rPr lang="en-US" dirty="0"/>
              <a:t> Vary for Each Person</a:t>
            </a:r>
          </a:p>
          <a:p>
            <a:r>
              <a:rPr lang="en-US" dirty="0"/>
              <a:t>Create An Activity </a:t>
            </a:r>
          </a:p>
          <a:p>
            <a:pPr lvl="1"/>
            <a:r>
              <a:rPr lang="en-US" dirty="0"/>
              <a:t>Ask Each Person What They Really Like</a:t>
            </a:r>
          </a:p>
          <a:p>
            <a:pPr lvl="1"/>
            <a:r>
              <a:rPr lang="en-US" dirty="0"/>
              <a:t>Compare Responses</a:t>
            </a:r>
          </a:p>
          <a:p>
            <a:r>
              <a:rPr lang="en-US" dirty="0"/>
              <a:t>Strategies for Reinforcement Must Take Into Account Each Person’s Preferences for </a:t>
            </a:r>
            <a:r>
              <a:rPr lang="en-US" dirty="0" err="1"/>
              <a:t>Reinforcers</a:t>
            </a:r>
            <a:endParaRPr lang="en-US" dirty="0"/>
          </a:p>
        </p:txBody>
      </p:sp>
    </p:spTree>
    <p:extLst>
      <p:ext uri="{BB962C8B-B14F-4D97-AF65-F5344CB8AC3E}">
        <p14:creationId xmlns:p14="http://schemas.microsoft.com/office/powerpoint/2010/main" val="15716533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Reinforcement Activity</a:t>
            </a:r>
          </a:p>
        </p:txBody>
      </p:sp>
      <p:sp>
        <p:nvSpPr>
          <p:cNvPr id="3" name="Content Placeholder 2"/>
          <p:cNvSpPr>
            <a:spLocks noGrp="1"/>
          </p:cNvSpPr>
          <p:nvPr>
            <p:ph idx="1"/>
          </p:nvPr>
        </p:nvSpPr>
        <p:spPr/>
        <p:txBody>
          <a:bodyPr/>
          <a:lstStyle/>
          <a:p>
            <a:r>
              <a:rPr lang="en-US" sz="3300" dirty="0" smtClean="0"/>
              <a:t>Each person write </a:t>
            </a:r>
            <a:r>
              <a:rPr lang="en-US" sz="3300" dirty="0"/>
              <a:t>down three things that would reinforce your own </a:t>
            </a:r>
            <a:r>
              <a:rPr lang="en-US" sz="3300" dirty="0" smtClean="0"/>
              <a:t>behavior on a piece of paper.</a:t>
            </a:r>
            <a:endParaRPr lang="en-US" sz="3300" dirty="0"/>
          </a:p>
          <a:p>
            <a:pPr lvl="1"/>
            <a:r>
              <a:rPr lang="en-US" sz="2800" dirty="0"/>
              <a:t>EXAMPLE</a:t>
            </a:r>
          </a:p>
          <a:p>
            <a:pPr lvl="2"/>
            <a:r>
              <a:rPr lang="en-US" sz="2600" dirty="0"/>
              <a:t>Verbal praise</a:t>
            </a:r>
          </a:p>
          <a:p>
            <a:pPr lvl="2"/>
            <a:r>
              <a:rPr lang="en-US" sz="2600" dirty="0"/>
              <a:t>Naptime</a:t>
            </a:r>
          </a:p>
          <a:p>
            <a:pPr lvl="2"/>
            <a:r>
              <a:rPr lang="en-US" sz="2600" dirty="0"/>
              <a:t>Beer</a:t>
            </a:r>
          </a:p>
        </p:txBody>
      </p:sp>
      <p:pic>
        <p:nvPicPr>
          <p:cNvPr id="4" name="Picture 3" descr="m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573466"/>
            <a:ext cx="9144000" cy="920496"/>
          </a:xfrm>
          <a:prstGeom prst="rect">
            <a:avLst/>
          </a:prstGeom>
        </p:spPr>
      </p:pic>
      <p:pic>
        <p:nvPicPr>
          <p:cNvPr id="5" name="Picture 4" descr="UofM_Driven_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5858692"/>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5158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marL="0" lvl="2" indent="0"/>
            <a:r>
              <a:rPr lang="en-US" sz="3400" dirty="0" smtClean="0"/>
              <a:t/>
            </a:r>
            <a:br>
              <a:rPr lang="en-US" sz="3400" dirty="0" smtClean="0"/>
            </a:br>
            <a:r>
              <a:rPr lang="en-US" sz="3400" dirty="0"/>
              <a:t/>
            </a:r>
            <a:br>
              <a:rPr lang="en-US" sz="3400" dirty="0"/>
            </a:br>
            <a:r>
              <a:rPr lang="en-US" sz="4900" dirty="0" smtClean="0"/>
              <a:t>Reinforcement Activity</a:t>
            </a:r>
            <a:r>
              <a:rPr lang="en-US" sz="3400" dirty="0" smtClean="0"/>
              <a:t/>
            </a:r>
            <a:br>
              <a:rPr lang="en-US" sz="3400" dirty="0" smtClean="0"/>
            </a:br>
            <a:endParaRPr lang="en-US" sz="4800" b="1" dirty="0">
              <a:latin typeface="+mn-lt"/>
            </a:endParaRPr>
          </a:p>
        </p:txBody>
      </p:sp>
      <p:sp>
        <p:nvSpPr>
          <p:cNvPr id="4" name="Content Placeholder 3"/>
          <p:cNvSpPr>
            <a:spLocks noGrp="1"/>
          </p:cNvSpPr>
          <p:nvPr>
            <p:ph idx="1"/>
          </p:nvPr>
        </p:nvSpPr>
        <p:spPr/>
        <p:txBody>
          <a:bodyPr/>
          <a:lstStyle/>
          <a:p>
            <a:r>
              <a:rPr lang="en-US" sz="3400" dirty="0"/>
              <a:t>Now pass your </a:t>
            </a:r>
            <a:r>
              <a:rPr lang="en-US" sz="3400" dirty="0" err="1"/>
              <a:t>reinforcer</a:t>
            </a:r>
            <a:r>
              <a:rPr lang="en-US" sz="3400" dirty="0"/>
              <a:t> list two people to the left</a:t>
            </a:r>
            <a:br>
              <a:rPr lang="en-US" sz="3400" dirty="0"/>
            </a:br>
            <a:r>
              <a:rPr lang="en-US" dirty="0"/>
              <a:t>These things/activities will now be used to reinforce your behavior</a:t>
            </a:r>
            <a:br>
              <a:rPr lang="en-US" dirty="0"/>
            </a:br>
            <a:r>
              <a:rPr lang="en-US" dirty="0"/>
              <a:t/>
            </a:r>
            <a:br>
              <a:rPr lang="en-US" dirty="0"/>
            </a:br>
            <a:r>
              <a:rPr lang="en-US" dirty="0"/>
              <a:t>How does this make you feel?</a:t>
            </a:r>
            <a:br>
              <a:rPr lang="en-US" dirty="0"/>
            </a:br>
            <a:r>
              <a:rPr lang="en-US" dirty="0"/>
              <a:t>Would these things increase the likelihood you will engage in behavior?</a:t>
            </a:r>
            <a:br>
              <a:rPr lang="en-US" dirty="0"/>
            </a:br>
            <a:endParaRPr lang="en-US" dirty="0"/>
          </a:p>
        </p:txBody>
      </p:sp>
      <p:pic>
        <p:nvPicPr>
          <p:cNvPr id="5" name="Picture 4" descr="m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096388"/>
            <a:ext cx="9144000" cy="920496"/>
          </a:xfrm>
          <a:prstGeom prst="rect">
            <a:avLst/>
          </a:prstGeom>
        </p:spPr>
      </p:pic>
      <p:pic>
        <p:nvPicPr>
          <p:cNvPr id="6" name="Picture 5"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917" y="5413854"/>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264471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8D0399-743F-4511-A5CC-D74202DBE782}"/>
              </a:ext>
            </a:extLst>
          </p:cNvPr>
          <p:cNvSpPr>
            <a:spLocks noGrp="1"/>
          </p:cNvSpPr>
          <p:nvPr>
            <p:ph type="title"/>
          </p:nvPr>
        </p:nvSpPr>
        <p:spPr/>
        <p:txBody>
          <a:bodyPr/>
          <a:lstStyle/>
          <a:p>
            <a:r>
              <a:rPr lang="en-US" dirty="0" smtClean="0"/>
              <a:t>Working on the Matrix</a:t>
            </a:r>
            <a:endParaRPr lang="en-US" dirty="0"/>
          </a:p>
        </p:txBody>
      </p:sp>
      <p:sp>
        <p:nvSpPr>
          <p:cNvPr id="3" name="Content Placeholder 2">
            <a:extLst>
              <a:ext uri="{FF2B5EF4-FFF2-40B4-BE49-F238E27FC236}">
                <a16:creationId xmlns="" xmlns:a16="http://schemas.microsoft.com/office/drawing/2014/main" id="{0B81BCFC-E7FD-4281-90D4-57C79DE87FDA}"/>
              </a:ext>
            </a:extLst>
          </p:cNvPr>
          <p:cNvSpPr>
            <a:spLocks noGrp="1"/>
          </p:cNvSpPr>
          <p:nvPr>
            <p:ph idx="1"/>
          </p:nvPr>
        </p:nvSpPr>
        <p:spPr/>
        <p:txBody>
          <a:bodyPr>
            <a:normAutofit fontScale="92500" lnSpcReduction="10000"/>
          </a:bodyPr>
          <a:lstStyle/>
          <a:p>
            <a:pPr marL="0" indent="0">
              <a:buNone/>
            </a:pPr>
            <a:r>
              <a:rPr lang="en-US" sz="3600" b="1" dirty="0" smtClean="0"/>
              <a:t>If you are just getting started</a:t>
            </a:r>
            <a:r>
              <a:rPr lang="mr-IN" sz="3600" b="1" dirty="0" smtClean="0"/>
              <a:t>…</a:t>
            </a:r>
            <a:r>
              <a:rPr lang="en-US" sz="3600" b="1" dirty="0" smtClean="0"/>
              <a:t>.</a:t>
            </a:r>
          </a:p>
          <a:p>
            <a:r>
              <a:rPr lang="en-US" sz="3600" dirty="0" smtClean="0"/>
              <a:t>Review what your team has discussed so far</a:t>
            </a:r>
          </a:p>
          <a:p>
            <a:r>
              <a:rPr lang="en-US" sz="3600" dirty="0" smtClean="0"/>
              <a:t>What are the next steps</a:t>
            </a:r>
          </a:p>
          <a:p>
            <a:pPr marL="0" indent="0">
              <a:buNone/>
            </a:pPr>
            <a:endParaRPr lang="en-US" sz="3600" dirty="0"/>
          </a:p>
          <a:p>
            <a:pPr marL="0" indent="0">
              <a:buNone/>
            </a:pPr>
            <a:r>
              <a:rPr lang="en-US" sz="3600" b="1" dirty="0" smtClean="0"/>
              <a:t>If your agency has already started implementing the matrix</a:t>
            </a:r>
            <a:r>
              <a:rPr lang="mr-IN" sz="3600" b="1" dirty="0" smtClean="0"/>
              <a:t>…</a:t>
            </a:r>
            <a:r>
              <a:rPr lang="en-US" sz="3600" b="1" dirty="0" smtClean="0"/>
              <a:t> </a:t>
            </a:r>
            <a:endParaRPr lang="en-US" sz="3600" b="1" dirty="0"/>
          </a:p>
          <a:p>
            <a:r>
              <a:rPr lang="en-US" sz="3600" dirty="0" smtClean="0"/>
              <a:t>What steps have not been completed yet</a:t>
            </a:r>
            <a:endParaRPr lang="en-US" sz="3200" dirty="0" smtClean="0"/>
          </a:p>
          <a:p>
            <a:r>
              <a:rPr lang="en-US" sz="3600" dirty="0" smtClean="0"/>
              <a:t>Where are you expanding</a:t>
            </a:r>
          </a:p>
        </p:txBody>
      </p:sp>
    </p:spTree>
    <p:extLst>
      <p:ext uri="{BB962C8B-B14F-4D97-AF65-F5344CB8AC3E}">
        <p14:creationId xmlns:p14="http://schemas.microsoft.com/office/powerpoint/2010/main" val="25353544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From the Clubhouse</a:t>
            </a:r>
            <a:endParaRPr lang="en-US" dirty="0"/>
          </a:p>
        </p:txBody>
      </p:sp>
      <p:sp>
        <p:nvSpPr>
          <p:cNvPr id="3" name="Content Placeholder 2"/>
          <p:cNvSpPr>
            <a:spLocks noGrp="1"/>
          </p:cNvSpPr>
          <p:nvPr>
            <p:ph idx="1"/>
          </p:nvPr>
        </p:nvSpPr>
        <p:spPr/>
        <p:txBody>
          <a:bodyPr/>
          <a:lstStyle/>
          <a:p>
            <a:r>
              <a:rPr lang="en-US" dirty="0" smtClean="0"/>
              <a:t>How are people modeling and practicing social skills?</a:t>
            </a:r>
          </a:p>
          <a:p>
            <a:r>
              <a:rPr lang="en-US" dirty="0" smtClean="0"/>
              <a:t>Would a calendar highlighting parts of the matrix be helpful?</a:t>
            </a:r>
          </a:p>
          <a:p>
            <a:r>
              <a:rPr lang="en-US" dirty="0" smtClean="0"/>
              <a:t>Are the </a:t>
            </a:r>
            <a:r>
              <a:rPr lang="en-US" dirty="0" err="1" smtClean="0"/>
              <a:t>reinforcer</a:t>
            </a:r>
            <a:r>
              <a:rPr lang="en-US" dirty="0" smtClean="0"/>
              <a:t> cards still being used?</a:t>
            </a:r>
          </a:p>
          <a:p>
            <a:r>
              <a:rPr lang="en-US" dirty="0"/>
              <a:t>How many cards are handed out by people in the clubhouse?</a:t>
            </a:r>
          </a:p>
          <a:p>
            <a:pPr lvl="1"/>
            <a:r>
              <a:rPr lang="en-US" dirty="0"/>
              <a:t>Over time, recognition and </a:t>
            </a:r>
            <a:r>
              <a:rPr lang="en-US" dirty="0" err="1"/>
              <a:t>reinforcer</a:t>
            </a:r>
            <a:r>
              <a:rPr lang="en-US" dirty="0"/>
              <a:t> systems need to be updated to keep them interesting</a:t>
            </a:r>
          </a:p>
          <a:p>
            <a:pPr lvl="1"/>
            <a:r>
              <a:rPr lang="en-US" dirty="0"/>
              <a:t>Do we need to add other types of </a:t>
            </a:r>
            <a:r>
              <a:rPr lang="en-US" dirty="0" err="1"/>
              <a:t>reinforcers</a:t>
            </a:r>
            <a:r>
              <a:rPr lang="en-US" dirty="0" smtClean="0"/>
              <a:t>?</a:t>
            </a:r>
          </a:p>
          <a:p>
            <a:r>
              <a:rPr lang="en-US" dirty="0" smtClean="0"/>
              <a:t>What other areas could benefit from a matrix?</a:t>
            </a:r>
          </a:p>
        </p:txBody>
      </p:sp>
    </p:spTree>
    <p:extLst>
      <p:ext uri="{BB962C8B-B14F-4D97-AF65-F5344CB8AC3E}">
        <p14:creationId xmlns:p14="http://schemas.microsoft.com/office/powerpoint/2010/main" val="2050660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912804"/>
            <a:ext cx="9144000" cy="920496"/>
          </a:xfrm>
          <a:prstGeom prst="rect">
            <a:avLst/>
          </a:prstGeom>
        </p:spPr>
      </p:pic>
      <p:pic>
        <p:nvPicPr>
          <p:cNvPr id="6" name="Picture 5" descr="UofM_Driven_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111877"/>
            <a:ext cx="2743200"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524000" y="731578"/>
            <a:ext cx="9144000" cy="2387600"/>
          </a:xfrm>
        </p:spPr>
        <p:txBody>
          <a:bodyPr/>
          <a:lstStyle/>
          <a:p>
            <a:r>
              <a:rPr lang="en-US" b="1" dirty="0" smtClean="0">
                <a:latin typeface="+mn-lt"/>
              </a:rPr>
              <a:t>Prevention of Problem Behavior</a:t>
            </a:r>
            <a:endParaRPr lang="en-US" b="1" dirty="0">
              <a:latin typeface="+mn-lt"/>
            </a:endParaRPr>
          </a:p>
        </p:txBody>
      </p:sp>
      <p:sp>
        <p:nvSpPr>
          <p:cNvPr id="3" name="Subtitle 2"/>
          <p:cNvSpPr>
            <a:spLocks noGrp="1"/>
          </p:cNvSpPr>
          <p:nvPr>
            <p:ph type="subTitle" idx="1"/>
          </p:nvPr>
        </p:nvSpPr>
        <p:spPr>
          <a:xfrm>
            <a:off x="1524000" y="3318251"/>
            <a:ext cx="9144000" cy="1655762"/>
          </a:xfrm>
        </p:spPr>
        <p:txBody>
          <a:bodyPr>
            <a:normAutofit/>
          </a:bodyPr>
          <a:lstStyle/>
          <a:p>
            <a:r>
              <a:rPr lang="en-US" sz="2800" b="1" dirty="0"/>
              <a:t>Responding in a Consistent Manner to Problems</a:t>
            </a:r>
            <a:endParaRPr lang="en-US" sz="28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524" y="4057969"/>
            <a:ext cx="1625672" cy="162567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405" y="4343385"/>
            <a:ext cx="3758326" cy="1230719"/>
          </a:xfrm>
          <a:prstGeom prst="rect">
            <a:avLst/>
          </a:prstGeom>
        </p:spPr>
      </p:pic>
    </p:spTree>
    <p:extLst>
      <p:ext uri="{BB962C8B-B14F-4D97-AF65-F5344CB8AC3E}">
        <p14:creationId xmlns:p14="http://schemas.microsoft.com/office/powerpoint/2010/main" val="151724337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Major Goals of Universal PBS</a:t>
            </a:r>
            <a:endParaRPr lang="en-US" dirty="0"/>
          </a:p>
        </p:txBody>
      </p:sp>
      <p:sp>
        <p:nvSpPr>
          <p:cNvPr id="7" name="Subtitle 6"/>
          <p:cNvSpPr>
            <a:spLocks noGrp="1"/>
          </p:cNvSpPr>
          <p:nvPr>
            <p:ph idx="1"/>
          </p:nvPr>
        </p:nvSpPr>
        <p:spPr/>
        <p:txBody>
          <a:bodyPr>
            <a:normAutofit lnSpcReduction="10000"/>
          </a:bodyPr>
          <a:lstStyle/>
          <a:p>
            <a:r>
              <a:rPr lang="en-US" dirty="0"/>
              <a:t>Promote Positive Social Interactions</a:t>
            </a:r>
          </a:p>
          <a:p>
            <a:endParaRPr lang="en-US" dirty="0"/>
          </a:p>
          <a:p>
            <a:r>
              <a:rPr lang="en-US" dirty="0"/>
              <a:t>Design Positive, Proactive, Predictable Environments</a:t>
            </a:r>
          </a:p>
          <a:p>
            <a:endParaRPr lang="en-US" dirty="0"/>
          </a:p>
          <a:p>
            <a:r>
              <a:rPr lang="en-US" dirty="0"/>
              <a:t>Consistent Response to Problems</a:t>
            </a:r>
          </a:p>
          <a:p>
            <a:endParaRPr lang="en-US" dirty="0" smtClean="0"/>
          </a:p>
          <a:p>
            <a:r>
              <a:rPr lang="en-US" dirty="0" smtClean="0"/>
              <a:t>Establish </a:t>
            </a:r>
            <a:r>
              <a:rPr lang="en-US" dirty="0"/>
              <a:t>Data-based Decision Making </a:t>
            </a:r>
            <a:r>
              <a:rPr lang="en-US" dirty="0" smtClean="0"/>
              <a:t>Systems</a:t>
            </a:r>
            <a:endParaRPr lang="en-US" dirty="0"/>
          </a:p>
          <a:p>
            <a:endParaRPr lang="en-US" dirty="0"/>
          </a:p>
          <a:p>
            <a:r>
              <a:rPr lang="en-US" dirty="0"/>
              <a:t>Build Capacity for Individualized PBS</a:t>
            </a:r>
          </a:p>
        </p:txBody>
      </p:sp>
      <p:sp>
        <p:nvSpPr>
          <p:cNvPr id="2" name="Oval 1"/>
          <p:cNvSpPr/>
          <p:nvPr/>
        </p:nvSpPr>
        <p:spPr>
          <a:xfrm>
            <a:off x="155117" y="3113016"/>
            <a:ext cx="9916535" cy="2452897"/>
          </a:xfrm>
          <a:prstGeom prst="ellipse">
            <a:avLst/>
          </a:prstGeom>
          <a:no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769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3476" y="1555116"/>
            <a:ext cx="4862596" cy="231167"/>
          </a:xfrm>
        </p:spPr>
        <p:txBody>
          <a:bodyPr>
            <a:noAutofit/>
          </a:bodyPr>
          <a:lstStyle/>
          <a:p>
            <a:r>
              <a:rPr lang="en-US" sz="2100" b="1" dirty="0">
                <a:solidFill>
                  <a:schemeClr val="tx1">
                    <a:lumMod val="65000"/>
                    <a:lumOff val="35000"/>
                  </a:schemeClr>
                </a:solidFill>
                <a:latin typeface="+mn-lt"/>
              </a:rPr>
              <a:t>Organizational</a:t>
            </a:r>
            <a:r>
              <a:rPr lang="en-US" sz="1800" b="1" dirty="0">
                <a:solidFill>
                  <a:schemeClr val="tx1">
                    <a:lumMod val="65000"/>
                    <a:lumOff val="35000"/>
                  </a:schemeClr>
                </a:solidFill>
                <a:latin typeface="+mn-lt"/>
              </a:rPr>
              <a:t> Workforce Development</a:t>
            </a:r>
          </a:p>
        </p:txBody>
      </p:sp>
      <p:sp>
        <p:nvSpPr>
          <p:cNvPr id="26" name="Rounded Rectangle 25">
            <a:hlinkClick r:id="rId3" action="ppaction://hlinksldjump"/>
          </p:cNvPr>
          <p:cNvSpPr/>
          <p:nvPr/>
        </p:nvSpPr>
        <p:spPr>
          <a:xfrm>
            <a:off x="8290860" y="1835684"/>
            <a:ext cx="2068373" cy="413038"/>
          </a:xfrm>
          <a:prstGeom prst="roundRect">
            <a:avLst>
              <a:gd name="adj" fmla="val 21980"/>
            </a:avLst>
          </a:pr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Positive Behavior Support</a:t>
            </a:r>
          </a:p>
        </p:txBody>
      </p:sp>
      <p:grpSp>
        <p:nvGrpSpPr>
          <p:cNvPr id="23" name="Group 22"/>
          <p:cNvGrpSpPr/>
          <p:nvPr/>
        </p:nvGrpSpPr>
        <p:grpSpPr>
          <a:xfrm>
            <a:off x="1759706" y="1894547"/>
            <a:ext cx="7930046" cy="4107516"/>
            <a:chOff x="942684" y="1336390"/>
            <a:chExt cx="10573395" cy="5476688"/>
          </a:xfrm>
        </p:grpSpPr>
        <p:pic>
          <p:nvPicPr>
            <p:cNvPr id="14" name="Picture 13"/>
            <p:cNvPicPr>
              <a:picLocks noChangeAspect="1"/>
            </p:cNvPicPr>
            <p:nvPr/>
          </p:nvPicPr>
          <p:blipFill>
            <a:blip r:embed="rId4"/>
            <a:stretch>
              <a:fillRect/>
            </a:stretch>
          </p:blipFill>
          <p:spPr>
            <a:xfrm>
              <a:off x="942684" y="1336390"/>
              <a:ext cx="3390900" cy="5410200"/>
            </a:xfrm>
            <a:prstGeom prst="rect">
              <a:avLst/>
            </a:prstGeom>
          </p:spPr>
        </p:pic>
        <p:grpSp>
          <p:nvGrpSpPr>
            <p:cNvPr id="15" name="Group 14"/>
            <p:cNvGrpSpPr/>
            <p:nvPr/>
          </p:nvGrpSpPr>
          <p:grpSpPr>
            <a:xfrm>
              <a:off x="3318314" y="1336390"/>
              <a:ext cx="8197765" cy="5476688"/>
              <a:chOff x="3311583" y="1327916"/>
              <a:chExt cx="8197765" cy="5476688"/>
            </a:xfrm>
          </p:grpSpPr>
          <p:sp>
            <p:nvSpPr>
              <p:cNvPr id="17" name="Rectangle 16"/>
              <p:cNvSpPr/>
              <p:nvPr/>
            </p:nvSpPr>
            <p:spPr>
              <a:xfrm>
                <a:off x="4918991" y="5142611"/>
                <a:ext cx="6590357" cy="1661993"/>
              </a:xfrm>
              <a:prstGeom prst="rect">
                <a:avLst/>
              </a:prstGeom>
            </p:spPr>
            <p:txBody>
              <a:bodyPr wrap="square">
                <a:spAutoFit/>
              </a:bodyPr>
              <a:lstStyle/>
              <a:p>
                <a:r>
                  <a:rPr lang="en-US" sz="1500" b="1" dirty="0">
                    <a:solidFill>
                      <a:schemeClr val="tx1">
                        <a:lumMod val="65000"/>
                        <a:lumOff val="35000"/>
                      </a:schemeClr>
                    </a:solidFill>
                    <a:ea typeface="MS PGothic" charset="0"/>
                    <a:cs typeface="Times New Roman"/>
                  </a:rPr>
                  <a:t>Universal Stage</a:t>
                </a:r>
                <a:endParaRPr lang="en-US" sz="1500" dirty="0">
                  <a:solidFill>
                    <a:schemeClr val="tx1">
                      <a:lumMod val="65000"/>
                      <a:lumOff val="35000"/>
                    </a:schemeClr>
                  </a:solidFill>
                  <a:ea typeface="MS PGothic" charset="0"/>
                  <a:cs typeface="Times New Roman"/>
                </a:endParaRPr>
              </a:p>
              <a:p>
                <a:pPr marL="128588" indent="-128588">
                  <a:buClr>
                    <a:srgbClr val="75767B"/>
                  </a:buClr>
                  <a:buFont typeface="Arial" charset="0"/>
                  <a:buChar char="•"/>
                </a:pPr>
                <a:r>
                  <a:rPr lang="en-US" sz="1200" dirty="0">
                    <a:ea typeface="MS PGothic" charset="0"/>
                    <a:cs typeface="Times New Roman"/>
                  </a:rPr>
                  <a:t>Align Policies to Person-Centered Practices</a:t>
                </a:r>
              </a:p>
              <a:p>
                <a:pPr marL="128588" indent="-128588">
                  <a:buClr>
                    <a:srgbClr val="75767B"/>
                  </a:buClr>
                  <a:buFont typeface="Arial" charset="0"/>
                  <a:buChar char="•"/>
                </a:pPr>
                <a:r>
                  <a:rPr lang="en-US" sz="1200" dirty="0">
                    <a:ea typeface="MS PGothic" charset="0"/>
                    <a:cs typeface="Times New Roman"/>
                  </a:rPr>
                  <a:t>Revise Job Descriptions, and Performance Evaluations</a:t>
                </a:r>
              </a:p>
              <a:p>
                <a:pPr marL="128588" indent="-128588">
                  <a:buClr>
                    <a:srgbClr val="75767B"/>
                  </a:buClr>
                  <a:buFont typeface="Arial" charset="0"/>
                  <a:buChar char="•"/>
                </a:pPr>
                <a:r>
                  <a:rPr lang="en-US" sz="1200" dirty="0">
                    <a:ea typeface="MS PGothic" charset="0"/>
                    <a:cs typeface="Times New Roman"/>
                  </a:rPr>
                  <a:t>Integrate Person-Centered Practices and PBS With New Orientation and Ongoing Instruction</a:t>
                </a:r>
              </a:p>
              <a:p>
                <a:pPr marL="128588" indent="-128588">
                  <a:buClr>
                    <a:srgbClr val="75767B"/>
                  </a:buClr>
                  <a:buFont typeface="Arial" charset="0"/>
                  <a:buChar char="•"/>
                </a:pPr>
                <a:r>
                  <a:rPr lang="en-US" sz="1200" dirty="0">
                    <a:ea typeface="MS PGothic" charset="0"/>
                    <a:cs typeface="Times New Roman"/>
                  </a:rPr>
                  <a:t>Use Data for Decision Making </a:t>
                </a:r>
              </a:p>
            </p:txBody>
          </p:sp>
          <p:sp>
            <p:nvSpPr>
              <p:cNvPr id="19" name="TextBox 18"/>
              <p:cNvSpPr txBox="1"/>
              <p:nvPr/>
            </p:nvSpPr>
            <p:spPr>
              <a:xfrm>
                <a:off x="4326854" y="3390433"/>
                <a:ext cx="6274734" cy="1661993"/>
              </a:xfrm>
              <a:prstGeom prst="rect">
                <a:avLst/>
              </a:prstGeom>
              <a:noFill/>
            </p:spPr>
            <p:txBody>
              <a:bodyPr wrap="square" rtlCol="0">
                <a:spAutoFit/>
              </a:bodyPr>
              <a:lstStyle/>
              <a:p>
                <a:r>
                  <a:rPr lang="en-US" sz="1500" b="1" dirty="0">
                    <a:solidFill>
                      <a:schemeClr val="tx1">
                        <a:lumMod val="65000"/>
                        <a:lumOff val="35000"/>
                      </a:schemeClr>
                    </a:solidFill>
                  </a:rPr>
                  <a:t>Secondary Stage</a:t>
                </a:r>
              </a:p>
              <a:p>
                <a:pPr marL="128588" indent="-128588">
                  <a:buClr>
                    <a:srgbClr val="75767B"/>
                  </a:buClr>
                  <a:buFont typeface="Arial" charset="0"/>
                  <a:buChar char="•"/>
                </a:pPr>
                <a:r>
                  <a:rPr lang="en-US" sz="1200" dirty="0"/>
                  <a:t>Monitoring and Early Intervention </a:t>
                </a:r>
              </a:p>
              <a:p>
                <a:pPr marL="128588" indent="-128588">
                  <a:buClr>
                    <a:srgbClr val="75767B"/>
                  </a:buClr>
                  <a:buFont typeface="Arial" charset="0"/>
                  <a:buChar char="•"/>
                </a:pPr>
                <a:r>
                  <a:rPr lang="en-US" sz="1200" dirty="0"/>
                  <a:t>Training Targeted for Groups</a:t>
                </a:r>
              </a:p>
              <a:p>
                <a:pPr marL="128588" indent="-128588">
                  <a:buClr>
                    <a:srgbClr val="75767B"/>
                  </a:buClr>
                  <a:buFont typeface="Arial" charset="0"/>
                  <a:buChar char="•"/>
                </a:pPr>
                <a:r>
                  <a:rPr lang="en-US" sz="1200" dirty="0"/>
                  <a:t>Targeted Strategies to Improve Specific Settings</a:t>
                </a:r>
              </a:p>
              <a:p>
                <a:pPr marL="128588" indent="-128588">
                  <a:buClr>
                    <a:srgbClr val="75767B"/>
                  </a:buClr>
                  <a:buFont typeface="Arial" charset="0"/>
                  <a:buChar char="•"/>
                </a:pPr>
                <a:r>
                  <a:rPr lang="en-US" sz="1200" dirty="0"/>
                  <a:t>Simple Problem Solving for Challenging Situations That Occur in More Than One Situation</a:t>
                </a:r>
              </a:p>
            </p:txBody>
          </p:sp>
          <p:sp>
            <p:nvSpPr>
              <p:cNvPr id="20" name="Rectangle 19"/>
              <p:cNvSpPr/>
              <p:nvPr/>
            </p:nvSpPr>
            <p:spPr>
              <a:xfrm>
                <a:off x="3311583" y="1327916"/>
                <a:ext cx="5801836" cy="1908215"/>
              </a:xfrm>
              <a:prstGeom prst="rect">
                <a:avLst/>
              </a:prstGeom>
            </p:spPr>
            <p:txBody>
              <a:bodyPr wrap="square">
                <a:spAutoFit/>
              </a:bodyPr>
              <a:lstStyle/>
              <a:p>
                <a:r>
                  <a:rPr lang="en-US" sz="1500" b="1" dirty="0">
                    <a:solidFill>
                      <a:schemeClr val="tx1">
                        <a:lumMod val="65000"/>
                        <a:lumOff val="35000"/>
                      </a:schemeClr>
                    </a:solidFill>
                  </a:rPr>
                  <a:t>Tertiary Stage</a:t>
                </a:r>
              </a:p>
              <a:p>
                <a:pPr marL="128588" indent="-128588">
                  <a:buClr>
                    <a:srgbClr val="75767B"/>
                  </a:buClr>
                  <a:buFont typeface="Arial"/>
                  <a:buChar char="•"/>
                </a:pPr>
                <a:r>
                  <a:rPr lang="en-US" sz="1200" dirty="0"/>
                  <a:t>Tailor Problem Solving for Specific Problematic Situations </a:t>
                </a:r>
              </a:p>
              <a:p>
                <a:pPr marL="128588" indent="-128588">
                  <a:buClr>
                    <a:srgbClr val="75767B"/>
                  </a:buClr>
                  <a:buFont typeface="Arial"/>
                  <a:buChar char="•"/>
                </a:pPr>
                <a:r>
                  <a:rPr lang="en-US" sz="1200" dirty="0"/>
                  <a:t>Individualize Training and Mentoring to Address Unique Settings Where Problems Occur</a:t>
                </a:r>
              </a:p>
              <a:p>
                <a:pPr marL="128588" indent="-128588">
                  <a:buClr>
                    <a:srgbClr val="75767B"/>
                  </a:buClr>
                  <a:buFont typeface="Arial"/>
                  <a:buChar char="•"/>
                </a:pPr>
                <a:r>
                  <a:rPr lang="en-US" sz="1200" dirty="0"/>
                  <a:t>Improve Supervision and Mentoring for Locations Experiencing Challenges</a:t>
                </a:r>
              </a:p>
              <a:p>
                <a:pPr marL="128588" indent="-128588">
                  <a:buClr>
                    <a:srgbClr val="75767B"/>
                  </a:buClr>
                  <a:buFont typeface="Arial"/>
                  <a:buChar char="•"/>
                </a:pPr>
                <a:r>
                  <a:rPr lang="en-US" sz="1200" dirty="0"/>
                  <a:t>Establish Matching/Hiring Tailored to Individualized Plans</a:t>
                </a:r>
              </a:p>
            </p:txBody>
          </p:sp>
        </p:grpSp>
      </p:grpSp>
      <p:sp>
        <p:nvSpPr>
          <p:cNvPr id="32" name="Rounded Rectangle 31"/>
          <p:cNvSpPr/>
          <p:nvPr/>
        </p:nvSpPr>
        <p:spPr>
          <a:xfrm>
            <a:off x="8290859" y="2980310"/>
            <a:ext cx="2068373" cy="413038"/>
          </a:xfrm>
          <a:prstGeom prst="roundRect">
            <a:avLst>
              <a:gd name="adj" fmla="val 21980"/>
            </a:avLst>
          </a:prstGeom>
          <a:solidFill>
            <a:srgbClr val="75767B">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50"/>
              </a:lnSpc>
            </a:pPr>
            <a:r>
              <a:rPr lang="en-US" sz="1350" b="1" dirty="0">
                <a:solidFill>
                  <a:schemeClr val="tx1">
                    <a:lumMod val="65000"/>
                    <a:lumOff val="35000"/>
                  </a:schemeClr>
                </a:solidFill>
              </a:rPr>
              <a:t>Organizational Workforce</a:t>
            </a:r>
          </a:p>
        </p:txBody>
      </p:sp>
      <p:sp>
        <p:nvSpPr>
          <p:cNvPr id="3" name="TextBox 2"/>
          <p:cNvSpPr txBox="1"/>
          <p:nvPr/>
        </p:nvSpPr>
        <p:spPr>
          <a:xfrm>
            <a:off x="1524000" y="1037862"/>
            <a:ext cx="9144000" cy="415498"/>
          </a:xfrm>
          <a:prstGeom prst="rect">
            <a:avLst/>
          </a:prstGeom>
          <a:noFill/>
        </p:spPr>
        <p:txBody>
          <a:bodyPr wrap="square" rtlCol="0">
            <a:spAutoFit/>
          </a:bodyPr>
          <a:lstStyle/>
          <a:p>
            <a:pPr algn="ctr"/>
            <a:r>
              <a:rPr lang="en-US" sz="2100" b="1" dirty="0">
                <a:ea typeface="Open Sans Condensed" charset="0"/>
                <a:cs typeface="Open Sans Condensed" charset="0"/>
              </a:rPr>
              <a:t>Implementing Multi-Tiered Systems of Support</a:t>
            </a:r>
          </a:p>
        </p:txBody>
      </p:sp>
      <p:sp>
        <p:nvSpPr>
          <p:cNvPr id="27" name="Rounded Rectangle 26">
            <a:hlinkClick r:id="rId5" action="ppaction://hlinksldjump"/>
          </p:cNvPr>
          <p:cNvSpPr/>
          <p:nvPr/>
        </p:nvSpPr>
        <p:spPr>
          <a:xfrm>
            <a:off x="8292755" y="2407997"/>
            <a:ext cx="2068373" cy="413038"/>
          </a:xfrm>
          <a:prstGeom prst="roundRect">
            <a:avLst>
              <a:gd name="adj" fmla="val 21980"/>
            </a:avLst>
          </a:prstGeom>
          <a:solidFill>
            <a:srgbClr val="0D5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50"/>
              </a:lnSpc>
            </a:pPr>
            <a:r>
              <a:rPr lang="en-US" sz="1350" dirty="0"/>
              <a:t>Person-Centered Practices </a:t>
            </a:r>
            <a:r>
              <a:rPr lang="en-US" sz="1350" dirty="0">
                <a:solidFill>
                  <a:schemeClr val="bg1"/>
                </a:solidFill>
              </a:rPr>
              <a:t>&amp; </a:t>
            </a:r>
            <a:r>
              <a:rPr lang="en-US" sz="1350" dirty="0"/>
              <a:t>Planning</a:t>
            </a:r>
          </a:p>
        </p:txBody>
      </p:sp>
    </p:spTree>
    <p:extLst>
      <p:ext uri="{BB962C8B-B14F-4D97-AF65-F5344CB8AC3E}">
        <p14:creationId xmlns:p14="http://schemas.microsoft.com/office/powerpoint/2010/main" val="11439031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noChangeArrowheads="1"/>
          </p:cNvSpPr>
          <p:nvPr>
            <p:ph type="body" idx="1"/>
          </p:nvPr>
        </p:nvSpPr>
        <p:spPr/>
        <p:txBody>
          <a:bodyPr>
            <a:noAutofit/>
          </a:bodyPr>
          <a:lstStyle/>
          <a:p>
            <a:r>
              <a:rPr lang="en-US" altLang="en-US" b="1" dirty="0"/>
              <a:t>Traditionally </a:t>
            </a:r>
            <a:r>
              <a:rPr lang="en-US" altLang="en-US" b="1" dirty="0" smtClean="0"/>
              <a:t>Problem </a:t>
            </a:r>
            <a:r>
              <a:rPr lang="en-US" altLang="en-US" b="1" dirty="0"/>
              <a:t>B</a:t>
            </a:r>
            <a:r>
              <a:rPr lang="en-US" altLang="en-US" b="1" dirty="0" smtClean="0"/>
              <a:t>ehavior </a:t>
            </a:r>
            <a:r>
              <a:rPr lang="en-US" altLang="en-US" b="1" dirty="0"/>
              <a:t>H</a:t>
            </a:r>
            <a:r>
              <a:rPr lang="en-US" altLang="en-US" b="1" dirty="0" smtClean="0"/>
              <a:t>as </a:t>
            </a:r>
            <a:r>
              <a:rPr lang="en-US" altLang="en-US" b="1" dirty="0"/>
              <a:t>B</a:t>
            </a:r>
            <a:r>
              <a:rPr lang="en-US" altLang="en-US" b="1" dirty="0" smtClean="0"/>
              <a:t>een Viewed </a:t>
            </a:r>
            <a:r>
              <a:rPr lang="en-US" altLang="en-US" b="1" dirty="0"/>
              <a:t>A</a:t>
            </a:r>
            <a:r>
              <a:rPr lang="en-US" altLang="en-US" b="1" dirty="0" smtClean="0"/>
              <a:t>s</a:t>
            </a:r>
            <a:r>
              <a:rPr lang="en-US" altLang="en-US" b="1" dirty="0"/>
              <a:t>:</a:t>
            </a:r>
          </a:p>
          <a:p>
            <a:pPr lvl="1"/>
            <a:r>
              <a:rPr lang="en-US" altLang="en-US" sz="2800" dirty="0"/>
              <a:t>a </a:t>
            </a:r>
            <a:r>
              <a:rPr lang="en-US" altLang="en-US" sz="2800" dirty="0" smtClean="0"/>
              <a:t>Function </a:t>
            </a:r>
            <a:r>
              <a:rPr lang="en-US" altLang="en-US" sz="2800" dirty="0"/>
              <a:t>of a </a:t>
            </a:r>
            <a:r>
              <a:rPr lang="en-US" altLang="en-US" sz="2800" dirty="0" smtClean="0"/>
              <a:t>Person’s Disability  </a:t>
            </a:r>
            <a:endParaRPr lang="en-US" altLang="en-US" sz="2800" dirty="0"/>
          </a:p>
          <a:p>
            <a:pPr lvl="1"/>
            <a:r>
              <a:rPr lang="en-US" altLang="en-US" sz="2800" dirty="0"/>
              <a:t>E</a:t>
            </a:r>
            <a:r>
              <a:rPr lang="en-US" altLang="en-US" sz="2800" dirty="0" smtClean="0"/>
              <a:t>xisting </a:t>
            </a:r>
            <a:r>
              <a:rPr lang="en-US" altLang="en-US" sz="2800" dirty="0"/>
              <a:t>S</a:t>
            </a:r>
            <a:r>
              <a:rPr lang="en-US" altLang="en-US" sz="2800" dirty="0" smtClean="0"/>
              <a:t>olely </a:t>
            </a:r>
            <a:r>
              <a:rPr lang="en-US" altLang="en-US" sz="2800" dirty="0"/>
              <a:t>W</a:t>
            </a:r>
            <a:r>
              <a:rPr lang="en-US" altLang="en-US" sz="2800" dirty="0" smtClean="0"/>
              <a:t>ithin </a:t>
            </a:r>
            <a:r>
              <a:rPr lang="en-US" altLang="en-US" sz="2800" dirty="0"/>
              <a:t>the </a:t>
            </a:r>
            <a:r>
              <a:rPr lang="en-US" altLang="en-US" sz="2800" dirty="0" smtClean="0"/>
              <a:t>Person </a:t>
            </a:r>
            <a:r>
              <a:rPr lang="en-US" altLang="en-US" sz="2800" dirty="0"/>
              <a:t>W</a:t>
            </a:r>
            <a:r>
              <a:rPr lang="en-US" altLang="en-US" sz="2800" dirty="0" smtClean="0"/>
              <a:t>ho Engages </a:t>
            </a:r>
            <a:r>
              <a:rPr lang="en-US" altLang="en-US" sz="2800" dirty="0"/>
              <a:t>in the </a:t>
            </a:r>
            <a:r>
              <a:rPr lang="en-US" altLang="en-US" sz="2800" dirty="0" smtClean="0"/>
              <a:t>Problem </a:t>
            </a:r>
            <a:r>
              <a:rPr lang="en-US" altLang="en-US" sz="2800" dirty="0"/>
              <a:t>B</a:t>
            </a:r>
            <a:r>
              <a:rPr lang="en-US" altLang="en-US" sz="2800" dirty="0" smtClean="0"/>
              <a:t>ehavior</a:t>
            </a:r>
            <a:endParaRPr lang="en-US" altLang="en-US" sz="2800" dirty="0"/>
          </a:p>
          <a:p>
            <a:pPr lvl="1"/>
            <a:r>
              <a:rPr lang="en-US" altLang="en-US" sz="2800" dirty="0"/>
              <a:t>M</a:t>
            </a:r>
            <a:r>
              <a:rPr lang="en-US" altLang="en-US" sz="2800" dirty="0" smtClean="0"/>
              <a:t>aladaptive </a:t>
            </a:r>
            <a:r>
              <a:rPr lang="en-US" altLang="en-US" sz="2800" dirty="0"/>
              <a:t>(i.e., </a:t>
            </a:r>
            <a:r>
              <a:rPr lang="en-US" altLang="en-US" sz="2800" dirty="0" smtClean="0"/>
              <a:t>Non-Functional, Meaningless</a:t>
            </a:r>
            <a:r>
              <a:rPr lang="en-US" altLang="en-US" sz="2800" dirty="0"/>
              <a:t>)</a:t>
            </a:r>
          </a:p>
          <a:p>
            <a:r>
              <a:rPr lang="en-US" altLang="en-US" b="1" dirty="0"/>
              <a:t>The </a:t>
            </a:r>
            <a:r>
              <a:rPr lang="en-US" altLang="en-US" b="1" dirty="0" smtClean="0"/>
              <a:t>Goal </a:t>
            </a:r>
            <a:r>
              <a:rPr lang="en-US" altLang="en-US" b="1" dirty="0"/>
              <a:t>of </a:t>
            </a:r>
            <a:r>
              <a:rPr lang="en-US" altLang="en-US" b="1" dirty="0" smtClean="0"/>
              <a:t>Intervention </a:t>
            </a:r>
            <a:r>
              <a:rPr lang="en-US" altLang="en-US" b="1" dirty="0"/>
              <a:t>has been to </a:t>
            </a:r>
            <a:r>
              <a:rPr lang="en-US" altLang="en-US" b="1" dirty="0" smtClean="0"/>
              <a:t>Eliminate </a:t>
            </a:r>
            <a:r>
              <a:rPr lang="en-US" altLang="en-US" b="1" dirty="0"/>
              <a:t>the </a:t>
            </a:r>
            <a:r>
              <a:rPr lang="en-US" altLang="en-US" b="1" dirty="0" smtClean="0"/>
              <a:t>Behavior by </a:t>
            </a:r>
            <a:r>
              <a:rPr lang="en-US" altLang="en-US" b="1" dirty="0"/>
              <a:t>S</a:t>
            </a:r>
            <a:r>
              <a:rPr lang="en-US" altLang="en-US" b="1" dirty="0" smtClean="0"/>
              <a:t>uppressing It</a:t>
            </a:r>
            <a:endParaRPr lang="en-US" altLang="en-US" b="1" dirty="0"/>
          </a:p>
          <a:p>
            <a:endParaRPr lang="en-US" altLang="en-US" dirty="0">
              <a:solidFill>
                <a:schemeClr val="accent4">
                  <a:lumMod val="50000"/>
                </a:schemeClr>
              </a:solidFill>
            </a:endParaRPr>
          </a:p>
        </p:txBody>
      </p:sp>
      <p:sp>
        <p:nvSpPr>
          <p:cNvPr id="2" name="Title 1"/>
          <p:cNvSpPr>
            <a:spLocks noGrp="1"/>
          </p:cNvSpPr>
          <p:nvPr>
            <p:ph type="title"/>
          </p:nvPr>
        </p:nvSpPr>
        <p:spPr/>
        <p:txBody>
          <a:bodyPr/>
          <a:lstStyle/>
          <a:p>
            <a:pPr algn="ctr"/>
            <a:r>
              <a:rPr lang="en-US" b="1" dirty="0" smtClean="0">
                <a:latin typeface="+mn-lt"/>
              </a:rPr>
              <a:t>Moving Away From Traditional </a:t>
            </a:r>
            <a:br>
              <a:rPr lang="en-US" b="1" dirty="0" smtClean="0">
                <a:latin typeface="+mn-lt"/>
              </a:rPr>
            </a:br>
            <a:r>
              <a:rPr lang="en-US" b="1" dirty="0" smtClean="0">
                <a:latin typeface="+mn-lt"/>
              </a:rPr>
              <a:t>Behavior Management</a:t>
            </a:r>
            <a:endParaRPr lang="en-US" b="1" dirty="0">
              <a:latin typeface="+mn-lt"/>
            </a:endParaRPr>
          </a:p>
        </p:txBody>
      </p:sp>
    </p:spTree>
    <p:extLst>
      <p:ext uri="{BB962C8B-B14F-4D97-AF65-F5344CB8AC3E}">
        <p14:creationId xmlns:p14="http://schemas.microsoft.com/office/powerpoint/2010/main" val="108856234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F3B49B28-891E-FC44-A7C7-B257B3C6D5AB}" type="slidenum">
              <a:rPr lang="en-US" altLang="x-none"/>
              <a:pPr/>
              <a:t>111</a:t>
            </a:fld>
            <a:endParaRPr lang="en-US" altLang="x-none"/>
          </a:p>
        </p:txBody>
      </p:sp>
      <p:sp>
        <p:nvSpPr>
          <p:cNvPr id="53250" name="Rectangle 1026"/>
          <p:cNvSpPr>
            <a:spLocks noGrp="1" noChangeArrowheads="1"/>
          </p:cNvSpPr>
          <p:nvPr>
            <p:ph type="title"/>
          </p:nvPr>
        </p:nvSpPr>
        <p:spPr/>
        <p:txBody>
          <a:bodyPr/>
          <a:lstStyle/>
          <a:p>
            <a:pPr algn="ctr"/>
            <a:r>
              <a:rPr lang="en-US" altLang="x-none" sz="2800" b="1">
                <a:latin typeface="+mn-lt"/>
              </a:rPr>
              <a:t>Common Functions that </a:t>
            </a:r>
            <a:r>
              <a:rPr lang="en-US" altLang="x-none" sz="2800" b="1" smtClean="0">
                <a:latin typeface="+mn-lt"/>
              </a:rPr>
              <a:t>Maintain Problem </a:t>
            </a:r>
            <a:r>
              <a:rPr lang="en-US" altLang="x-none" sz="2800" b="1">
                <a:latin typeface="+mn-lt"/>
              </a:rPr>
              <a:t>Behavior</a:t>
            </a:r>
          </a:p>
        </p:txBody>
      </p:sp>
      <p:sp>
        <p:nvSpPr>
          <p:cNvPr id="53251" name="Rectangle 1027"/>
          <p:cNvSpPr>
            <a:spLocks noGrp="1" noChangeArrowheads="1"/>
          </p:cNvSpPr>
          <p:nvPr>
            <p:ph type="body" idx="1"/>
          </p:nvPr>
        </p:nvSpPr>
        <p:spPr/>
        <p:txBody>
          <a:bodyPr/>
          <a:lstStyle/>
          <a:p>
            <a:r>
              <a:rPr lang="en-US" altLang="x-none" dirty="0"/>
              <a:t>To </a:t>
            </a:r>
            <a:r>
              <a:rPr lang="en-US" altLang="x-none" b="1" dirty="0" smtClean="0"/>
              <a:t>Escape</a:t>
            </a:r>
            <a:r>
              <a:rPr lang="en-US" altLang="x-none" dirty="0" smtClean="0"/>
              <a:t> </a:t>
            </a:r>
            <a:r>
              <a:rPr lang="en-US" altLang="x-none" dirty="0"/>
              <a:t>from </a:t>
            </a:r>
            <a:r>
              <a:rPr lang="en-US" altLang="x-none" dirty="0" smtClean="0"/>
              <a:t>Tasks</a:t>
            </a:r>
            <a:r>
              <a:rPr lang="en-US" altLang="x-none" dirty="0"/>
              <a:t>, </a:t>
            </a:r>
            <a:r>
              <a:rPr lang="en-US" altLang="x-none" dirty="0" smtClean="0"/>
              <a:t>People</a:t>
            </a:r>
            <a:r>
              <a:rPr lang="en-US" altLang="x-none" dirty="0"/>
              <a:t>, </a:t>
            </a:r>
            <a:r>
              <a:rPr lang="en-US" altLang="x-none" dirty="0" smtClean="0"/>
              <a:t>Situations</a:t>
            </a:r>
            <a:r>
              <a:rPr lang="en-US" altLang="x-none" dirty="0"/>
              <a:t>, or </a:t>
            </a:r>
            <a:r>
              <a:rPr lang="en-US" altLang="x-none" dirty="0" smtClean="0"/>
              <a:t>Internal Sensations</a:t>
            </a:r>
          </a:p>
          <a:p>
            <a:endParaRPr lang="en-US" altLang="x-none" dirty="0"/>
          </a:p>
          <a:p>
            <a:r>
              <a:rPr lang="en-US" altLang="x-none" dirty="0"/>
              <a:t>To </a:t>
            </a:r>
            <a:r>
              <a:rPr lang="en-US" altLang="x-none" dirty="0" smtClean="0"/>
              <a:t>Obtain </a:t>
            </a:r>
            <a:r>
              <a:rPr lang="en-US" altLang="x-none" b="1" dirty="0"/>
              <a:t>A</a:t>
            </a:r>
            <a:r>
              <a:rPr lang="en-US" altLang="x-none" b="1" dirty="0" smtClean="0"/>
              <a:t>ttention</a:t>
            </a:r>
            <a:r>
              <a:rPr lang="en-US" altLang="x-none" dirty="0" smtClean="0"/>
              <a:t> </a:t>
            </a:r>
            <a:r>
              <a:rPr lang="en-US" altLang="x-none" dirty="0"/>
              <a:t>from </a:t>
            </a:r>
            <a:r>
              <a:rPr lang="en-US" altLang="x-none" dirty="0" smtClean="0"/>
              <a:t>Teachers</a:t>
            </a:r>
            <a:r>
              <a:rPr lang="en-US" altLang="x-none" dirty="0"/>
              <a:t>, </a:t>
            </a:r>
            <a:r>
              <a:rPr lang="en-US" altLang="x-none" dirty="0" smtClean="0"/>
              <a:t>Peers</a:t>
            </a:r>
            <a:r>
              <a:rPr lang="en-US" altLang="x-none" dirty="0"/>
              <a:t>, or </a:t>
            </a:r>
            <a:r>
              <a:rPr lang="en-US" altLang="x-none" dirty="0" smtClean="0"/>
              <a:t>Other Individuals</a:t>
            </a:r>
          </a:p>
          <a:p>
            <a:endParaRPr lang="en-US" altLang="x-none" dirty="0"/>
          </a:p>
          <a:p>
            <a:r>
              <a:rPr lang="en-US" altLang="x-none" dirty="0"/>
              <a:t>To </a:t>
            </a:r>
            <a:r>
              <a:rPr lang="en-US" altLang="x-none" dirty="0" smtClean="0"/>
              <a:t>Obtain </a:t>
            </a:r>
            <a:r>
              <a:rPr lang="en-US" altLang="x-none" b="1" dirty="0"/>
              <a:t>A</a:t>
            </a:r>
            <a:r>
              <a:rPr lang="en-US" altLang="x-none" b="1" dirty="0" smtClean="0"/>
              <a:t>ccess </a:t>
            </a:r>
            <a:r>
              <a:rPr lang="en-US" altLang="x-none" dirty="0"/>
              <a:t>to </a:t>
            </a:r>
            <a:r>
              <a:rPr lang="en-US" altLang="x-none" dirty="0" smtClean="0"/>
              <a:t>Preferred </a:t>
            </a:r>
            <a:r>
              <a:rPr lang="en-US" altLang="x-none" dirty="0"/>
              <a:t>I</a:t>
            </a:r>
            <a:r>
              <a:rPr lang="en-US" altLang="x-none" dirty="0" smtClean="0"/>
              <a:t>tems </a:t>
            </a:r>
            <a:r>
              <a:rPr lang="en-US" altLang="x-none" dirty="0"/>
              <a:t>or </a:t>
            </a:r>
            <a:r>
              <a:rPr lang="en-US" altLang="x-none" dirty="0" smtClean="0"/>
              <a:t>Events </a:t>
            </a:r>
          </a:p>
          <a:p>
            <a:endParaRPr lang="en-US" altLang="x-none" dirty="0"/>
          </a:p>
          <a:p>
            <a:r>
              <a:rPr lang="en-US" altLang="x-none" dirty="0"/>
              <a:t>To </a:t>
            </a:r>
            <a:r>
              <a:rPr lang="en-US" altLang="x-none" dirty="0" smtClean="0"/>
              <a:t>Either </a:t>
            </a:r>
            <a:r>
              <a:rPr lang="en-US" altLang="x-none" dirty="0"/>
              <a:t>E</a:t>
            </a:r>
            <a:r>
              <a:rPr lang="en-US" altLang="x-none" dirty="0" smtClean="0"/>
              <a:t>scape </a:t>
            </a:r>
            <a:r>
              <a:rPr lang="en-US" altLang="x-none" dirty="0"/>
              <a:t>or </a:t>
            </a:r>
            <a:r>
              <a:rPr lang="en-US" altLang="x-none" dirty="0" smtClean="0"/>
              <a:t>Obtain </a:t>
            </a:r>
            <a:r>
              <a:rPr lang="en-US" altLang="x-none" b="1" dirty="0"/>
              <a:t>I</a:t>
            </a:r>
            <a:r>
              <a:rPr lang="en-US" altLang="x-none" b="1" dirty="0" smtClean="0"/>
              <a:t>nternal </a:t>
            </a:r>
            <a:r>
              <a:rPr lang="en-US" altLang="x-none" b="1" dirty="0"/>
              <a:t>S</a:t>
            </a:r>
            <a:r>
              <a:rPr lang="en-US" altLang="x-none" b="1" dirty="0" smtClean="0"/>
              <a:t>ensations </a:t>
            </a:r>
            <a:r>
              <a:rPr lang="en-US" altLang="x-none" b="1" dirty="0"/>
              <a:t>D</a:t>
            </a:r>
            <a:r>
              <a:rPr lang="en-US" altLang="x-none" b="1" dirty="0" smtClean="0"/>
              <a:t>ue </a:t>
            </a:r>
            <a:r>
              <a:rPr lang="en-US" altLang="x-none" b="1" dirty="0"/>
              <a:t>to </a:t>
            </a:r>
            <a:r>
              <a:rPr lang="en-US" altLang="x-none" b="1" dirty="0" smtClean="0"/>
              <a:t>Physiological </a:t>
            </a:r>
            <a:r>
              <a:rPr lang="en-US" altLang="x-none" b="1" dirty="0"/>
              <a:t>E</a:t>
            </a:r>
            <a:r>
              <a:rPr lang="en-US" altLang="x-none" b="1" dirty="0" smtClean="0"/>
              <a:t>vents</a:t>
            </a:r>
            <a:endParaRPr lang="en-US" altLang="x-none" b="1" dirty="0"/>
          </a:p>
        </p:txBody>
      </p:sp>
    </p:spTree>
    <p:extLst>
      <p:ext uri="{BB962C8B-B14F-4D97-AF65-F5344CB8AC3E}">
        <p14:creationId xmlns:p14="http://schemas.microsoft.com/office/powerpoint/2010/main" val="105405958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latin typeface="+mn-lt"/>
              </a:rPr>
              <a:t>Common Themes That Set the Stage for Problems</a:t>
            </a:r>
            <a:endParaRPr lang="en-US" b="1" dirty="0">
              <a:latin typeface="+mn-lt"/>
            </a:endParaRPr>
          </a:p>
        </p:txBody>
      </p:sp>
      <p:sp>
        <p:nvSpPr>
          <p:cNvPr id="5" name="Content Placeholder 4"/>
          <p:cNvSpPr>
            <a:spLocks noGrp="1"/>
          </p:cNvSpPr>
          <p:nvPr>
            <p:ph idx="1"/>
          </p:nvPr>
        </p:nvSpPr>
        <p:spPr/>
        <p:txBody>
          <a:bodyPr>
            <a:normAutofit/>
          </a:bodyPr>
          <a:lstStyle/>
          <a:p>
            <a:r>
              <a:rPr lang="en-US" sz="3600" dirty="0" smtClean="0"/>
              <a:t>Choices Available </a:t>
            </a:r>
          </a:p>
          <a:p>
            <a:endParaRPr lang="en-US" sz="3600" dirty="0"/>
          </a:p>
          <a:p>
            <a:r>
              <a:rPr lang="en-US" sz="3600" dirty="0" smtClean="0"/>
              <a:t>Predictability of My World</a:t>
            </a:r>
          </a:p>
          <a:p>
            <a:endParaRPr lang="en-US" sz="3600" dirty="0"/>
          </a:p>
          <a:p>
            <a:r>
              <a:rPr lang="en-US" sz="3600" dirty="0" smtClean="0"/>
              <a:t>Control Over My Life</a:t>
            </a:r>
            <a:endParaRPr lang="en-US" sz="3600" dirty="0"/>
          </a:p>
        </p:txBody>
      </p:sp>
    </p:spTree>
    <p:extLst>
      <p:ext uri="{BB962C8B-B14F-4D97-AF65-F5344CB8AC3E}">
        <p14:creationId xmlns:p14="http://schemas.microsoft.com/office/powerpoint/2010/main" val="98687460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7" y="176439"/>
            <a:ext cx="11658600" cy="1216931"/>
          </a:xfrm>
        </p:spPr>
        <p:txBody>
          <a:bodyPr>
            <a:normAutofit fontScale="90000"/>
          </a:bodyPr>
          <a:lstStyle/>
          <a:p>
            <a:pPr algn="ctr"/>
            <a:r>
              <a:rPr lang="en-US" b="1" dirty="0" smtClean="0">
                <a:latin typeface="+mn-lt"/>
              </a:rPr>
              <a:t>Two Common Problems That Occur in Most </a:t>
            </a:r>
            <a:br>
              <a:rPr lang="en-US" b="1" dirty="0" smtClean="0">
                <a:latin typeface="+mn-lt"/>
              </a:rPr>
            </a:br>
            <a:r>
              <a:rPr lang="en-US" b="1" dirty="0" smtClean="0">
                <a:latin typeface="+mn-lt"/>
              </a:rPr>
              <a:t>Social Settings</a:t>
            </a:r>
            <a:endParaRPr lang="en-US" b="1" dirty="0">
              <a:latin typeface="+mn-lt"/>
            </a:endParaRPr>
          </a:p>
        </p:txBody>
      </p:sp>
      <p:sp>
        <p:nvSpPr>
          <p:cNvPr id="3" name="Content Placeholder 2"/>
          <p:cNvSpPr>
            <a:spLocks noGrp="1"/>
          </p:cNvSpPr>
          <p:nvPr>
            <p:ph idx="1"/>
          </p:nvPr>
        </p:nvSpPr>
        <p:spPr/>
        <p:txBody>
          <a:bodyPr>
            <a:normAutofit/>
          </a:bodyPr>
          <a:lstStyle/>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sz="3600" b="1" dirty="0" smtClean="0"/>
              <a:t>A Person Makes a Request/Demand and the Other Person Refuses</a:t>
            </a:r>
          </a:p>
          <a:p>
            <a:pPr marL="457200" lvl="1" indent="0">
              <a:lnSpc>
                <a:spcPct val="100000"/>
              </a:lnSpc>
              <a:spcBef>
                <a:spcPts val="0"/>
              </a:spcBef>
              <a:buNone/>
            </a:pPr>
            <a:r>
              <a:rPr lang="en-US" sz="3600" dirty="0" smtClean="0"/>
              <a:t>(Escape From People, Activities, Events, Items)</a:t>
            </a:r>
            <a:endParaRPr lang="en-US" sz="3600" dirty="0"/>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endParaRPr lang="en-US" sz="3600" dirty="0" smtClean="0"/>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sz="3600" b="1" dirty="0" smtClean="0"/>
              <a:t>Someone is Ignored or Left Alone With No Social Interaction for a Period of Time</a:t>
            </a:r>
          </a:p>
          <a:p>
            <a:pPr marL="457200" lvl="1" indent="0">
              <a:lnSpc>
                <a:spcPct val="100000"/>
              </a:lnSpc>
              <a:spcBef>
                <a:spcPts val="0"/>
              </a:spcBef>
              <a:buNone/>
            </a:pPr>
            <a:r>
              <a:rPr lang="en-US" sz="3600" dirty="0" smtClean="0"/>
              <a:t>(Strategies to Communicate With Others)</a:t>
            </a:r>
            <a:endParaRPr lang="en-US" sz="3600" dirty="0"/>
          </a:p>
        </p:txBody>
      </p:sp>
    </p:spTree>
    <p:extLst>
      <p:ext uri="{BB962C8B-B14F-4D97-AF65-F5344CB8AC3E}">
        <p14:creationId xmlns:p14="http://schemas.microsoft.com/office/powerpoint/2010/main" val="182084850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49" y="1571625"/>
            <a:ext cx="11015663" cy="5072063"/>
          </a:xfrm>
        </p:spPr>
        <p:txBody>
          <a:bodyPr>
            <a:normAutofit lnSpcReduction="10000"/>
          </a:bodyPr>
          <a:lstStyle/>
          <a:p>
            <a:r>
              <a:rPr lang="en-US" dirty="0" smtClean="0">
                <a:latin typeface="Arial"/>
              </a:rPr>
              <a:t>Coercive </a:t>
            </a:r>
            <a:r>
              <a:rPr lang="en-US" dirty="0">
                <a:latin typeface="Arial"/>
              </a:rPr>
              <a:t>I</a:t>
            </a:r>
            <a:r>
              <a:rPr lang="en-US" dirty="0" smtClean="0">
                <a:latin typeface="Arial"/>
              </a:rPr>
              <a:t>nteractions </a:t>
            </a:r>
            <a:r>
              <a:rPr lang="en-US" dirty="0">
                <a:latin typeface="Arial"/>
              </a:rPr>
              <a:t>D</a:t>
            </a:r>
            <a:r>
              <a:rPr lang="en-US" dirty="0" smtClean="0">
                <a:latin typeface="Arial"/>
              </a:rPr>
              <a:t>evelop </a:t>
            </a:r>
            <a:r>
              <a:rPr lang="en-US" dirty="0">
                <a:latin typeface="Arial"/>
              </a:rPr>
              <a:t>B</a:t>
            </a:r>
            <a:r>
              <a:rPr lang="en-US" dirty="0" smtClean="0">
                <a:latin typeface="Arial"/>
              </a:rPr>
              <a:t>etween Two </a:t>
            </a:r>
            <a:r>
              <a:rPr lang="en-US" dirty="0">
                <a:latin typeface="Arial"/>
              </a:rPr>
              <a:t>P</a:t>
            </a:r>
            <a:r>
              <a:rPr lang="en-US" dirty="0" smtClean="0">
                <a:latin typeface="Arial"/>
              </a:rPr>
              <a:t>eople </a:t>
            </a:r>
            <a:r>
              <a:rPr lang="en-US" dirty="0">
                <a:latin typeface="Arial"/>
              </a:rPr>
              <a:t>W</a:t>
            </a:r>
            <a:r>
              <a:rPr lang="en-US" dirty="0" smtClean="0">
                <a:latin typeface="Arial"/>
              </a:rPr>
              <a:t>hen </a:t>
            </a:r>
            <a:r>
              <a:rPr lang="en-US" dirty="0">
                <a:latin typeface="Arial"/>
              </a:rPr>
              <a:t>O</a:t>
            </a:r>
            <a:r>
              <a:rPr lang="en-US" dirty="0" smtClean="0">
                <a:latin typeface="Arial"/>
              </a:rPr>
              <a:t>ne </a:t>
            </a:r>
            <a:r>
              <a:rPr lang="en-US" dirty="0">
                <a:latin typeface="Arial"/>
              </a:rPr>
              <a:t>P</a:t>
            </a:r>
            <a:r>
              <a:rPr lang="en-US" dirty="0" smtClean="0">
                <a:latin typeface="Arial"/>
              </a:rPr>
              <a:t>erson </a:t>
            </a:r>
            <a:r>
              <a:rPr lang="en-US" dirty="0">
                <a:latin typeface="Arial"/>
              </a:rPr>
              <a:t>E</a:t>
            </a:r>
            <a:r>
              <a:rPr lang="en-US" dirty="0" smtClean="0">
                <a:latin typeface="Arial"/>
              </a:rPr>
              <a:t>ngages </a:t>
            </a:r>
            <a:r>
              <a:rPr lang="en-US" dirty="0">
                <a:latin typeface="Arial"/>
              </a:rPr>
              <a:t>in a </a:t>
            </a:r>
            <a:r>
              <a:rPr lang="en-US" dirty="0" smtClean="0">
                <a:latin typeface="Arial"/>
              </a:rPr>
              <a:t>Negative </a:t>
            </a:r>
            <a:r>
              <a:rPr lang="en-US" dirty="0">
                <a:latin typeface="Arial"/>
              </a:rPr>
              <a:t>B</a:t>
            </a:r>
            <a:r>
              <a:rPr lang="en-US" dirty="0" smtClean="0">
                <a:latin typeface="Arial"/>
              </a:rPr>
              <a:t>ehavior to </a:t>
            </a:r>
            <a:r>
              <a:rPr lang="en-US" dirty="0">
                <a:latin typeface="Arial"/>
              </a:rPr>
              <a:t>A</a:t>
            </a:r>
            <a:r>
              <a:rPr lang="en-US" dirty="0" smtClean="0">
                <a:latin typeface="Arial"/>
              </a:rPr>
              <a:t>chieve </a:t>
            </a:r>
            <a:r>
              <a:rPr lang="en-US" dirty="0">
                <a:latin typeface="Arial"/>
              </a:rPr>
              <a:t>a </a:t>
            </a:r>
            <a:r>
              <a:rPr lang="en-US" dirty="0" smtClean="0">
                <a:latin typeface="Arial"/>
              </a:rPr>
              <a:t>Social </a:t>
            </a:r>
            <a:r>
              <a:rPr lang="en-US" dirty="0">
                <a:latin typeface="Arial"/>
              </a:rPr>
              <a:t>O</a:t>
            </a:r>
            <a:r>
              <a:rPr lang="en-US" dirty="0" smtClean="0">
                <a:latin typeface="Arial"/>
              </a:rPr>
              <a:t>utcome</a:t>
            </a:r>
          </a:p>
          <a:p>
            <a:pPr marL="0" indent="0">
              <a:buNone/>
            </a:pPr>
            <a:endParaRPr lang="en-US" dirty="0">
              <a:latin typeface="Arial"/>
            </a:endParaRPr>
          </a:p>
          <a:p>
            <a:r>
              <a:rPr lang="en-US" dirty="0" smtClean="0">
                <a:latin typeface="Arial"/>
              </a:rPr>
              <a:t>The Other </a:t>
            </a:r>
            <a:r>
              <a:rPr lang="en-US" dirty="0">
                <a:latin typeface="Arial"/>
              </a:rPr>
              <a:t>P</a:t>
            </a:r>
            <a:r>
              <a:rPr lang="en-US" dirty="0" smtClean="0">
                <a:latin typeface="Arial"/>
              </a:rPr>
              <a:t>erson </a:t>
            </a:r>
            <a:r>
              <a:rPr lang="en-US" dirty="0">
                <a:latin typeface="Arial"/>
              </a:rPr>
              <a:t>R</a:t>
            </a:r>
            <a:r>
              <a:rPr lang="en-US" dirty="0" smtClean="0">
                <a:latin typeface="Arial"/>
              </a:rPr>
              <a:t>esponds </a:t>
            </a:r>
            <a:r>
              <a:rPr lang="en-US" dirty="0">
                <a:latin typeface="Arial"/>
              </a:rPr>
              <a:t>in an </a:t>
            </a:r>
            <a:r>
              <a:rPr lang="en-US" dirty="0" smtClean="0">
                <a:latin typeface="Arial"/>
              </a:rPr>
              <a:t>Equally </a:t>
            </a:r>
            <a:r>
              <a:rPr lang="en-US" dirty="0">
                <a:latin typeface="Arial"/>
              </a:rPr>
              <a:t>N</a:t>
            </a:r>
            <a:r>
              <a:rPr lang="en-US" dirty="0" smtClean="0">
                <a:latin typeface="Arial"/>
              </a:rPr>
              <a:t>egative </a:t>
            </a:r>
            <a:r>
              <a:rPr lang="en-US" dirty="0">
                <a:latin typeface="Arial"/>
              </a:rPr>
              <a:t>W</a:t>
            </a:r>
            <a:r>
              <a:rPr lang="en-US" dirty="0" smtClean="0">
                <a:latin typeface="Arial"/>
              </a:rPr>
              <a:t>ay</a:t>
            </a:r>
          </a:p>
          <a:p>
            <a:pPr marL="0" indent="0">
              <a:buNone/>
            </a:pPr>
            <a:endParaRPr lang="en-US" dirty="0">
              <a:latin typeface="Arial"/>
            </a:endParaRPr>
          </a:p>
          <a:p>
            <a:r>
              <a:rPr lang="en-US" dirty="0" smtClean="0">
                <a:latin typeface="Arial"/>
              </a:rPr>
              <a:t>The </a:t>
            </a:r>
            <a:r>
              <a:rPr lang="en-US" dirty="0">
                <a:latin typeface="Arial"/>
              </a:rPr>
              <a:t>I</a:t>
            </a:r>
            <a:r>
              <a:rPr lang="en-US" dirty="0" smtClean="0">
                <a:latin typeface="Arial"/>
              </a:rPr>
              <a:t>nitiator </a:t>
            </a:r>
            <a:r>
              <a:rPr lang="en-US" dirty="0">
                <a:latin typeface="Arial"/>
              </a:rPr>
              <a:t>of this </a:t>
            </a:r>
            <a:r>
              <a:rPr lang="en-US" dirty="0" smtClean="0">
                <a:latin typeface="Arial"/>
              </a:rPr>
              <a:t>Exchange </a:t>
            </a:r>
            <a:r>
              <a:rPr lang="en-US" dirty="0">
                <a:latin typeface="Arial"/>
              </a:rPr>
              <a:t>I</a:t>
            </a:r>
            <a:r>
              <a:rPr lang="en-US" dirty="0" smtClean="0">
                <a:latin typeface="Arial"/>
              </a:rPr>
              <a:t>ncreases the Intensity </a:t>
            </a:r>
            <a:r>
              <a:rPr lang="en-US" dirty="0">
                <a:latin typeface="Arial"/>
              </a:rPr>
              <a:t>of the </a:t>
            </a:r>
            <a:r>
              <a:rPr lang="en-US" dirty="0" smtClean="0">
                <a:latin typeface="Arial"/>
              </a:rPr>
              <a:t>Negative Response</a:t>
            </a:r>
          </a:p>
          <a:p>
            <a:endParaRPr lang="en-US" dirty="0">
              <a:latin typeface="Arial"/>
            </a:endParaRPr>
          </a:p>
          <a:p>
            <a:pPr marL="0" indent="0">
              <a:buNone/>
            </a:pPr>
            <a:r>
              <a:rPr lang="en-US" b="1" i="1" dirty="0" smtClean="0">
                <a:latin typeface="Arial"/>
              </a:rPr>
              <a:t>The ongoing exchange </a:t>
            </a:r>
            <a:r>
              <a:rPr lang="en-US" b="1" i="1" dirty="0">
                <a:latin typeface="Arial"/>
              </a:rPr>
              <a:t>continues until one </a:t>
            </a:r>
            <a:r>
              <a:rPr lang="en-US" b="1" i="1" dirty="0" smtClean="0">
                <a:latin typeface="Arial"/>
              </a:rPr>
              <a:t>person “gives up”---One Person “</a:t>
            </a:r>
            <a:r>
              <a:rPr lang="en-US" b="1" i="1" dirty="0">
                <a:latin typeface="Arial"/>
              </a:rPr>
              <a:t>wins” because </a:t>
            </a:r>
            <a:r>
              <a:rPr lang="en-US" b="1" i="1" dirty="0" smtClean="0">
                <a:latin typeface="Arial"/>
              </a:rPr>
              <a:t>he is willing to increase the intensity of his response </a:t>
            </a:r>
            <a:endParaRPr lang="en-US" b="1" i="1" dirty="0">
              <a:latin typeface="Arial"/>
            </a:endParaRPr>
          </a:p>
        </p:txBody>
      </p:sp>
      <p:sp>
        <p:nvSpPr>
          <p:cNvPr id="4" name="TextBox 3"/>
          <p:cNvSpPr txBox="1"/>
          <p:nvPr/>
        </p:nvSpPr>
        <p:spPr>
          <a:xfrm>
            <a:off x="1271588" y="414338"/>
            <a:ext cx="8743949" cy="671513"/>
          </a:xfrm>
          <a:prstGeom prst="rect">
            <a:avLst/>
          </a:prstGeom>
          <a:noFill/>
        </p:spPr>
        <p:txBody>
          <a:bodyPr wrap="square" rtlCol="0">
            <a:spAutoFit/>
          </a:bodyPr>
          <a:lstStyle/>
          <a:p>
            <a:pPr algn="ctr"/>
            <a:r>
              <a:rPr lang="en-US" sz="3600" b="1" dirty="0" smtClean="0"/>
              <a:t>Understanding Coercive Interactions</a:t>
            </a:r>
            <a:endParaRPr lang="en-US" sz="3600" b="1" dirty="0"/>
          </a:p>
        </p:txBody>
      </p:sp>
    </p:spTree>
    <p:extLst>
      <p:ext uri="{BB962C8B-B14F-4D97-AF65-F5344CB8AC3E}">
        <p14:creationId xmlns:p14="http://schemas.microsoft.com/office/powerpoint/2010/main" val="88605875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b="1" dirty="0" smtClean="0">
                <a:latin typeface="+mn-lt"/>
              </a:rPr>
              <a:t>Increase Awareness of How Negative Interactions Escalate</a:t>
            </a:r>
            <a:endParaRPr lang="en-US" b="1" dirty="0">
              <a:latin typeface="+mn-lt"/>
            </a:endParaRPr>
          </a:p>
        </p:txBody>
      </p:sp>
      <p:sp>
        <p:nvSpPr>
          <p:cNvPr id="5" name="Subtitle 4"/>
          <p:cNvSpPr>
            <a:spLocks noGrp="1"/>
          </p:cNvSpPr>
          <p:nvPr>
            <p:ph type="subTitle" idx="1"/>
          </p:nvPr>
        </p:nvSpPr>
        <p:spPr>
          <a:xfrm>
            <a:off x="1524000" y="4110038"/>
            <a:ext cx="9144000" cy="1655762"/>
          </a:xfrm>
        </p:spPr>
        <p:txBody>
          <a:bodyPr>
            <a:normAutofit/>
          </a:bodyPr>
          <a:lstStyle/>
          <a:p>
            <a:r>
              <a:rPr lang="en-US" sz="3600" b="1" dirty="0"/>
              <a:t>Universal Goal: </a:t>
            </a:r>
            <a:r>
              <a:rPr lang="en-US" sz="3600" dirty="0" smtClean="0"/>
              <a:t>Teach Strategies for Preventing and Interrupting Negative Social Interactions</a:t>
            </a:r>
            <a:endParaRPr lang="en-US" sz="3600" dirty="0"/>
          </a:p>
        </p:txBody>
      </p:sp>
    </p:spTree>
    <p:extLst>
      <p:ext uri="{BB962C8B-B14F-4D97-AF65-F5344CB8AC3E}">
        <p14:creationId xmlns:p14="http://schemas.microsoft.com/office/powerpoint/2010/main" val="114785592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22" name="Object 1026"/>
          <p:cNvGraphicFramePr>
            <a:graphicFrameLocks noChangeAspect="1"/>
          </p:cNvGraphicFramePr>
          <p:nvPr/>
        </p:nvGraphicFramePr>
        <p:xfrm>
          <a:off x="2057400" y="1981200"/>
          <a:ext cx="7620000" cy="3810000"/>
        </p:xfrm>
        <a:graphic>
          <a:graphicData uri="http://schemas.openxmlformats.org/presentationml/2006/ole">
            <mc:AlternateContent xmlns:mc="http://schemas.openxmlformats.org/markup-compatibility/2006">
              <mc:Choice xmlns:v="urn:schemas-microsoft-com:vml" Requires="v">
                <p:oleObj spid="_x0000_s1041" name="Chart" r:id="rId3" imgW="3419901" imgH="1714928" progId="Excel.Chart.8">
                  <p:embed/>
                </p:oleObj>
              </mc:Choice>
              <mc:Fallback>
                <p:oleObj name="Chart" r:id="rId3" imgW="3419901" imgH="1714928"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981200"/>
                        <a:ext cx="76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123" name="Rectangle 1027"/>
          <p:cNvSpPr>
            <a:spLocks noGrp="1" noChangeArrowheads="1"/>
          </p:cNvSpPr>
          <p:nvPr>
            <p:ph type="title"/>
          </p:nvPr>
        </p:nvSpPr>
        <p:spPr>
          <a:xfrm>
            <a:off x="2362200" y="533400"/>
            <a:ext cx="7924800" cy="1066800"/>
          </a:xfrm>
        </p:spPr>
        <p:txBody>
          <a:bodyPr>
            <a:normAutofit fontScale="90000"/>
          </a:bodyPr>
          <a:lstStyle/>
          <a:p>
            <a:pPr>
              <a:lnSpc>
                <a:spcPct val="80000"/>
              </a:lnSpc>
            </a:pPr>
            <a:r>
              <a:rPr lang="en-US" altLang="en-US"/>
              <a:t>The Escalation Cycle</a:t>
            </a:r>
            <a:br>
              <a:rPr lang="en-US" altLang="en-US"/>
            </a:br>
            <a:r>
              <a:rPr lang="en-US" altLang="en-US"/>
              <a:t> 					</a:t>
            </a:r>
            <a:endParaRPr lang="en-US" altLang="en-US" sz="2000">
              <a:latin typeface="Comic Sans MS" charset="0"/>
            </a:endParaRPr>
          </a:p>
        </p:txBody>
      </p:sp>
      <p:sp>
        <p:nvSpPr>
          <p:cNvPr id="133124" name="Text Box 1028"/>
          <p:cNvSpPr txBox="1">
            <a:spLocks noChangeArrowheads="1"/>
          </p:cNvSpPr>
          <p:nvPr/>
        </p:nvSpPr>
        <p:spPr bwMode="auto">
          <a:xfrm>
            <a:off x="1981201" y="1676401"/>
            <a:ext cx="70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High</a:t>
            </a:r>
          </a:p>
        </p:txBody>
      </p:sp>
      <p:sp>
        <p:nvSpPr>
          <p:cNvPr id="133125" name="Text Box 1029"/>
          <p:cNvSpPr txBox="1">
            <a:spLocks noChangeArrowheads="1"/>
          </p:cNvSpPr>
          <p:nvPr/>
        </p:nvSpPr>
        <p:spPr bwMode="auto">
          <a:xfrm>
            <a:off x="1905001" y="4572001"/>
            <a:ext cx="650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Low</a:t>
            </a:r>
          </a:p>
        </p:txBody>
      </p:sp>
      <p:sp>
        <p:nvSpPr>
          <p:cNvPr id="27654" name="Text Box 1030"/>
          <p:cNvSpPr txBox="1">
            <a:spLocks noChangeArrowheads="1"/>
          </p:cNvSpPr>
          <p:nvPr/>
        </p:nvSpPr>
        <p:spPr bwMode="auto">
          <a:xfrm>
            <a:off x="2743201" y="4419601"/>
            <a:ext cx="777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Calm</a:t>
            </a:r>
          </a:p>
        </p:txBody>
      </p:sp>
      <p:sp>
        <p:nvSpPr>
          <p:cNvPr id="27655" name="Text Box 1031"/>
          <p:cNvSpPr txBox="1">
            <a:spLocks noChangeArrowheads="1"/>
          </p:cNvSpPr>
          <p:nvPr/>
        </p:nvSpPr>
        <p:spPr bwMode="auto">
          <a:xfrm>
            <a:off x="5562600" y="2027239"/>
            <a:ext cx="763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Peak</a:t>
            </a:r>
          </a:p>
        </p:txBody>
      </p:sp>
      <p:sp>
        <p:nvSpPr>
          <p:cNvPr id="27656" name="Text Box 1032"/>
          <p:cNvSpPr txBox="1">
            <a:spLocks noChangeArrowheads="1"/>
          </p:cNvSpPr>
          <p:nvPr/>
        </p:nvSpPr>
        <p:spPr bwMode="auto">
          <a:xfrm>
            <a:off x="6553201" y="3048001"/>
            <a:ext cx="1738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De-escalation</a:t>
            </a:r>
          </a:p>
        </p:txBody>
      </p:sp>
      <p:sp>
        <p:nvSpPr>
          <p:cNvPr id="27657" name="Text Box 1033"/>
          <p:cNvSpPr txBox="1">
            <a:spLocks noChangeArrowheads="1"/>
          </p:cNvSpPr>
          <p:nvPr/>
        </p:nvSpPr>
        <p:spPr bwMode="auto">
          <a:xfrm>
            <a:off x="8442325" y="4430714"/>
            <a:ext cx="1257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Recovery</a:t>
            </a:r>
          </a:p>
        </p:txBody>
      </p:sp>
      <p:sp>
        <p:nvSpPr>
          <p:cNvPr id="27658" name="Text Box 1034"/>
          <p:cNvSpPr txBox="1">
            <a:spLocks noChangeArrowheads="1"/>
          </p:cNvSpPr>
          <p:nvPr/>
        </p:nvSpPr>
        <p:spPr bwMode="auto">
          <a:xfrm>
            <a:off x="3733800" y="2819401"/>
            <a:ext cx="1582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Acceleration</a:t>
            </a:r>
          </a:p>
        </p:txBody>
      </p:sp>
      <p:sp>
        <p:nvSpPr>
          <p:cNvPr id="27659" name="Text Box 1035"/>
          <p:cNvSpPr txBox="1">
            <a:spLocks noChangeArrowheads="1"/>
          </p:cNvSpPr>
          <p:nvPr/>
        </p:nvSpPr>
        <p:spPr bwMode="auto">
          <a:xfrm>
            <a:off x="3657601" y="3810001"/>
            <a:ext cx="11731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Agitation</a:t>
            </a:r>
          </a:p>
        </p:txBody>
      </p:sp>
      <p:sp>
        <p:nvSpPr>
          <p:cNvPr id="27660" name="Text Box 1036"/>
          <p:cNvSpPr txBox="1">
            <a:spLocks noChangeArrowheads="1"/>
          </p:cNvSpPr>
          <p:nvPr/>
        </p:nvSpPr>
        <p:spPr bwMode="auto">
          <a:xfrm>
            <a:off x="3505201" y="4237039"/>
            <a:ext cx="989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Trigger</a:t>
            </a:r>
          </a:p>
        </p:txBody>
      </p:sp>
      <p:sp>
        <p:nvSpPr>
          <p:cNvPr id="133133" name="Text Box 1037"/>
          <p:cNvSpPr txBox="1">
            <a:spLocks noChangeArrowheads="1"/>
          </p:cNvSpPr>
          <p:nvPr/>
        </p:nvSpPr>
        <p:spPr bwMode="auto">
          <a:xfrm>
            <a:off x="2971800" y="5791200"/>
            <a:ext cx="5029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x-none"/>
              <a:t>Colvin &amp; Sugai, 1989</a:t>
            </a:r>
          </a:p>
        </p:txBody>
      </p:sp>
    </p:spTree>
    <p:extLst>
      <p:ext uri="{BB962C8B-B14F-4D97-AF65-F5344CB8AC3E}">
        <p14:creationId xmlns:p14="http://schemas.microsoft.com/office/powerpoint/2010/main" val="1168863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 calcmode="lin" valueType="num">
                                      <p:cBhvr additive="base">
                                        <p:cTn id="7" dur="500" fill="hold"/>
                                        <p:tgtEl>
                                          <p:spTgt spid="27654"/>
                                        </p:tgtEl>
                                        <p:attrNameLst>
                                          <p:attrName>ppt_x</p:attrName>
                                        </p:attrNameLst>
                                      </p:cBhvr>
                                      <p:tavLst>
                                        <p:tav tm="0">
                                          <p:val>
                                            <p:strVal val="#ppt_x"/>
                                          </p:val>
                                        </p:tav>
                                        <p:tav tm="100000">
                                          <p:val>
                                            <p:strVal val="#ppt_x"/>
                                          </p:val>
                                        </p:tav>
                                      </p:tavLst>
                                    </p:anim>
                                    <p:anim calcmode="lin" valueType="num">
                                      <p:cBhvr additive="base">
                                        <p:cTn id="8"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additive="base">
                                        <p:cTn id="13" dur="500" fill="hold"/>
                                        <p:tgtEl>
                                          <p:spTgt spid="27660"/>
                                        </p:tgtEl>
                                        <p:attrNameLst>
                                          <p:attrName>ppt_x</p:attrName>
                                        </p:attrNameLst>
                                      </p:cBhvr>
                                      <p:tavLst>
                                        <p:tav tm="0">
                                          <p:val>
                                            <p:strVal val="#ppt_x"/>
                                          </p:val>
                                        </p:tav>
                                        <p:tav tm="100000">
                                          <p:val>
                                            <p:strVal val="#ppt_x"/>
                                          </p:val>
                                        </p:tav>
                                      </p:tavLst>
                                    </p:anim>
                                    <p:anim calcmode="lin" valueType="num">
                                      <p:cBhvr additive="base">
                                        <p:cTn id="14" dur="500" fill="hold"/>
                                        <p:tgtEl>
                                          <p:spTgt spid="2766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additive="base">
                                        <p:cTn id="19" dur="500" fill="hold"/>
                                        <p:tgtEl>
                                          <p:spTgt spid="27659"/>
                                        </p:tgtEl>
                                        <p:attrNameLst>
                                          <p:attrName>ppt_x</p:attrName>
                                        </p:attrNameLst>
                                      </p:cBhvr>
                                      <p:tavLst>
                                        <p:tav tm="0">
                                          <p:val>
                                            <p:strVal val="#ppt_x"/>
                                          </p:val>
                                        </p:tav>
                                        <p:tav tm="100000">
                                          <p:val>
                                            <p:strVal val="#ppt_x"/>
                                          </p:val>
                                        </p:tav>
                                      </p:tavLst>
                                    </p:anim>
                                    <p:anim calcmode="lin" valueType="num">
                                      <p:cBhvr additive="base">
                                        <p:cTn id="20" dur="500" fill="hold"/>
                                        <p:tgtEl>
                                          <p:spTgt spid="2765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8"/>
                                        </p:tgtEl>
                                        <p:attrNameLst>
                                          <p:attrName>style.visibility</p:attrName>
                                        </p:attrNameLst>
                                      </p:cBhvr>
                                      <p:to>
                                        <p:strVal val="visible"/>
                                      </p:to>
                                    </p:set>
                                    <p:anim calcmode="lin" valueType="num">
                                      <p:cBhvr additive="base">
                                        <p:cTn id="25" dur="500" fill="hold"/>
                                        <p:tgtEl>
                                          <p:spTgt spid="27658"/>
                                        </p:tgtEl>
                                        <p:attrNameLst>
                                          <p:attrName>ppt_x</p:attrName>
                                        </p:attrNameLst>
                                      </p:cBhvr>
                                      <p:tavLst>
                                        <p:tav tm="0">
                                          <p:val>
                                            <p:strVal val="#ppt_x"/>
                                          </p:val>
                                        </p:tav>
                                        <p:tav tm="100000">
                                          <p:val>
                                            <p:strVal val="#ppt_x"/>
                                          </p:val>
                                        </p:tav>
                                      </p:tavLst>
                                    </p:anim>
                                    <p:anim calcmode="lin" valueType="num">
                                      <p:cBhvr additive="base">
                                        <p:cTn id="26" dur="500" fill="hold"/>
                                        <p:tgtEl>
                                          <p:spTgt spid="2765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5"/>
                                        </p:tgtEl>
                                        <p:attrNameLst>
                                          <p:attrName>style.visibility</p:attrName>
                                        </p:attrNameLst>
                                      </p:cBhvr>
                                      <p:to>
                                        <p:strVal val="visible"/>
                                      </p:to>
                                    </p:set>
                                    <p:anim calcmode="lin" valueType="num">
                                      <p:cBhvr additive="base">
                                        <p:cTn id="31" dur="500" fill="hold"/>
                                        <p:tgtEl>
                                          <p:spTgt spid="27655"/>
                                        </p:tgtEl>
                                        <p:attrNameLst>
                                          <p:attrName>ppt_x</p:attrName>
                                        </p:attrNameLst>
                                      </p:cBhvr>
                                      <p:tavLst>
                                        <p:tav tm="0">
                                          <p:val>
                                            <p:strVal val="#ppt_x"/>
                                          </p:val>
                                        </p:tav>
                                        <p:tav tm="100000">
                                          <p:val>
                                            <p:strVal val="#ppt_x"/>
                                          </p:val>
                                        </p:tav>
                                      </p:tavLst>
                                    </p:anim>
                                    <p:anim calcmode="lin" valueType="num">
                                      <p:cBhvr additive="base">
                                        <p:cTn id="32" dur="500" fill="hold"/>
                                        <p:tgtEl>
                                          <p:spTgt spid="2765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6"/>
                                        </p:tgtEl>
                                        <p:attrNameLst>
                                          <p:attrName>style.visibility</p:attrName>
                                        </p:attrNameLst>
                                      </p:cBhvr>
                                      <p:to>
                                        <p:strVal val="visible"/>
                                      </p:to>
                                    </p:set>
                                    <p:anim calcmode="lin" valueType="num">
                                      <p:cBhvr additive="base">
                                        <p:cTn id="37" dur="500" fill="hold"/>
                                        <p:tgtEl>
                                          <p:spTgt spid="27656"/>
                                        </p:tgtEl>
                                        <p:attrNameLst>
                                          <p:attrName>ppt_x</p:attrName>
                                        </p:attrNameLst>
                                      </p:cBhvr>
                                      <p:tavLst>
                                        <p:tav tm="0">
                                          <p:val>
                                            <p:strVal val="#ppt_x"/>
                                          </p:val>
                                        </p:tav>
                                        <p:tav tm="100000">
                                          <p:val>
                                            <p:strVal val="#ppt_x"/>
                                          </p:val>
                                        </p:tav>
                                      </p:tavLst>
                                    </p:anim>
                                    <p:anim calcmode="lin" valueType="num">
                                      <p:cBhvr additive="base">
                                        <p:cTn id="38" dur="500" fill="hold"/>
                                        <p:tgtEl>
                                          <p:spTgt spid="2765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657"/>
                                        </p:tgtEl>
                                        <p:attrNameLst>
                                          <p:attrName>style.visibility</p:attrName>
                                        </p:attrNameLst>
                                      </p:cBhvr>
                                      <p:to>
                                        <p:strVal val="visible"/>
                                      </p:to>
                                    </p:set>
                                    <p:anim calcmode="lin" valueType="num">
                                      <p:cBhvr additive="base">
                                        <p:cTn id="43" dur="500" fill="hold"/>
                                        <p:tgtEl>
                                          <p:spTgt spid="27657"/>
                                        </p:tgtEl>
                                        <p:attrNameLst>
                                          <p:attrName>ppt_x</p:attrName>
                                        </p:attrNameLst>
                                      </p:cBhvr>
                                      <p:tavLst>
                                        <p:tav tm="0">
                                          <p:val>
                                            <p:strVal val="#ppt_x"/>
                                          </p:val>
                                        </p:tav>
                                        <p:tav tm="100000">
                                          <p:val>
                                            <p:strVal val="#ppt_x"/>
                                          </p:val>
                                        </p:tav>
                                      </p:tavLst>
                                    </p:anim>
                                    <p:anim calcmode="lin" valueType="num">
                                      <p:cBhvr additive="base">
                                        <p:cTn id="44" dur="500" fill="hold"/>
                                        <p:tgtEl>
                                          <p:spTgt spid="276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autoUpdateAnimBg="0"/>
      <p:bldP spid="27655" grpId="0" autoUpdateAnimBg="0"/>
      <p:bldP spid="27656" grpId="0" autoUpdateAnimBg="0"/>
      <p:bldP spid="27657" grpId="0" autoUpdateAnimBg="0"/>
      <p:bldP spid="27658" grpId="0" autoUpdateAnimBg="0"/>
      <p:bldP spid="27659" grpId="0" autoUpdateAnimBg="0"/>
      <p:bldP spid="27660"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307432" y="0"/>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en-US" b="1" dirty="0" smtClean="0">
                <a:solidFill>
                  <a:schemeClr val="dk1"/>
                </a:solidFill>
                <a:latin typeface="Calibri"/>
                <a:ea typeface="Calibri"/>
                <a:cs typeface="Calibri"/>
                <a:sym typeface="Calibri"/>
              </a:rPr>
              <a:t>Assessing Incident Report Systems</a:t>
            </a:r>
            <a:endParaRPr lang="en-US" b="1" dirty="0">
              <a:solidFill>
                <a:schemeClr val="dk1"/>
              </a:solidFill>
              <a:latin typeface="Calibri"/>
              <a:ea typeface="Calibri"/>
              <a:cs typeface="Calibri"/>
              <a:sym typeface="Calibri"/>
            </a:endParaRPr>
          </a:p>
        </p:txBody>
      </p:sp>
      <p:sp>
        <p:nvSpPr>
          <p:cNvPr id="102" name="Shape 102"/>
          <p:cNvSpPr txBox="1">
            <a:spLocks noGrp="1"/>
          </p:cNvSpPr>
          <p:nvPr>
            <p:ph type="body" idx="1"/>
          </p:nvPr>
        </p:nvSpPr>
        <p:spPr>
          <a:xfrm>
            <a:off x="693821" y="1411073"/>
            <a:ext cx="10423358" cy="4267832"/>
          </a:xfrm>
          <a:prstGeom prst="rect">
            <a:avLst/>
          </a:prstGeom>
          <a:noFill/>
          <a:ln>
            <a:noFill/>
          </a:ln>
        </p:spPr>
        <p:txBody>
          <a:bodyPr vert="horz" lIns="91425" tIns="45700" rIns="91425" bIns="45700" rtlCol="0" anchor="t" anchorCtr="0">
            <a:noAutofit/>
          </a:bodyPr>
          <a:lstStyle/>
          <a:p>
            <a:pPr marL="457200" indent="-457200">
              <a:spcBef>
                <a:spcPts val="0"/>
              </a:spcBef>
            </a:pPr>
            <a:endParaRPr lang="en-US" dirty="0" smtClean="0"/>
          </a:p>
          <a:p>
            <a:pPr marL="457200" indent="-457200">
              <a:spcBef>
                <a:spcPts val="0"/>
              </a:spcBef>
            </a:pPr>
            <a:r>
              <a:rPr lang="en-US" sz="3200" dirty="0" smtClean="0"/>
              <a:t>Using Incident Report Data in Team Meetings</a:t>
            </a:r>
          </a:p>
          <a:p>
            <a:pPr marL="857250" lvl="1" indent="-457200">
              <a:spcBef>
                <a:spcPts val="0"/>
              </a:spcBef>
              <a:buFont typeface="Courier New" charset="0"/>
              <a:buChar char="o"/>
            </a:pPr>
            <a:r>
              <a:rPr lang="en-US" sz="3200" dirty="0" smtClean="0"/>
              <a:t>Guide Staff Development</a:t>
            </a:r>
          </a:p>
          <a:p>
            <a:pPr marL="857250" lvl="1" indent="-457200">
              <a:spcBef>
                <a:spcPts val="0"/>
              </a:spcBef>
              <a:buFont typeface="Courier New" charset="0"/>
              <a:buChar char="o"/>
            </a:pPr>
            <a:r>
              <a:rPr lang="en-US" sz="3200" dirty="0" smtClean="0"/>
              <a:t>Decide PBS Strategies to Use</a:t>
            </a:r>
          </a:p>
          <a:p>
            <a:pPr marL="857250" lvl="1" indent="-457200">
              <a:spcBef>
                <a:spcPts val="0"/>
              </a:spcBef>
              <a:buFont typeface="Courier New" charset="0"/>
              <a:buChar char="o"/>
            </a:pPr>
            <a:r>
              <a:rPr lang="en-US" sz="3200" dirty="0" smtClean="0"/>
              <a:t>Early Intervention and Monitoring</a:t>
            </a:r>
          </a:p>
          <a:p>
            <a:pPr marL="457200" indent="-457200">
              <a:spcBef>
                <a:spcPts val="0"/>
              </a:spcBef>
            </a:pPr>
            <a:r>
              <a:rPr lang="en-US" sz="3200" dirty="0" smtClean="0"/>
              <a:t>Assessing Current Incident Report Form</a:t>
            </a:r>
          </a:p>
          <a:p>
            <a:pPr marL="457200" indent="-457200">
              <a:spcBef>
                <a:spcPts val="0"/>
              </a:spcBef>
            </a:pPr>
            <a:r>
              <a:rPr lang="en-US" sz="3200" dirty="0">
                <a:solidFill>
                  <a:schemeClr val="dk1"/>
                </a:solidFill>
                <a:latin typeface="Calibri"/>
                <a:ea typeface="Calibri"/>
                <a:cs typeface="Calibri"/>
                <a:sym typeface="Calibri"/>
              </a:rPr>
              <a:t>Definitions of Problem Behavior</a:t>
            </a:r>
          </a:p>
          <a:p>
            <a:pPr marL="457200" indent="-457200">
              <a:spcBef>
                <a:spcPts val="0"/>
              </a:spcBef>
            </a:pPr>
            <a:r>
              <a:rPr lang="en-US" sz="3200" dirty="0" smtClean="0"/>
              <a:t>Steps for Moving Forward</a:t>
            </a:r>
            <a:endParaRPr lang="en-US" sz="3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784237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01600"/>
            <a:ext cx="7759700" cy="675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2"/>
          <p:cNvSpPr>
            <a:spLocks noGrp="1" noChangeArrowheads="1"/>
          </p:cNvSpPr>
          <p:nvPr>
            <p:ph type="title"/>
          </p:nvPr>
        </p:nvSpPr>
        <p:spPr>
          <a:xfrm>
            <a:off x="1692275" y="101600"/>
            <a:ext cx="8801100" cy="1143000"/>
          </a:xfrm>
          <a:solidFill>
            <a:schemeClr val="accent1">
              <a:lumMod val="20000"/>
              <a:lumOff val="80000"/>
            </a:schemeClr>
          </a:solidFill>
        </p:spPr>
        <p:txBody>
          <a:bodyPr>
            <a:noAutofit/>
          </a:bodyPr>
          <a:lstStyle/>
          <a:p>
            <a:pPr eaLnBrk="1" hangingPunct="1">
              <a:defRPr/>
            </a:pPr>
            <a:r>
              <a:rPr lang="en-US" sz="3600" b="1" dirty="0">
                <a:ea typeface="ＭＳ Ｐゴシック" pitchFamily="-112" charset="-128"/>
              </a:rPr>
              <a:t>Incident Reports &amp;</a:t>
            </a:r>
            <a:br>
              <a:rPr lang="en-US" sz="3600" b="1" dirty="0">
                <a:ea typeface="ＭＳ Ｐゴシック" pitchFamily="-112" charset="-128"/>
              </a:rPr>
            </a:br>
            <a:r>
              <a:rPr lang="en-US" sz="3600" b="1" dirty="0">
                <a:ea typeface="ＭＳ Ｐゴシック" pitchFamily="-112" charset="-128"/>
              </a:rPr>
              <a:t>Data-based Decision Making</a:t>
            </a:r>
          </a:p>
        </p:txBody>
      </p:sp>
      <p:sp>
        <p:nvSpPr>
          <p:cNvPr id="36868" name="Oval 3"/>
          <p:cNvSpPr>
            <a:spLocks noChangeArrowheads="1"/>
          </p:cNvSpPr>
          <p:nvPr/>
        </p:nvSpPr>
        <p:spPr bwMode="auto">
          <a:xfrm>
            <a:off x="8382000" y="1143000"/>
            <a:ext cx="1676400" cy="1905000"/>
          </a:xfrm>
          <a:prstGeom prst="ellipse">
            <a:avLst/>
          </a:prstGeom>
          <a:noFill/>
          <a:ln w="38100">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36869" name="Oval 3"/>
          <p:cNvSpPr>
            <a:spLocks noChangeArrowheads="1"/>
          </p:cNvSpPr>
          <p:nvPr/>
        </p:nvSpPr>
        <p:spPr bwMode="auto">
          <a:xfrm>
            <a:off x="6629400" y="3124200"/>
            <a:ext cx="3048000" cy="1981200"/>
          </a:xfrm>
          <a:prstGeom prst="ellipse">
            <a:avLst/>
          </a:prstGeom>
          <a:noFill/>
          <a:ln w="38100">
            <a:solidFill>
              <a:srgbClr val="FFC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36870" name="Slide Number Placeholder 6"/>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091E373-31AF-3B4E-94BD-5852886B4F9B}" type="slidenum">
              <a:rPr lang="en-US" sz="1000">
                <a:ea typeface="MS PGothic" charset="0"/>
                <a:cs typeface="MS PGothic" charset="0"/>
              </a:rPr>
              <a:pPr eaLnBrk="1" hangingPunct="1"/>
              <a:t>118</a:t>
            </a:fld>
            <a:endParaRPr lang="en-US" sz="1000">
              <a:ea typeface="MS PGothic" charset="0"/>
              <a:cs typeface="MS PGothic" charset="0"/>
            </a:endParaRPr>
          </a:p>
        </p:txBody>
      </p:sp>
      <p:sp>
        <p:nvSpPr>
          <p:cNvPr id="2" name="TextBox 1"/>
          <p:cNvSpPr txBox="1"/>
          <p:nvPr/>
        </p:nvSpPr>
        <p:spPr>
          <a:xfrm>
            <a:off x="4230689" y="6721476"/>
            <a:ext cx="184731" cy="369332"/>
          </a:xfrm>
          <a:prstGeom prst="rect">
            <a:avLst/>
          </a:prstGeom>
          <a:noFill/>
        </p:spPr>
        <p:txBody>
          <a:bodyPr wrap="none" rtlCol="0">
            <a:spAutoFit/>
          </a:bodyPr>
          <a:lstStyle/>
          <a:p>
            <a:endParaRPr lang="en-US" dirty="0"/>
          </a:p>
        </p:txBody>
      </p:sp>
      <p:sp>
        <p:nvSpPr>
          <p:cNvPr id="3" name="TextBox 2"/>
          <p:cNvSpPr txBox="1"/>
          <p:nvPr/>
        </p:nvSpPr>
        <p:spPr>
          <a:xfrm>
            <a:off x="3698875" y="6567590"/>
            <a:ext cx="1150939" cy="646331"/>
          </a:xfrm>
          <a:prstGeom prst="rect">
            <a:avLst/>
          </a:prstGeom>
          <a:solidFill>
            <a:schemeClr val="bg1"/>
          </a:solidFill>
        </p:spPr>
        <p:txBody>
          <a:bodyPr wrap="square" rtlCol="0">
            <a:spAutoFit/>
          </a:bodyPr>
          <a:lstStyle/>
          <a:p>
            <a:r>
              <a:rPr lang="en-US" dirty="0"/>
              <a:t>People: 25</a:t>
            </a:r>
          </a:p>
        </p:txBody>
      </p:sp>
      <p:sp>
        <p:nvSpPr>
          <p:cNvPr id="4" name="TextBox 3"/>
          <p:cNvSpPr txBox="1"/>
          <p:nvPr/>
        </p:nvSpPr>
        <p:spPr>
          <a:xfrm>
            <a:off x="7381876" y="6567587"/>
            <a:ext cx="1388072" cy="369332"/>
          </a:xfrm>
          <a:prstGeom prst="rect">
            <a:avLst/>
          </a:prstGeom>
          <a:solidFill>
            <a:schemeClr val="bg1"/>
          </a:solidFill>
        </p:spPr>
        <p:txBody>
          <a:bodyPr wrap="none" rtlCol="0">
            <a:spAutoFit/>
          </a:bodyPr>
          <a:lstStyle/>
          <a:p>
            <a:r>
              <a:rPr lang="en-US" dirty="0"/>
              <a:t>Incidents: 59</a:t>
            </a:r>
          </a:p>
        </p:txBody>
      </p:sp>
      <p:pic>
        <p:nvPicPr>
          <p:cNvPr id="10" name="Picture 12" descr="PBIS LOGO.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1775" y="6365877"/>
            <a:ext cx="1289050" cy="43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2744244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mn-lt"/>
              </a:rPr>
              <a:t>Ways to Use Incident Report Data</a:t>
            </a:r>
            <a:endParaRPr lang="en-US" sz="3600" b="1" dirty="0">
              <a:latin typeface="+mn-lt"/>
            </a:endParaRPr>
          </a:p>
        </p:txBody>
      </p:sp>
      <p:sp>
        <p:nvSpPr>
          <p:cNvPr id="3" name="Text Placeholder 2"/>
          <p:cNvSpPr>
            <a:spLocks noGrp="1"/>
          </p:cNvSpPr>
          <p:nvPr>
            <p:ph type="body" idx="1"/>
          </p:nvPr>
        </p:nvSpPr>
        <p:spPr/>
        <p:txBody>
          <a:bodyPr/>
          <a:lstStyle/>
          <a:p>
            <a:r>
              <a:rPr lang="en-US" dirty="0" smtClean="0"/>
              <a:t> </a:t>
            </a:r>
            <a:r>
              <a:rPr lang="en-US" b="1" dirty="0"/>
              <a:t>Review Individual Person’s Incident Reports </a:t>
            </a:r>
          </a:p>
          <a:p>
            <a:pPr lvl="1"/>
            <a:r>
              <a:rPr lang="en-US" dirty="0"/>
              <a:t>Most Common </a:t>
            </a:r>
            <a:r>
              <a:rPr lang="en-US" dirty="0" smtClean="0"/>
              <a:t>Approach</a:t>
            </a:r>
          </a:p>
          <a:p>
            <a:pPr lvl="1"/>
            <a:r>
              <a:rPr lang="en-US" dirty="0" smtClean="0"/>
              <a:t>Individualized Problem Solving</a:t>
            </a:r>
            <a:endParaRPr lang="en-US" dirty="0"/>
          </a:p>
          <a:p>
            <a:pPr marL="203200" indent="0">
              <a:buNone/>
            </a:pPr>
            <a:endParaRPr lang="en-US" dirty="0" smtClean="0"/>
          </a:p>
          <a:p>
            <a:r>
              <a:rPr lang="en-US" dirty="0" smtClean="0"/>
              <a:t> </a:t>
            </a:r>
            <a:r>
              <a:rPr lang="en-US" b="1" dirty="0" smtClean="0"/>
              <a:t>Assess Patterns Across Organization</a:t>
            </a:r>
          </a:p>
          <a:p>
            <a:pPr lvl="1"/>
            <a:r>
              <a:rPr lang="en-US" dirty="0" smtClean="0"/>
              <a:t>Evaluate Universal PBS Strategies</a:t>
            </a:r>
          </a:p>
          <a:p>
            <a:pPr lvl="1"/>
            <a:r>
              <a:rPr lang="en-US" dirty="0" smtClean="0"/>
              <a:t>Identify Staff Development Needs</a:t>
            </a:r>
          </a:p>
          <a:p>
            <a:pPr marL="203200" indent="0">
              <a:buNone/>
            </a:pPr>
            <a:endParaRPr lang="en-US" dirty="0"/>
          </a:p>
        </p:txBody>
      </p:sp>
      <p:sp>
        <p:nvSpPr>
          <p:cNvPr id="4" name="Oval 3"/>
          <p:cNvSpPr/>
          <p:nvPr/>
        </p:nvSpPr>
        <p:spPr>
          <a:xfrm>
            <a:off x="119295" y="3202801"/>
            <a:ext cx="8145977" cy="2079040"/>
          </a:xfrm>
          <a:prstGeom prst="ellipse">
            <a:avLst/>
          </a:prstGeom>
          <a:noFill/>
          <a:ln w="5715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0851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p:cNvSpPr>
            <a:spLocks noGrp="1"/>
          </p:cNvSpPr>
          <p:nvPr>
            <p:ph type="title"/>
          </p:nvPr>
        </p:nvSpPr>
        <p:spPr>
          <a:xfrm>
            <a:off x="2868428" y="1430781"/>
            <a:ext cx="4208474" cy="227727"/>
          </a:xfrm>
        </p:spPr>
        <p:txBody>
          <a:bodyPr>
            <a:noAutofit/>
          </a:bodyPr>
          <a:lstStyle/>
          <a:p>
            <a:r>
              <a:rPr lang="en-US" sz="2800" b="1" dirty="0">
                <a:solidFill>
                  <a:srgbClr val="941100"/>
                </a:solidFill>
                <a:latin typeface="+mn-lt"/>
              </a:rPr>
              <a:t>Positive Behavior Support</a:t>
            </a:r>
          </a:p>
        </p:txBody>
      </p:sp>
      <p:sp>
        <p:nvSpPr>
          <p:cNvPr id="6" name="TextBox 5"/>
          <p:cNvSpPr txBox="1"/>
          <p:nvPr/>
        </p:nvSpPr>
        <p:spPr>
          <a:xfrm>
            <a:off x="5220830" y="5293680"/>
            <a:ext cx="4242650" cy="1573508"/>
          </a:xfrm>
          <a:prstGeom prst="rect">
            <a:avLst/>
          </a:prstGeom>
          <a:noFill/>
        </p:spPr>
        <p:txBody>
          <a:bodyPr wrap="square" rtlCol="0">
            <a:spAutoFit/>
          </a:bodyPr>
          <a:lstStyle/>
          <a:p>
            <a:r>
              <a:rPr lang="en-US" b="1" dirty="0">
                <a:solidFill>
                  <a:srgbClr val="941100"/>
                </a:solidFill>
              </a:rPr>
              <a:t>Universal Stage</a:t>
            </a:r>
          </a:p>
          <a:p>
            <a:pPr marL="128588" indent="-128588">
              <a:buClr>
                <a:srgbClr val="941100"/>
              </a:buClr>
              <a:buFont typeface="Arial"/>
              <a:buChar char="•"/>
            </a:pPr>
            <a:r>
              <a:rPr lang="en-US" sz="1400" dirty="0"/>
              <a:t>Teach and Encourage Communication</a:t>
            </a:r>
          </a:p>
          <a:p>
            <a:pPr marL="128588" indent="-128588">
              <a:buClr>
                <a:srgbClr val="941100"/>
              </a:buClr>
              <a:buFont typeface="Arial"/>
              <a:buChar char="•"/>
            </a:pPr>
            <a:r>
              <a:rPr lang="en-US" sz="1400" dirty="0">
                <a:ea typeface="MS PGothic" charset="0"/>
                <a:cs typeface="Times New Roman"/>
              </a:rPr>
              <a:t>Predictable and Proactive Settings</a:t>
            </a:r>
            <a:endParaRPr lang="en-US" sz="1400" dirty="0"/>
          </a:p>
          <a:p>
            <a:pPr marL="128588" indent="-128588">
              <a:buClr>
                <a:srgbClr val="941100"/>
              </a:buClr>
              <a:buFont typeface="Arial"/>
              <a:buChar char="•"/>
            </a:pPr>
            <a:r>
              <a:rPr lang="en-US" sz="1400" dirty="0"/>
              <a:t>Encourage and Reinforce Social Skills</a:t>
            </a:r>
          </a:p>
          <a:p>
            <a:pPr marL="128588" indent="-128588">
              <a:buClr>
                <a:srgbClr val="941100"/>
              </a:buClr>
              <a:buFont typeface="Arial"/>
              <a:buChar char="•"/>
            </a:pPr>
            <a:r>
              <a:rPr lang="en-US" sz="1400" dirty="0"/>
              <a:t>Consensus-Based Team Focus</a:t>
            </a:r>
          </a:p>
          <a:p>
            <a:pPr marL="128588" indent="-128588">
              <a:buClr>
                <a:srgbClr val="941100"/>
              </a:buClr>
              <a:buFont typeface="Arial"/>
              <a:buChar char="•"/>
            </a:pPr>
            <a:r>
              <a:rPr lang="en-US" sz="1400" dirty="0"/>
              <a:t>Emphasis on Using Data For Decisions</a:t>
            </a:r>
          </a:p>
          <a:p>
            <a:endParaRPr lang="en-US" sz="825" dirty="0"/>
          </a:p>
        </p:txBody>
      </p:sp>
      <p:sp>
        <p:nvSpPr>
          <p:cNvPr id="7" name="TextBox 6"/>
          <p:cNvSpPr txBox="1"/>
          <p:nvPr/>
        </p:nvSpPr>
        <p:spPr>
          <a:xfrm>
            <a:off x="4706658" y="3573701"/>
            <a:ext cx="3275933" cy="1661993"/>
          </a:xfrm>
          <a:prstGeom prst="rect">
            <a:avLst/>
          </a:prstGeom>
          <a:noFill/>
        </p:spPr>
        <p:txBody>
          <a:bodyPr wrap="square" numCol="1" rtlCol="0">
            <a:spAutoFit/>
          </a:bodyPr>
          <a:lstStyle/>
          <a:p>
            <a:r>
              <a:rPr lang="en-US" b="1" dirty="0">
                <a:solidFill>
                  <a:srgbClr val="941100"/>
                </a:solidFill>
              </a:rPr>
              <a:t>Secondary Stage</a:t>
            </a:r>
          </a:p>
          <a:p>
            <a:pPr marL="128588" indent="-128588">
              <a:buClr>
                <a:srgbClr val="941100"/>
              </a:buClr>
              <a:buFont typeface="Arial"/>
              <a:buChar char="•"/>
            </a:pPr>
            <a:r>
              <a:rPr lang="en-US" sz="1400" dirty="0"/>
              <a:t>Early Intervention and Data Monitoring</a:t>
            </a:r>
          </a:p>
          <a:p>
            <a:pPr marL="128588" indent="-128588">
              <a:buClr>
                <a:srgbClr val="941100"/>
              </a:buClr>
              <a:buFont typeface="Arial"/>
              <a:buChar char="•"/>
            </a:pPr>
            <a:r>
              <a:rPr lang="en-US" sz="1400" dirty="0"/>
              <a:t>Additional Supports for Key Social Skills</a:t>
            </a:r>
          </a:p>
          <a:p>
            <a:pPr marL="128588" indent="-128588">
              <a:buClr>
                <a:srgbClr val="941100"/>
              </a:buClr>
              <a:buFont typeface="Arial"/>
              <a:buChar char="•"/>
            </a:pPr>
            <a:r>
              <a:rPr lang="en-US" sz="1400" dirty="0"/>
              <a:t>Function-Based Decisions</a:t>
            </a:r>
          </a:p>
          <a:p>
            <a:pPr marL="128588" indent="-128588">
              <a:buClr>
                <a:srgbClr val="941100"/>
              </a:buClr>
              <a:buFont typeface="Arial"/>
              <a:buChar char="•"/>
            </a:pPr>
            <a:r>
              <a:rPr lang="en-US" sz="1400" dirty="0"/>
              <a:t>Simple Interventions </a:t>
            </a:r>
          </a:p>
          <a:p>
            <a:pPr marL="128588" indent="-128588">
              <a:buClr>
                <a:srgbClr val="941100"/>
              </a:buClr>
              <a:buFont typeface="Arial"/>
              <a:buChar char="•"/>
            </a:pPr>
            <a:r>
              <a:rPr lang="en-US" sz="1400" dirty="0"/>
              <a:t>Mental Health and Wellness Interventions</a:t>
            </a:r>
          </a:p>
        </p:txBody>
      </p:sp>
      <p:sp>
        <p:nvSpPr>
          <p:cNvPr id="8" name="Rectangle 7"/>
          <p:cNvSpPr/>
          <p:nvPr/>
        </p:nvSpPr>
        <p:spPr>
          <a:xfrm>
            <a:off x="3741300" y="1819375"/>
            <a:ext cx="3933365" cy="1661993"/>
          </a:xfrm>
          <a:prstGeom prst="rect">
            <a:avLst/>
          </a:prstGeom>
        </p:spPr>
        <p:txBody>
          <a:bodyPr wrap="square" numCol="1">
            <a:spAutoFit/>
          </a:bodyPr>
          <a:lstStyle/>
          <a:p>
            <a:r>
              <a:rPr lang="en-US" b="1" dirty="0">
                <a:solidFill>
                  <a:srgbClr val="941100"/>
                </a:solidFill>
              </a:rPr>
              <a:t>Tertiary Stage</a:t>
            </a:r>
          </a:p>
          <a:p>
            <a:pPr marL="128588" indent="-128588">
              <a:buClr>
                <a:srgbClr val="941100"/>
              </a:buClr>
              <a:buFont typeface="Arial"/>
              <a:buChar char="•"/>
            </a:pPr>
            <a:r>
              <a:rPr lang="en-US" sz="1400" dirty="0"/>
              <a:t>Individualized PBS Plans</a:t>
            </a:r>
          </a:p>
          <a:p>
            <a:pPr marL="128588" indent="-128588">
              <a:buClr>
                <a:srgbClr val="941100"/>
              </a:buClr>
              <a:buFont typeface="Arial"/>
              <a:buChar char="•"/>
            </a:pPr>
            <a:r>
              <a:rPr lang="en-US" sz="1400" dirty="0"/>
              <a:t>Integrated with Other Positive Supports (PCP, Trauma-Informed Care, DBT, Etc.)</a:t>
            </a:r>
          </a:p>
          <a:p>
            <a:pPr marL="128588" indent="-128588">
              <a:buClr>
                <a:srgbClr val="941100"/>
              </a:buClr>
              <a:buFont typeface="Arial"/>
              <a:buChar char="•"/>
            </a:pPr>
            <a:r>
              <a:rPr lang="en-US" sz="1400" dirty="0"/>
              <a:t>Plans Are Monitored- Data-Based Decision Making</a:t>
            </a:r>
          </a:p>
          <a:p>
            <a:pPr marL="128588" indent="-128588">
              <a:buClr>
                <a:srgbClr val="941100"/>
              </a:buClr>
              <a:buFont typeface="Arial"/>
              <a:buChar char="•"/>
            </a:pPr>
            <a:r>
              <a:rPr lang="en-US" sz="1400" dirty="0"/>
              <a:t>Teams Monitor Progress of Each Person</a:t>
            </a:r>
          </a:p>
        </p:txBody>
      </p:sp>
      <p:pic>
        <p:nvPicPr>
          <p:cNvPr id="18" name="Picture 17"/>
          <p:cNvPicPr>
            <a:picLocks noChangeAspect="1"/>
          </p:cNvPicPr>
          <p:nvPr/>
        </p:nvPicPr>
        <p:blipFill>
          <a:blip r:embed="rId3"/>
          <a:stretch>
            <a:fillRect/>
          </a:stretch>
        </p:blipFill>
        <p:spPr>
          <a:xfrm>
            <a:off x="1759706" y="1889448"/>
            <a:ext cx="3022883" cy="4841158"/>
          </a:xfrm>
          <a:prstGeom prst="rect">
            <a:avLst/>
          </a:prstGeom>
        </p:spPr>
      </p:pic>
      <p:sp>
        <p:nvSpPr>
          <p:cNvPr id="30" name="Rounded Rectangle 29"/>
          <p:cNvSpPr/>
          <p:nvPr/>
        </p:nvSpPr>
        <p:spPr>
          <a:xfrm>
            <a:off x="8290859" y="1835684"/>
            <a:ext cx="2068373" cy="413038"/>
          </a:xfrm>
          <a:prstGeom prst="roundRect">
            <a:avLst>
              <a:gd name="adj" fmla="val 21980"/>
            </a:avLst>
          </a:prstGeom>
          <a:solidFill>
            <a:srgbClr val="941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941100"/>
                </a:solidFill>
              </a:rPr>
              <a:t>Positive Behavior Support</a:t>
            </a:r>
          </a:p>
        </p:txBody>
      </p:sp>
      <p:sp>
        <p:nvSpPr>
          <p:cNvPr id="3" name="TextBox 2"/>
          <p:cNvSpPr txBox="1"/>
          <p:nvPr/>
        </p:nvSpPr>
        <p:spPr>
          <a:xfrm>
            <a:off x="1524000" y="514126"/>
            <a:ext cx="9144000" cy="615553"/>
          </a:xfrm>
          <a:prstGeom prst="rect">
            <a:avLst/>
          </a:prstGeom>
          <a:noFill/>
        </p:spPr>
        <p:txBody>
          <a:bodyPr wrap="square" rtlCol="0">
            <a:spAutoFit/>
          </a:bodyPr>
          <a:lstStyle/>
          <a:p>
            <a:pPr algn="ctr"/>
            <a:r>
              <a:rPr lang="en-US" sz="3400" b="1" dirty="0">
                <a:ea typeface="Open Sans Condensed" charset="0"/>
                <a:cs typeface="Open Sans Condensed" charset="0"/>
              </a:rPr>
              <a:t>Implementing Multi-Tiered Systems of Support</a:t>
            </a:r>
          </a:p>
        </p:txBody>
      </p:sp>
    </p:spTree>
    <p:extLst>
      <p:ext uri="{BB962C8B-B14F-4D97-AF65-F5344CB8AC3E}">
        <p14:creationId xmlns:p14="http://schemas.microsoft.com/office/powerpoint/2010/main" val="5406048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23900" y="264246"/>
            <a:ext cx="10515600" cy="1325563"/>
          </a:xfrm>
        </p:spPr>
        <p:txBody>
          <a:bodyPr>
            <a:normAutofit/>
          </a:bodyPr>
          <a:lstStyle/>
          <a:p>
            <a:pPr algn="ctr" eaLnBrk="1" hangingPunct="1"/>
            <a:r>
              <a:rPr lang="en-US" altLang="x-none" sz="3200" b="1" dirty="0">
                <a:latin typeface="+mn-lt"/>
                <a:ea typeface="MS PGothic" charset="-128"/>
              </a:rPr>
              <a:t>Data-Based Decision Making</a:t>
            </a:r>
          </a:p>
        </p:txBody>
      </p:sp>
      <p:sp>
        <p:nvSpPr>
          <p:cNvPr id="96259" name="Rectangle 3"/>
          <p:cNvSpPr>
            <a:spLocks noGrp="1" noChangeArrowheads="1"/>
          </p:cNvSpPr>
          <p:nvPr>
            <p:ph type="body" idx="1"/>
          </p:nvPr>
        </p:nvSpPr>
        <p:spPr>
          <a:xfrm>
            <a:off x="1485900" y="1589809"/>
            <a:ext cx="8724900" cy="5039591"/>
          </a:xfrm>
        </p:spPr>
        <p:txBody>
          <a:bodyPr>
            <a:normAutofit fontScale="92500" lnSpcReduction="10000"/>
          </a:bodyPr>
          <a:lstStyle/>
          <a:p>
            <a:pPr eaLnBrk="1" hangingPunct="1">
              <a:lnSpc>
                <a:spcPct val="80000"/>
              </a:lnSpc>
            </a:pPr>
            <a:r>
              <a:rPr lang="en-US" altLang="x-none" b="1" dirty="0">
                <a:ea typeface="MS PGothic" charset="-128"/>
              </a:rPr>
              <a:t>Define </a:t>
            </a:r>
            <a:r>
              <a:rPr lang="en-US" altLang="x-none" dirty="0">
                <a:ea typeface="MS PGothic" charset="-128"/>
              </a:rPr>
              <a:t>the problem behavior</a:t>
            </a:r>
          </a:p>
          <a:p>
            <a:pPr lvl="1" eaLnBrk="1" hangingPunct="1">
              <a:lnSpc>
                <a:spcPct val="80000"/>
              </a:lnSpc>
            </a:pPr>
            <a:r>
              <a:rPr lang="en-US" altLang="x-none" b="1" dirty="0">
                <a:solidFill>
                  <a:srgbClr val="A00F43"/>
                </a:solidFill>
                <a:ea typeface="MS PGothic" charset="-128"/>
              </a:rPr>
              <a:t>What</a:t>
            </a:r>
          </a:p>
          <a:p>
            <a:pPr eaLnBrk="1" hangingPunct="1">
              <a:lnSpc>
                <a:spcPct val="80000"/>
              </a:lnSpc>
            </a:pPr>
            <a:endParaRPr lang="en-US" altLang="x-none" b="1" dirty="0">
              <a:ea typeface="MS PGothic" charset="-128"/>
            </a:endParaRPr>
          </a:p>
          <a:p>
            <a:pPr eaLnBrk="1" hangingPunct="1">
              <a:lnSpc>
                <a:spcPct val="80000"/>
              </a:lnSpc>
            </a:pPr>
            <a:r>
              <a:rPr lang="en-US" altLang="x-none" b="1" dirty="0">
                <a:ea typeface="MS PGothic" charset="-128"/>
              </a:rPr>
              <a:t>Clarify </a:t>
            </a:r>
            <a:r>
              <a:rPr lang="en-US" altLang="x-none" dirty="0">
                <a:ea typeface="MS PGothic" charset="-128"/>
              </a:rPr>
              <a:t>problem by </a:t>
            </a:r>
            <a:r>
              <a:rPr lang="en-US" altLang="x-none" dirty="0" smtClean="0">
                <a:ea typeface="MS PGothic" charset="-128"/>
              </a:rPr>
              <a:t>identifying</a:t>
            </a:r>
          </a:p>
          <a:p>
            <a:pPr marL="0" indent="0" eaLnBrk="1" hangingPunct="1">
              <a:lnSpc>
                <a:spcPct val="80000"/>
              </a:lnSpc>
              <a:buNone/>
            </a:pPr>
            <a:endParaRPr lang="en-US" altLang="x-none" dirty="0">
              <a:ea typeface="MS PGothic" charset="-128"/>
            </a:endParaRPr>
          </a:p>
          <a:p>
            <a:pPr lvl="1" eaLnBrk="1" hangingPunct="1">
              <a:lnSpc>
                <a:spcPct val="80000"/>
              </a:lnSpc>
            </a:pPr>
            <a:r>
              <a:rPr lang="en-US" altLang="x-none" b="1" dirty="0">
                <a:solidFill>
                  <a:schemeClr val="accent6">
                    <a:lumMod val="50000"/>
                  </a:schemeClr>
                </a:solidFill>
                <a:ea typeface="MS PGothic" charset="-128"/>
              </a:rPr>
              <a:t>Who</a:t>
            </a:r>
          </a:p>
          <a:p>
            <a:pPr eaLnBrk="1" hangingPunct="1">
              <a:lnSpc>
                <a:spcPct val="80000"/>
              </a:lnSpc>
            </a:pPr>
            <a:endParaRPr lang="en-US" altLang="x-none" b="1" dirty="0">
              <a:ea typeface="MS PGothic" charset="-128"/>
            </a:endParaRPr>
          </a:p>
          <a:p>
            <a:pPr lvl="1" eaLnBrk="1" hangingPunct="1">
              <a:lnSpc>
                <a:spcPct val="80000"/>
              </a:lnSpc>
            </a:pPr>
            <a:r>
              <a:rPr lang="en-US" altLang="x-none" b="1" dirty="0">
                <a:solidFill>
                  <a:schemeClr val="accent1">
                    <a:lumMod val="50000"/>
                  </a:schemeClr>
                </a:solidFill>
                <a:ea typeface="MS PGothic" charset="-128"/>
              </a:rPr>
              <a:t>When</a:t>
            </a:r>
            <a:r>
              <a:rPr lang="en-US" altLang="x-none" dirty="0">
                <a:solidFill>
                  <a:schemeClr val="accent1">
                    <a:lumMod val="50000"/>
                  </a:schemeClr>
                </a:solidFill>
                <a:ea typeface="MS PGothic" charset="-128"/>
              </a:rPr>
              <a:t> </a:t>
            </a:r>
            <a:r>
              <a:rPr lang="en-US" altLang="x-none" dirty="0">
                <a:ea typeface="MS PGothic" charset="-128"/>
              </a:rPr>
              <a:t>	</a:t>
            </a:r>
          </a:p>
          <a:p>
            <a:pPr eaLnBrk="1" hangingPunct="1">
              <a:lnSpc>
                <a:spcPct val="80000"/>
              </a:lnSpc>
            </a:pPr>
            <a:endParaRPr lang="en-US" altLang="x-none" dirty="0">
              <a:ea typeface="MS PGothic" charset="-128"/>
            </a:endParaRPr>
          </a:p>
          <a:p>
            <a:pPr lvl="1" eaLnBrk="1" hangingPunct="1">
              <a:lnSpc>
                <a:spcPct val="80000"/>
              </a:lnSpc>
            </a:pPr>
            <a:r>
              <a:rPr lang="en-US" altLang="x-none" b="1" dirty="0">
                <a:solidFill>
                  <a:schemeClr val="accent4">
                    <a:lumMod val="50000"/>
                  </a:schemeClr>
                </a:solidFill>
                <a:ea typeface="MS PGothic" charset="-128"/>
              </a:rPr>
              <a:t>Where</a:t>
            </a:r>
          </a:p>
          <a:p>
            <a:pPr eaLnBrk="1" hangingPunct="1">
              <a:lnSpc>
                <a:spcPct val="80000"/>
              </a:lnSpc>
            </a:pPr>
            <a:endParaRPr lang="en-US" altLang="x-none" dirty="0">
              <a:ea typeface="MS PGothic" charset="-128"/>
            </a:endParaRPr>
          </a:p>
          <a:p>
            <a:pPr eaLnBrk="1" hangingPunct="1">
              <a:lnSpc>
                <a:spcPct val="80000"/>
              </a:lnSpc>
            </a:pPr>
            <a:r>
              <a:rPr lang="en-US" altLang="x-none" b="1" dirty="0">
                <a:ea typeface="MS PGothic" charset="-128"/>
              </a:rPr>
              <a:t>Develop</a:t>
            </a:r>
            <a:r>
              <a:rPr lang="en-US" altLang="x-none" dirty="0">
                <a:ea typeface="MS PGothic" charset="-128"/>
              </a:rPr>
              <a:t> a logical explanation</a:t>
            </a:r>
          </a:p>
          <a:p>
            <a:pPr lvl="1" eaLnBrk="1" hangingPunct="1">
              <a:lnSpc>
                <a:spcPct val="80000"/>
              </a:lnSpc>
            </a:pPr>
            <a:r>
              <a:rPr lang="en-US" altLang="x-none" b="1" dirty="0">
                <a:solidFill>
                  <a:srgbClr val="993300"/>
                </a:solidFill>
                <a:ea typeface="MS PGothic" charset="-128"/>
              </a:rPr>
              <a:t>Why</a:t>
            </a:r>
          </a:p>
          <a:p>
            <a:pPr eaLnBrk="1" hangingPunct="1">
              <a:lnSpc>
                <a:spcPct val="80000"/>
              </a:lnSpc>
            </a:pPr>
            <a:endParaRPr lang="en-US" altLang="x-none" dirty="0">
              <a:ea typeface="MS PGothic" charset="-128"/>
            </a:endParaRPr>
          </a:p>
        </p:txBody>
      </p:sp>
    </p:spTree>
    <p:extLst>
      <p:ext uri="{BB962C8B-B14F-4D97-AF65-F5344CB8AC3E}">
        <p14:creationId xmlns:p14="http://schemas.microsoft.com/office/powerpoint/2010/main" val="208502865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1572769" y="329184"/>
          <a:ext cx="9272016" cy="629106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rot="16200000">
            <a:off x="164593" y="3273864"/>
            <a:ext cx="2139881" cy="369332"/>
          </a:xfrm>
          <a:prstGeom prst="rect">
            <a:avLst/>
          </a:prstGeom>
          <a:noFill/>
        </p:spPr>
        <p:txBody>
          <a:bodyPr wrap="none" rtlCol="0">
            <a:spAutoFit/>
          </a:bodyPr>
          <a:lstStyle/>
          <a:p>
            <a:r>
              <a:rPr lang="en-US" b="1" dirty="0" smtClean="0"/>
              <a:t>Number of Incidents</a:t>
            </a:r>
            <a:endParaRPr lang="en-US" b="1" dirty="0"/>
          </a:p>
        </p:txBody>
      </p:sp>
    </p:spTree>
    <p:extLst>
      <p:ext uri="{BB962C8B-B14F-4D97-AF65-F5344CB8AC3E}">
        <p14:creationId xmlns:p14="http://schemas.microsoft.com/office/powerpoint/2010/main" val="13976394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274637"/>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en-US" b="1">
                <a:solidFill>
                  <a:schemeClr val="dk1"/>
                </a:solidFill>
                <a:latin typeface="Calibri"/>
                <a:ea typeface="Calibri"/>
                <a:cs typeface="Calibri"/>
                <a:sym typeface="Calibri"/>
              </a:rPr>
              <a:t>Streamlining Data Collection</a:t>
            </a:r>
          </a:p>
        </p:txBody>
      </p:sp>
      <p:sp>
        <p:nvSpPr>
          <p:cNvPr id="276" name="Shape 276"/>
          <p:cNvSpPr txBox="1">
            <a:spLocks noGrp="1"/>
          </p:cNvSpPr>
          <p:nvPr>
            <p:ph type="body" idx="1"/>
          </p:nvPr>
        </p:nvSpPr>
        <p:spPr>
          <a:xfrm>
            <a:off x="1981200" y="1600202"/>
            <a:ext cx="8229600" cy="4525963"/>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pPr>
            <a:r>
              <a:rPr lang="en-US" sz="3200">
                <a:solidFill>
                  <a:schemeClr val="dk1"/>
                </a:solidFill>
                <a:latin typeface="Calibri"/>
                <a:ea typeface="Calibri"/>
                <a:cs typeface="Calibri"/>
                <a:sym typeface="Calibri"/>
              </a:rPr>
              <a:t>Clear Definitions of Problem Behaviors</a:t>
            </a:r>
          </a:p>
          <a:p>
            <a:pPr marL="342900" indent="-342900">
              <a:spcBef>
                <a:spcPts val="640"/>
              </a:spcBef>
              <a:buClr>
                <a:schemeClr val="dk1"/>
              </a:buClr>
              <a:buSzPct val="100000"/>
            </a:pPr>
            <a:r>
              <a:rPr lang="en-US" sz="3200">
                <a:solidFill>
                  <a:schemeClr val="dk1"/>
                </a:solidFill>
                <a:latin typeface="Calibri"/>
                <a:ea typeface="Calibri"/>
                <a:cs typeface="Calibri"/>
                <a:sym typeface="Calibri"/>
              </a:rPr>
              <a:t>Major Incidents Requiring Crisis Plan Response</a:t>
            </a:r>
          </a:p>
          <a:p>
            <a:pPr marL="342900" indent="-342900">
              <a:spcBef>
                <a:spcPts val="640"/>
              </a:spcBef>
              <a:buClr>
                <a:schemeClr val="dk1"/>
              </a:buClr>
              <a:buSzPct val="100000"/>
            </a:pPr>
            <a:r>
              <a:rPr lang="en-US" sz="3200">
                <a:solidFill>
                  <a:schemeClr val="dk1"/>
                </a:solidFill>
                <a:latin typeface="Calibri"/>
                <a:ea typeface="Calibri"/>
                <a:cs typeface="Calibri"/>
                <a:sym typeface="Calibri"/>
              </a:rPr>
              <a:t>Meet With Staff To Clarify and Introduce New Referral Process</a:t>
            </a:r>
          </a:p>
          <a:p>
            <a:pPr marL="342900" indent="-342900">
              <a:spcBef>
                <a:spcPts val="640"/>
              </a:spcBef>
              <a:buClr>
                <a:schemeClr val="dk1"/>
              </a:buClr>
              <a:buSzPct val="100000"/>
            </a:pPr>
            <a:r>
              <a:rPr lang="en-US" sz="3200">
                <a:solidFill>
                  <a:schemeClr val="dk1"/>
                </a:solidFill>
                <a:latin typeface="Calibri"/>
                <a:ea typeface="Calibri"/>
                <a:cs typeface="Calibri"/>
                <a:sym typeface="Calibri"/>
              </a:rPr>
              <a:t>Easy to Complete Referral Form</a:t>
            </a:r>
          </a:p>
          <a:p>
            <a:pPr marL="342900" indent="-342900">
              <a:spcBef>
                <a:spcPts val="640"/>
              </a:spcBef>
              <a:buClr>
                <a:schemeClr val="dk1"/>
              </a:buClr>
              <a:buSzPct val="100000"/>
            </a:pPr>
            <a:r>
              <a:rPr lang="en-US" sz="3200">
                <a:solidFill>
                  <a:schemeClr val="dk1"/>
                </a:solidFill>
                <a:latin typeface="Calibri"/>
                <a:ea typeface="Calibri"/>
                <a:cs typeface="Calibri"/>
                <a:sym typeface="Calibri"/>
              </a:rPr>
              <a:t>Data Entered Promptly</a:t>
            </a:r>
          </a:p>
          <a:p>
            <a:pPr marL="342900" indent="-342900">
              <a:spcBef>
                <a:spcPts val="640"/>
              </a:spcBef>
              <a:buClr>
                <a:schemeClr val="dk1"/>
              </a:buClr>
              <a:buSzPct val="100000"/>
            </a:pPr>
            <a:r>
              <a:rPr lang="en-US" sz="3200">
                <a:solidFill>
                  <a:schemeClr val="dk1"/>
                </a:solidFill>
                <a:latin typeface="Calibri"/>
                <a:ea typeface="Calibri"/>
                <a:cs typeface="Calibri"/>
                <a:sym typeface="Calibri"/>
              </a:rPr>
              <a:t>Summarized for Meetings</a:t>
            </a:r>
          </a:p>
        </p:txBody>
      </p:sp>
    </p:spTree>
    <p:extLst>
      <p:ext uri="{BB962C8B-B14F-4D97-AF65-F5344CB8AC3E}">
        <p14:creationId xmlns:p14="http://schemas.microsoft.com/office/powerpoint/2010/main" val="2440315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graphicFrame>
        <p:nvGraphicFramePr>
          <p:cNvPr id="283" name="Shape 283"/>
          <p:cNvGraphicFramePr/>
          <p:nvPr/>
        </p:nvGraphicFramePr>
        <p:xfrm>
          <a:off x="1866900" y="428625"/>
          <a:ext cx="8458200" cy="6208735"/>
        </p:xfrm>
        <a:graphic>
          <a:graphicData uri="http://schemas.openxmlformats.org/drawingml/2006/table">
            <a:tbl>
              <a:tblPr>
                <a:noFill/>
              </a:tblPr>
              <a:tblGrid>
                <a:gridCol w="1562100"/>
                <a:gridCol w="1447800"/>
                <a:gridCol w="1219200"/>
                <a:gridCol w="1257300"/>
                <a:gridCol w="1409700"/>
                <a:gridCol w="1562100"/>
              </a:tblGrid>
              <a:tr h="1247775">
                <a:tc gridSpan="6">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a:solidFill>
                            <a:schemeClr val="dk1"/>
                          </a:solidFill>
                          <a:latin typeface="Arial"/>
                          <a:ea typeface="Arial"/>
                          <a:cs typeface="Arial"/>
                          <a:sym typeface="Arial"/>
                        </a:rPr>
                        <a:t>Incident Report Referral Form</a:t>
                      </a:r>
                    </a:p>
                    <a:p>
                      <a:pPr marL="0" marR="0" lvl="0" indent="0" algn="l" rtl="0">
                        <a:lnSpc>
                          <a:spcPct val="100000"/>
                        </a:lnSpc>
                        <a:spcBef>
                          <a:spcPts val="0"/>
                        </a:spcBef>
                        <a:spcAft>
                          <a:spcPts val="0"/>
                        </a:spcAft>
                        <a:buClr>
                          <a:schemeClr val="dk1"/>
                        </a:buClr>
                        <a:buSzPct val="25000"/>
                        <a:buFont typeface="Arial"/>
                        <a:buNone/>
                      </a:pPr>
                      <a:r>
                        <a:rPr lang="en-US" sz="1600" b="1" i="0" u="none" strike="noStrike" cap="none">
                          <a:solidFill>
                            <a:schemeClr val="dk1"/>
                          </a:solidFill>
                          <a:latin typeface="Arial"/>
                          <a:ea typeface="Arial"/>
                          <a:cs typeface="Arial"/>
                          <a:sym typeface="Arial"/>
                        </a:rPr>
                        <a:t>Name: _________________________  Date: _____</a:t>
                      </a:r>
                    </a:p>
                    <a:p>
                      <a:pPr marL="0" marR="0" lvl="0" indent="0" algn="l" rtl="0">
                        <a:lnSpc>
                          <a:spcPct val="100000"/>
                        </a:lnSpc>
                        <a:spcBef>
                          <a:spcPts val="0"/>
                        </a:spcBef>
                        <a:spcAft>
                          <a:spcPts val="0"/>
                        </a:spcAft>
                        <a:buClr>
                          <a:schemeClr val="dk1"/>
                        </a:buClr>
                        <a:buSzPct val="25000"/>
                        <a:buFont typeface="Arial"/>
                        <a:buNone/>
                      </a:pPr>
                      <a:r>
                        <a:rPr lang="en-US" sz="1600" b="1" i="0" u="none" strike="noStrike" cap="none">
                          <a:solidFill>
                            <a:schemeClr val="dk1"/>
                          </a:solidFill>
                          <a:latin typeface="Arial"/>
                          <a:ea typeface="Arial"/>
                          <a:cs typeface="Arial"/>
                          <a:sym typeface="Arial"/>
                        </a:rPr>
                        <a:t>Referring Person: ________________________Time: ________</a:t>
                      </a:r>
                    </a:p>
                    <a:p>
                      <a:pPr marL="0" marR="0" lvl="0" indent="0" algn="l" rtl="0">
                        <a:lnSpc>
                          <a:spcPct val="100000"/>
                        </a:lnSpc>
                        <a:spcBef>
                          <a:spcPts val="0"/>
                        </a:spcBef>
                        <a:spcAft>
                          <a:spcPts val="0"/>
                        </a:spcAft>
                        <a:buClr>
                          <a:schemeClr val="dk1"/>
                        </a:buClr>
                        <a:buSzPct val="25000"/>
                        <a:buFont typeface="Arial"/>
                        <a:buNone/>
                      </a:pPr>
                      <a:r>
                        <a:rPr lang="en-US" sz="1600" b="1" i="0" u="none" strike="noStrike" cap="none">
                          <a:solidFill>
                            <a:schemeClr val="dk1"/>
                          </a:solidFill>
                          <a:latin typeface="Arial"/>
                          <a:ea typeface="Arial"/>
                          <a:cs typeface="Arial"/>
                          <a:sym typeface="Arial"/>
                        </a:rPr>
                        <a:t>Others involved:  </a:t>
                      </a:r>
                      <a:r>
                        <a:rPr lang="en-US" sz="1600" b="0" i="0" u="none" strike="noStrike" cap="none">
                          <a:solidFill>
                            <a:schemeClr val="dk1"/>
                          </a:solidFill>
                          <a:latin typeface="Arial"/>
                          <a:ea typeface="Arial"/>
                          <a:cs typeface="Arial"/>
                          <a:sym typeface="Arial"/>
                        </a:rPr>
                        <a:t> None   Peers   Staff   Community  Unknown    Other</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61975">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i="0" u="sng" strike="noStrike" cap="none">
                          <a:solidFill>
                            <a:schemeClr val="dk1"/>
                          </a:solidFill>
                          <a:latin typeface="Arial"/>
                          <a:ea typeface="Arial"/>
                          <a:cs typeface="Arial"/>
                          <a:sym typeface="Arial"/>
                        </a:rPr>
                        <a:t>Problem Behavior</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i="0" u="sng" strike="noStrike" cap="none">
                          <a:solidFill>
                            <a:schemeClr val="dk1"/>
                          </a:solidFill>
                          <a:latin typeface="Arial"/>
                          <a:ea typeface="Arial"/>
                          <a:cs typeface="Arial"/>
                          <a:sym typeface="Arial"/>
                        </a:rPr>
                        <a:t>Location</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i="0" u="sng" strike="noStrike" cap="none">
                          <a:solidFill>
                            <a:schemeClr val="dk1"/>
                          </a:solidFill>
                          <a:latin typeface="Arial"/>
                          <a:ea typeface="Arial"/>
                          <a:cs typeface="Arial"/>
                          <a:sym typeface="Arial"/>
                        </a:rPr>
                        <a:t>Possible Motivation</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hMerge="1">
                  <a:txBody>
                    <a:bodyPr/>
                    <a:lstStyle/>
                    <a:p>
                      <a:endParaRPr lang="en-US"/>
                    </a:p>
                  </a:txBody>
                  <a:tcPr/>
                </a:tc>
              </a:tr>
              <a:tr h="2895600">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a:solidFill>
                            <a:schemeClr val="dk1"/>
                          </a:solidFill>
                          <a:latin typeface="Arial"/>
                          <a:ea typeface="Arial"/>
                          <a:cs typeface="Arial"/>
                          <a:sym typeface="Arial"/>
                        </a:rPr>
                        <a:t>Major</a:t>
                      </a:r>
                    </a:p>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Inappropriate language</a:t>
                      </a:r>
                    </a:p>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Fighting/</a:t>
                      </a:r>
                    </a:p>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physical aggression</a:t>
                      </a:r>
                    </a:p>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Self-Injury</a:t>
                      </a:r>
                    </a:p>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Property Destruction</a:t>
                      </a:r>
                    </a:p>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Other_____</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a:solidFill>
                            <a:schemeClr val="dk1"/>
                          </a:solidFill>
                          <a:latin typeface="Arial"/>
                          <a:ea typeface="Arial"/>
                          <a:cs typeface="Arial"/>
                          <a:sym typeface="Arial"/>
                        </a:rPr>
                        <a:t>Minor</a:t>
                      </a: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Inappropriate language</a:t>
                      </a: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Disruption</a:t>
                      </a: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Property misuse</a:t>
                      </a: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Non-compliance</a:t>
                      </a: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Other_____</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Bathroom</a:t>
                      </a: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Bedroom</a:t>
                      </a: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Kitchen</a:t>
                      </a: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Living Room</a:t>
                      </a: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Yard</a:t>
                      </a: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Community</a:t>
                      </a: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________</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On the way to work</a:t>
                      </a: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Other_____ </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Attention from others</a:t>
                      </a: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Attention from staff</a:t>
                      </a: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Avoid others</a:t>
                      </a: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Avoid staff</a:t>
                      </a:r>
                    </a:p>
                    <a:p>
                      <a:pPr marL="0" marR="0" lvl="0" indent="0" algn="l" rtl="0">
                        <a:lnSpc>
                          <a:spcPct val="100000"/>
                        </a:lnSpc>
                        <a:spcBef>
                          <a:spcPts val="320"/>
                        </a:spcBef>
                        <a:spcAft>
                          <a:spcPts val="0"/>
                        </a:spcAft>
                        <a:buClr>
                          <a:schemeClr val="dk1"/>
                        </a:buClr>
                        <a:buSzPct val="25000"/>
                        <a:buFont typeface="Calibri"/>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320"/>
                        </a:spcBef>
                        <a:spcAft>
                          <a:spcPts val="0"/>
                        </a:spcAft>
                        <a:buClr>
                          <a:schemeClr val="dk1"/>
                        </a:buClr>
                        <a:buSzPct val="25000"/>
                        <a:buFont typeface="Calibri"/>
                        <a:buNone/>
                      </a:pPr>
                      <a:endParaRPr sz="1600" b="0" i="0"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Avoid work</a:t>
                      </a: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Communicate need</a:t>
                      </a:r>
                    </a:p>
                    <a:p>
                      <a:pPr marL="0" marR="0" lvl="0" indent="0" algn="l" rtl="0">
                        <a:lnSpc>
                          <a:spcPct val="100000"/>
                        </a:lnSpc>
                        <a:spcBef>
                          <a:spcPts val="320"/>
                        </a:spcBef>
                        <a:spcAft>
                          <a:spcPts val="0"/>
                        </a:spcAft>
                        <a:buClr>
                          <a:schemeClr val="dk1"/>
                        </a:buClr>
                        <a:buSzPct val="25000"/>
                        <a:buFont typeface="Calibri"/>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Don’t know</a:t>
                      </a:r>
                    </a:p>
                    <a:p>
                      <a:pPr marL="0" marR="0" lvl="0" indent="0" algn="l" rtl="0">
                        <a:lnSpc>
                          <a:spcPct val="100000"/>
                        </a:lnSpc>
                        <a:spcBef>
                          <a:spcPts val="32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Other_____</a:t>
                      </a:r>
                    </a:p>
                    <a:p>
                      <a:pPr marL="0" marR="0" lvl="0" indent="0" algn="l" rtl="0">
                        <a:lnSpc>
                          <a:spcPct val="100000"/>
                        </a:lnSpc>
                        <a:spcBef>
                          <a:spcPts val="320"/>
                        </a:spcBef>
                        <a:spcAft>
                          <a:spcPts val="0"/>
                        </a:spcAft>
                        <a:buClr>
                          <a:schemeClr val="dk1"/>
                        </a:buClr>
                        <a:buSzPct val="25000"/>
                        <a:buFont typeface="Calibri"/>
                        <a:buNone/>
                      </a:pPr>
                      <a:endParaRPr sz="1600" b="0" i="0"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1603375">
                <a:tc gridSpan="3">
                  <a:txBody>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What Preceded the Problem?</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 Additional Notes</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93461875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atibilityChecklist10-19-1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0533" y="0"/>
            <a:ext cx="5299364" cy="6858000"/>
          </a:xfrm>
          <a:prstGeom prst="rect">
            <a:avLst/>
          </a:prstGeom>
        </p:spPr>
      </p:pic>
      <p:pic>
        <p:nvPicPr>
          <p:cNvPr id="3" name="Picture 12" descr="PBIS 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2412" y="6246814"/>
            <a:ext cx="1289050" cy="43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109700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About Incident Reports</a:t>
            </a:r>
            <a:endParaRPr lang="en-US" dirty="0"/>
          </a:p>
        </p:txBody>
      </p:sp>
      <p:sp>
        <p:nvSpPr>
          <p:cNvPr id="3" name="Content Placeholder 2"/>
          <p:cNvSpPr>
            <a:spLocks noGrp="1"/>
          </p:cNvSpPr>
          <p:nvPr>
            <p:ph idx="1"/>
          </p:nvPr>
        </p:nvSpPr>
        <p:spPr>
          <a:xfrm>
            <a:off x="593985" y="1558978"/>
            <a:ext cx="11004030" cy="4886792"/>
          </a:xfrm>
        </p:spPr>
        <p:txBody>
          <a:bodyPr>
            <a:normAutofit fontScale="92500" lnSpcReduction="20000"/>
          </a:bodyPr>
          <a:lstStyle/>
          <a:p>
            <a:pPr marL="0" indent="0">
              <a:buNone/>
            </a:pPr>
            <a:r>
              <a:rPr lang="en-US" b="1" dirty="0"/>
              <a:t>If You Are Using </a:t>
            </a:r>
            <a:r>
              <a:rPr lang="en-US" b="1" dirty="0" err="1"/>
              <a:t>Therap</a:t>
            </a:r>
            <a:r>
              <a:rPr lang="mr-IN" b="1" dirty="0"/>
              <a:t>…</a:t>
            </a:r>
            <a:r>
              <a:rPr lang="en-US" b="1" dirty="0"/>
              <a:t>.</a:t>
            </a:r>
            <a:endParaRPr lang="en-US" b="1" dirty="0" smtClean="0"/>
          </a:p>
          <a:p>
            <a:r>
              <a:rPr lang="en-US" dirty="0" smtClean="0"/>
              <a:t>Meet as a group with </a:t>
            </a:r>
            <a:r>
              <a:rPr lang="en-US" dirty="0"/>
              <a:t>S</a:t>
            </a:r>
            <a:r>
              <a:rPr lang="en-US" dirty="0" smtClean="0"/>
              <a:t>tephanie</a:t>
            </a:r>
          </a:p>
          <a:p>
            <a:r>
              <a:rPr lang="en-US" dirty="0" smtClean="0"/>
              <a:t>Work on a set of requests to share with </a:t>
            </a:r>
            <a:r>
              <a:rPr lang="en-US" dirty="0" err="1" smtClean="0"/>
              <a:t>Therap</a:t>
            </a:r>
            <a:endParaRPr lang="en-US" dirty="0"/>
          </a:p>
          <a:p>
            <a:endParaRPr lang="en-US" dirty="0" smtClean="0"/>
          </a:p>
          <a:p>
            <a:pPr marL="0" indent="0">
              <a:buNone/>
            </a:pPr>
            <a:r>
              <a:rPr lang="en-US" b="1" dirty="0" smtClean="0"/>
              <a:t>If you are Working on Improving your organization’s Incident Reports</a:t>
            </a:r>
            <a:r>
              <a:rPr lang="mr-IN" b="1" dirty="0" smtClean="0"/>
              <a:t>…</a:t>
            </a:r>
            <a:r>
              <a:rPr lang="en-US" b="1" dirty="0" smtClean="0"/>
              <a:t>.</a:t>
            </a:r>
          </a:p>
          <a:p>
            <a:r>
              <a:rPr lang="en-US" dirty="0" smtClean="0"/>
              <a:t>Where are you in the process</a:t>
            </a:r>
          </a:p>
          <a:p>
            <a:r>
              <a:rPr lang="en-US" dirty="0" smtClean="0"/>
              <a:t>What do you need to do to help keep your team moving forward</a:t>
            </a:r>
            <a:endParaRPr lang="en-US" dirty="0"/>
          </a:p>
          <a:p>
            <a:pPr marL="0" indent="0">
              <a:buNone/>
            </a:pPr>
            <a:endParaRPr lang="en-US" dirty="0" smtClean="0"/>
          </a:p>
          <a:p>
            <a:pPr marL="0" indent="0">
              <a:buNone/>
            </a:pPr>
            <a:r>
              <a:rPr lang="en-US" b="1" dirty="0" smtClean="0"/>
              <a:t>If you are a County Person</a:t>
            </a:r>
            <a:r>
              <a:rPr lang="mr-IN" b="1" dirty="0" smtClean="0"/>
              <a:t>…</a:t>
            </a:r>
            <a:r>
              <a:rPr lang="en-US" b="1" dirty="0" smtClean="0"/>
              <a:t>.</a:t>
            </a:r>
          </a:p>
          <a:p>
            <a:r>
              <a:rPr lang="en-US" dirty="0" smtClean="0"/>
              <a:t>What are the major messages we need to share with case managers, providers, and others</a:t>
            </a:r>
          </a:p>
          <a:p>
            <a:r>
              <a:rPr lang="en-US" dirty="0" smtClean="0"/>
              <a:t>What do you need to do to help keep your team moving forward</a:t>
            </a:r>
          </a:p>
          <a:p>
            <a:pPr marL="0" indent="0">
              <a:buNone/>
            </a:pPr>
            <a:endParaRPr lang="en-US" dirty="0"/>
          </a:p>
        </p:txBody>
      </p:sp>
    </p:spTree>
    <p:extLst>
      <p:ext uri="{BB962C8B-B14F-4D97-AF65-F5344CB8AC3E}">
        <p14:creationId xmlns:p14="http://schemas.microsoft.com/office/powerpoint/2010/main" val="15412395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Update on Definitions ICI is Working On</a:t>
            </a:r>
            <a:r>
              <a:rPr lang="mr-IN" dirty="0" smtClean="0"/>
              <a: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050161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Major Goals of Universal PBS</a:t>
            </a:r>
            <a:endParaRPr lang="en-US" dirty="0"/>
          </a:p>
        </p:txBody>
      </p:sp>
      <p:sp>
        <p:nvSpPr>
          <p:cNvPr id="7" name="Subtitle 6"/>
          <p:cNvSpPr>
            <a:spLocks noGrp="1"/>
          </p:cNvSpPr>
          <p:nvPr>
            <p:ph idx="1"/>
          </p:nvPr>
        </p:nvSpPr>
        <p:spPr/>
        <p:txBody>
          <a:bodyPr>
            <a:normAutofit lnSpcReduction="10000"/>
          </a:bodyPr>
          <a:lstStyle/>
          <a:p>
            <a:r>
              <a:rPr lang="en-US" dirty="0"/>
              <a:t>Promote Positive Social Interactions</a:t>
            </a:r>
          </a:p>
          <a:p>
            <a:endParaRPr lang="en-US" dirty="0"/>
          </a:p>
          <a:p>
            <a:r>
              <a:rPr lang="en-US" dirty="0"/>
              <a:t>Design Positive, Proactive, Predictable Environments</a:t>
            </a:r>
          </a:p>
          <a:p>
            <a:endParaRPr lang="en-US" dirty="0"/>
          </a:p>
          <a:p>
            <a:r>
              <a:rPr lang="en-US" dirty="0"/>
              <a:t>Establish Data-based Decision Making Systems</a:t>
            </a:r>
          </a:p>
          <a:p>
            <a:endParaRPr lang="en-US" dirty="0"/>
          </a:p>
          <a:p>
            <a:r>
              <a:rPr lang="en-US" dirty="0"/>
              <a:t>Consistent Response to Problems</a:t>
            </a:r>
          </a:p>
          <a:p>
            <a:endParaRPr lang="en-US" dirty="0"/>
          </a:p>
          <a:p>
            <a:r>
              <a:rPr lang="en-US" dirty="0"/>
              <a:t>Build Capacity for Individualized PBS</a:t>
            </a:r>
          </a:p>
        </p:txBody>
      </p:sp>
      <p:sp>
        <p:nvSpPr>
          <p:cNvPr id="2" name="Oval 1"/>
          <p:cNvSpPr/>
          <p:nvPr/>
        </p:nvSpPr>
        <p:spPr>
          <a:xfrm>
            <a:off x="291548" y="5198717"/>
            <a:ext cx="9912626" cy="1113183"/>
          </a:xfrm>
          <a:prstGeom prst="ellipse">
            <a:avLst/>
          </a:prstGeom>
          <a:no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937770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677" y="152401"/>
            <a:ext cx="9199123" cy="646323"/>
          </a:xfrm>
        </p:spPr>
        <p:txBody>
          <a:bodyPr>
            <a:normAutofit fontScale="90000"/>
          </a:bodyPr>
          <a:lstStyle/>
          <a:p>
            <a:r>
              <a:rPr lang="en-US" dirty="0"/>
              <a:t>Identify Ways to Communicate</a:t>
            </a:r>
          </a:p>
        </p:txBody>
      </p:sp>
      <p:sp>
        <p:nvSpPr>
          <p:cNvPr id="3" name="Content Placeholder 2"/>
          <p:cNvSpPr>
            <a:spLocks noGrp="1"/>
          </p:cNvSpPr>
          <p:nvPr>
            <p:ph idx="1"/>
          </p:nvPr>
        </p:nvSpPr>
        <p:spPr>
          <a:xfrm>
            <a:off x="1011677" y="1245140"/>
            <a:ext cx="9275323" cy="5200742"/>
          </a:xfrm>
        </p:spPr>
        <p:txBody>
          <a:bodyPr>
            <a:normAutofit/>
          </a:bodyPr>
          <a:lstStyle/>
          <a:p>
            <a:r>
              <a:rPr lang="en-US" dirty="0"/>
              <a:t>Team Meetings</a:t>
            </a:r>
          </a:p>
          <a:p>
            <a:r>
              <a:rPr lang="en-US" dirty="0"/>
              <a:t>Staff Meetings</a:t>
            </a:r>
          </a:p>
          <a:p>
            <a:r>
              <a:rPr lang="en-US" dirty="0"/>
              <a:t>Trainings </a:t>
            </a:r>
          </a:p>
          <a:p>
            <a:r>
              <a:rPr lang="en-US" dirty="0"/>
              <a:t>Coach Meetings</a:t>
            </a:r>
          </a:p>
          <a:p>
            <a:r>
              <a:rPr lang="en-US" dirty="0"/>
              <a:t>Other Events</a:t>
            </a:r>
          </a:p>
          <a:p>
            <a:r>
              <a:rPr lang="en-US" dirty="0"/>
              <a:t>Newsletters</a:t>
            </a:r>
          </a:p>
          <a:p>
            <a:r>
              <a:rPr lang="en-US" dirty="0"/>
              <a:t>Website</a:t>
            </a:r>
          </a:p>
          <a:p>
            <a:pPr marL="0" indent="0">
              <a:buNone/>
            </a:pPr>
            <a:endParaRPr lang="en-US" i="1" dirty="0"/>
          </a:p>
          <a:p>
            <a:pPr marL="0" indent="0">
              <a:buNone/>
            </a:pPr>
            <a:r>
              <a:rPr lang="en-US" i="1" dirty="0"/>
              <a:t>* Build Into Existing Communication Whenever Possible</a:t>
            </a:r>
          </a:p>
          <a:p>
            <a:endParaRPr lang="en-US" dirty="0"/>
          </a:p>
        </p:txBody>
      </p:sp>
    </p:spTree>
    <p:extLst>
      <p:ext uri="{BB962C8B-B14F-4D97-AF65-F5344CB8AC3E}">
        <p14:creationId xmlns:p14="http://schemas.microsoft.com/office/powerpoint/2010/main" val="271825219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Create an Introduction to PBS to Share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b="1" dirty="0" smtClean="0"/>
              <a:t>For those of you just getting started</a:t>
            </a:r>
            <a:r>
              <a:rPr lang="mr-IN" b="1" dirty="0" smtClean="0"/>
              <a:t>…</a:t>
            </a:r>
            <a:r>
              <a:rPr lang="en-US" b="1" dirty="0" smtClean="0"/>
              <a:t>.</a:t>
            </a:r>
          </a:p>
          <a:p>
            <a:r>
              <a:rPr lang="en-US" dirty="0" smtClean="0"/>
              <a:t>Use slides from the Training Materials site on MNPSP.ORG</a:t>
            </a:r>
          </a:p>
          <a:p>
            <a:r>
              <a:rPr lang="en-US" dirty="0" smtClean="0"/>
              <a:t>Describe what your team is working on and simple messages about PBS</a:t>
            </a:r>
          </a:p>
          <a:p>
            <a:r>
              <a:rPr lang="en-US" dirty="0" smtClean="0"/>
              <a:t>Bring to the Day 2 training</a:t>
            </a:r>
          </a:p>
          <a:p>
            <a:endParaRPr lang="en-US" dirty="0"/>
          </a:p>
          <a:p>
            <a:pPr marL="0" indent="0">
              <a:buNone/>
            </a:pPr>
            <a:r>
              <a:rPr lang="en-US" b="1" dirty="0" smtClean="0"/>
              <a:t>People Who Are Ready</a:t>
            </a:r>
            <a:r>
              <a:rPr lang="mr-IN" b="1" dirty="0" smtClean="0"/>
              <a:t>…</a:t>
            </a:r>
            <a:r>
              <a:rPr lang="en-US" b="1" dirty="0" smtClean="0"/>
              <a:t>.</a:t>
            </a:r>
          </a:p>
          <a:p>
            <a:pPr marL="0" indent="0">
              <a:buNone/>
            </a:pPr>
            <a:r>
              <a:rPr lang="en-US" dirty="0" smtClean="0"/>
              <a:t>Make a list of different types of presentations and trainings needed. For example:</a:t>
            </a:r>
          </a:p>
          <a:p>
            <a:r>
              <a:rPr lang="en-US" dirty="0" smtClean="0"/>
              <a:t>Staff meetings</a:t>
            </a:r>
          </a:p>
          <a:p>
            <a:r>
              <a:rPr lang="en-US" dirty="0" smtClean="0"/>
              <a:t>Community Presentations</a:t>
            </a:r>
          </a:p>
          <a:p>
            <a:r>
              <a:rPr lang="en-US" dirty="0" smtClean="0"/>
              <a:t>Case manager </a:t>
            </a:r>
            <a:r>
              <a:rPr lang="en-US" dirty="0"/>
              <a:t>t</a:t>
            </a:r>
            <a:r>
              <a:rPr lang="en-US" dirty="0" smtClean="0"/>
              <a:t>raining</a:t>
            </a:r>
          </a:p>
          <a:p>
            <a:r>
              <a:rPr lang="en-US" dirty="0" smtClean="0"/>
              <a:t>Onboarding new staff</a:t>
            </a:r>
          </a:p>
          <a:p>
            <a:pPr marL="0" indent="0">
              <a:buNone/>
            </a:pPr>
            <a:endParaRPr lang="en-US" dirty="0"/>
          </a:p>
        </p:txBody>
      </p:sp>
    </p:spTree>
    <p:extLst>
      <p:ext uri="{BB962C8B-B14F-4D97-AF65-F5344CB8AC3E}">
        <p14:creationId xmlns:p14="http://schemas.microsoft.com/office/powerpoint/2010/main" val="731861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mn-lt"/>
              </a:rPr>
              <a:t>What are Positive Supports?</a:t>
            </a:r>
            <a:endParaRPr lang="en-US" b="1" dirty="0">
              <a:latin typeface="+mn-lt"/>
            </a:endParaRPr>
          </a:p>
        </p:txBody>
      </p:sp>
      <p:sp>
        <p:nvSpPr>
          <p:cNvPr id="3" name="Content Placeholder 2"/>
          <p:cNvSpPr>
            <a:spLocks noGrp="1"/>
          </p:cNvSpPr>
          <p:nvPr>
            <p:ph idx="1"/>
          </p:nvPr>
        </p:nvSpPr>
        <p:spPr/>
        <p:txBody>
          <a:bodyPr>
            <a:normAutofit/>
          </a:bodyPr>
          <a:lstStyle/>
          <a:p>
            <a:pPr marL="201168" lvl="1" indent="0">
              <a:buNone/>
            </a:pPr>
            <a:r>
              <a:rPr lang="en-US" sz="3000" b="1" dirty="0" smtClean="0"/>
              <a:t>Support Strategies </a:t>
            </a:r>
            <a:r>
              <a:rPr lang="en-US" sz="3000" b="1" dirty="0"/>
              <a:t>and Practices that are</a:t>
            </a:r>
            <a:r>
              <a:rPr lang="en-US" sz="3000" b="1" dirty="0" smtClean="0"/>
              <a:t>:</a:t>
            </a:r>
          </a:p>
          <a:p>
            <a:pPr lvl="2">
              <a:lnSpc>
                <a:spcPct val="100000"/>
              </a:lnSpc>
              <a:buFont typeface="Arial" panose="020B0604020202020204" pitchFamily="34" charset="0"/>
              <a:buChar char="•"/>
            </a:pPr>
            <a:r>
              <a:rPr lang="en-US" sz="2600" dirty="0" smtClean="0">
                <a:latin typeface="Century Gothic" panose="020B0502020202020204" pitchFamily="34" charset="0"/>
              </a:rPr>
              <a:t>Person-centered and respectful</a:t>
            </a:r>
          </a:p>
          <a:p>
            <a:pPr lvl="2">
              <a:lnSpc>
                <a:spcPct val="100000"/>
              </a:lnSpc>
              <a:buFont typeface="Arial" panose="020B0604020202020204" pitchFamily="34" charset="0"/>
              <a:buChar char="•"/>
            </a:pPr>
            <a:r>
              <a:rPr lang="en-US" sz="2600" dirty="0" smtClean="0">
                <a:latin typeface="Century Gothic" panose="020B0502020202020204" pitchFamily="34" charset="0"/>
              </a:rPr>
              <a:t>Culturally sensitive </a:t>
            </a:r>
          </a:p>
          <a:p>
            <a:pPr lvl="2">
              <a:lnSpc>
                <a:spcPct val="100000"/>
              </a:lnSpc>
              <a:buFont typeface="Arial" panose="020B0604020202020204" pitchFamily="34" charset="0"/>
              <a:buChar char="•"/>
            </a:pPr>
            <a:r>
              <a:rPr lang="en-US" sz="2600" dirty="0" smtClean="0">
                <a:latin typeface="Century Gothic" panose="020B0502020202020204" pitchFamily="34" charset="0"/>
              </a:rPr>
              <a:t>Evidence-based</a:t>
            </a:r>
          </a:p>
          <a:p>
            <a:pPr lvl="2">
              <a:lnSpc>
                <a:spcPct val="100000"/>
              </a:lnSpc>
              <a:buFont typeface="Arial" panose="020B0604020202020204" pitchFamily="34" charset="0"/>
              <a:buChar char="•"/>
            </a:pPr>
            <a:r>
              <a:rPr lang="en-US" sz="2600" dirty="0" smtClean="0">
                <a:latin typeface="Century Gothic" panose="020B0502020202020204" pitchFamily="34" charset="0"/>
              </a:rPr>
              <a:t>Prevention-focused</a:t>
            </a:r>
          </a:p>
          <a:p>
            <a:pPr lvl="2">
              <a:lnSpc>
                <a:spcPct val="100000"/>
              </a:lnSpc>
              <a:buFont typeface="Arial" panose="020B0604020202020204" pitchFamily="34" charset="0"/>
              <a:buChar char="•"/>
            </a:pPr>
            <a:r>
              <a:rPr lang="en-US" sz="2600" dirty="0" smtClean="0">
                <a:latin typeface="Century Gothic" panose="020B0502020202020204" pitchFamily="34" charset="0"/>
              </a:rPr>
              <a:t>Adapted and improved over time</a:t>
            </a:r>
          </a:p>
          <a:p>
            <a:pPr lvl="2">
              <a:lnSpc>
                <a:spcPct val="100000"/>
              </a:lnSpc>
              <a:buFont typeface="Arial" panose="020B0604020202020204" pitchFamily="34" charset="0"/>
              <a:buChar char="•"/>
            </a:pPr>
            <a:r>
              <a:rPr lang="en-US" sz="2600" dirty="0" smtClean="0">
                <a:latin typeface="Century Gothic" panose="020B0502020202020204" pitchFamily="34" charset="0"/>
              </a:rPr>
              <a:t>Often implemented together</a:t>
            </a:r>
          </a:p>
          <a:p>
            <a:pPr lvl="2">
              <a:lnSpc>
                <a:spcPct val="100000"/>
              </a:lnSpc>
              <a:buFont typeface="Arial" panose="020B0604020202020204" pitchFamily="34" charset="0"/>
              <a:buChar char="•"/>
            </a:pPr>
            <a:r>
              <a:rPr lang="en-US" sz="2600" dirty="0" smtClean="0">
                <a:latin typeface="Century Gothic" panose="020B0502020202020204" pitchFamily="34" charset="0"/>
              </a:rPr>
              <a:t>Used across the life span</a:t>
            </a:r>
          </a:p>
          <a:p>
            <a:pPr lvl="2">
              <a:buFont typeface="Arial" panose="020B0604020202020204" pitchFamily="34" charset="0"/>
              <a:buChar char="•"/>
            </a:pPr>
            <a:endParaRPr lang="en-US" sz="2600" dirty="0">
              <a:latin typeface="Century Gothic" panose="020B0502020202020204" pitchFamily="34" charset="0"/>
            </a:endParaRPr>
          </a:p>
          <a:p>
            <a:endParaRPr lang="en-US" dirty="0"/>
          </a:p>
        </p:txBody>
      </p:sp>
    </p:spTree>
    <p:extLst>
      <p:ext uri="{BB962C8B-B14F-4D97-AF65-F5344CB8AC3E}">
        <p14:creationId xmlns:p14="http://schemas.microsoft.com/office/powerpoint/2010/main" val="27002243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64970"/>
            <a:ext cx="6157980" cy="5619750"/>
          </a:xfrm>
          <a:prstGeom prst="rect">
            <a:avLst/>
          </a:prstGeom>
        </p:spPr>
      </p:pic>
      <p:cxnSp>
        <p:nvCxnSpPr>
          <p:cNvPr id="8" name="Straight Arrow Connector 7"/>
          <p:cNvCxnSpPr/>
          <p:nvPr/>
        </p:nvCxnSpPr>
        <p:spPr>
          <a:xfrm flipH="1">
            <a:off x="4624916" y="4919853"/>
            <a:ext cx="246888" cy="1110996"/>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825705" y="5393055"/>
            <a:ext cx="521208" cy="61722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57880" y="1505021"/>
            <a:ext cx="2443370" cy="2169825"/>
          </a:xfrm>
          <a:prstGeom prst="rect">
            <a:avLst/>
          </a:prstGeom>
          <a:noFill/>
        </p:spPr>
        <p:txBody>
          <a:bodyPr wrap="square" rtlCol="0">
            <a:spAutoFit/>
          </a:bodyPr>
          <a:lstStyle/>
          <a:p>
            <a:r>
              <a:rPr lang="en-US" sz="2700" b="1" dirty="0"/>
              <a:t>Look for Training Materials at the Bottom of the Home Page</a:t>
            </a:r>
          </a:p>
        </p:txBody>
      </p:sp>
      <p:cxnSp>
        <p:nvCxnSpPr>
          <p:cNvPr id="13" name="Straight Arrow Connector 12"/>
          <p:cNvCxnSpPr/>
          <p:nvPr/>
        </p:nvCxnSpPr>
        <p:spPr>
          <a:xfrm flipH="1">
            <a:off x="4777923" y="4141089"/>
            <a:ext cx="3343475" cy="1940814"/>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781300" y="175387"/>
            <a:ext cx="6086475" cy="523220"/>
          </a:xfrm>
          <a:prstGeom prst="rect">
            <a:avLst/>
          </a:prstGeom>
        </p:spPr>
        <p:txBody>
          <a:bodyPr wrap="square">
            <a:spAutoFit/>
          </a:bodyPr>
          <a:lstStyle/>
          <a:p>
            <a:r>
              <a:rPr lang="en-US" sz="2800" b="1" dirty="0"/>
              <a:t>For Free Resources, Visit MNPSP.ORG</a:t>
            </a:r>
          </a:p>
        </p:txBody>
      </p:sp>
    </p:spTree>
    <p:extLst>
      <p:ext uri="{BB962C8B-B14F-4D97-AF65-F5344CB8AC3E}">
        <p14:creationId xmlns:p14="http://schemas.microsoft.com/office/powerpoint/2010/main" val="75988469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b="1" dirty="0" smtClean="0"/>
              <a:t>PBS Intensive Training</a:t>
            </a:r>
          </a:p>
          <a:p>
            <a:pPr marL="0" indent="0">
              <a:buNone/>
            </a:pPr>
            <a:endParaRPr lang="en-US" dirty="0" smtClean="0"/>
          </a:p>
          <a:p>
            <a:pPr marL="0" indent="0">
              <a:buNone/>
            </a:pPr>
            <a:r>
              <a:rPr lang="en-US" dirty="0" smtClean="0"/>
              <a:t>Stephanie </a:t>
            </a:r>
            <a:r>
              <a:rPr lang="en-US" dirty="0"/>
              <a:t>Benson</a:t>
            </a:r>
          </a:p>
          <a:p>
            <a:pPr marL="0" indent="0">
              <a:buNone/>
            </a:pPr>
            <a:r>
              <a:rPr lang="en-US" dirty="0"/>
              <a:t>Email: meye0657@umn.edu</a:t>
            </a:r>
          </a:p>
          <a:p>
            <a:pPr marL="0" indent="0">
              <a:buNone/>
            </a:pPr>
            <a:endParaRPr lang="en-US" dirty="0"/>
          </a:p>
          <a:p>
            <a:pPr marL="0" indent="0">
              <a:buNone/>
            </a:pPr>
            <a:r>
              <a:rPr lang="en-US" dirty="0" smtClean="0"/>
              <a:t>Jessica </a:t>
            </a:r>
            <a:r>
              <a:rPr lang="en-US" dirty="0" err="1"/>
              <a:t>Simacek</a:t>
            </a:r>
            <a:endParaRPr lang="en-US" dirty="0"/>
          </a:p>
          <a:p>
            <a:pPr marL="0" indent="0">
              <a:buNone/>
            </a:pPr>
            <a:r>
              <a:rPr lang="en-US" dirty="0"/>
              <a:t>Email: sima0034@umn.edu </a:t>
            </a:r>
          </a:p>
          <a:p>
            <a:pPr marL="0" indent="0">
              <a:buNone/>
            </a:pPr>
            <a:r>
              <a:rPr lang="en-US" dirty="0"/>
              <a:t> </a:t>
            </a:r>
          </a:p>
          <a:p>
            <a:pPr marL="0" indent="0">
              <a:buNone/>
            </a:pPr>
            <a:endParaRPr lang="en-US" dirty="0"/>
          </a:p>
        </p:txBody>
      </p:sp>
      <p:pic>
        <p:nvPicPr>
          <p:cNvPr id="4" name="Picture 3" descr="m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912804"/>
            <a:ext cx="9144000" cy="920496"/>
          </a:xfrm>
          <a:prstGeom prst="rect">
            <a:avLst/>
          </a:prstGeom>
        </p:spPr>
      </p:pic>
      <p:pic>
        <p:nvPicPr>
          <p:cNvPr id="5" name="Picture 4" descr="UofM_Driven_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111877"/>
            <a:ext cx="2743200" cy="46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Minnesota Department of Human Services logo"/>
          <p:cNvPicPr/>
          <p:nvPr/>
        </p:nvPicPr>
        <p:blipFill>
          <a:blip r:embed="rId4">
            <a:extLst>
              <a:ext uri="{28A0092B-C50C-407E-A947-70E740481C1C}">
                <a14:useLocalDpi xmlns:a14="http://schemas.microsoft.com/office/drawing/2010/main" val="0"/>
              </a:ext>
            </a:extLst>
          </a:blip>
          <a:stretch>
            <a:fillRect/>
          </a:stretch>
        </p:blipFill>
        <p:spPr>
          <a:xfrm>
            <a:off x="7088098" y="1436976"/>
            <a:ext cx="3122703" cy="1561285"/>
          </a:xfrm>
          <a:prstGeom prst="rect">
            <a:avLst/>
          </a:prstGeom>
        </p:spPr>
      </p:pic>
      <p:sp>
        <p:nvSpPr>
          <p:cNvPr id="7" name="Title 6"/>
          <p:cNvSpPr>
            <a:spLocks noGrp="1"/>
          </p:cNvSpPr>
          <p:nvPr>
            <p:ph type="title"/>
          </p:nvPr>
        </p:nvSpPr>
        <p:spPr/>
        <p:txBody>
          <a:bodyPr/>
          <a:lstStyle/>
          <a:p>
            <a:r>
              <a:rPr lang="en-US" b="1" dirty="0"/>
              <a:t>Contact Information</a:t>
            </a:r>
          </a:p>
        </p:txBody>
      </p:sp>
    </p:spTree>
    <p:extLst>
      <p:ext uri="{BB962C8B-B14F-4D97-AF65-F5344CB8AC3E}">
        <p14:creationId xmlns:p14="http://schemas.microsoft.com/office/powerpoint/2010/main" val="16513497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14425"/>
            <a:ext cx="10515600" cy="4351338"/>
          </a:xfrm>
        </p:spPr>
        <p:txBody>
          <a:bodyPr>
            <a:normAutofit fontScale="92500" lnSpcReduction="20000"/>
          </a:bodyPr>
          <a:lstStyle/>
          <a:p>
            <a:pPr marL="0" indent="0">
              <a:buNone/>
            </a:pPr>
            <a:r>
              <a:rPr lang="en-US" b="1" dirty="0" smtClean="0"/>
              <a:t>Team Trainings and Onsite Visits</a:t>
            </a:r>
          </a:p>
          <a:p>
            <a:pPr marL="0" indent="0">
              <a:buNone/>
            </a:pPr>
            <a:endParaRPr lang="en-US" b="1" dirty="0" smtClean="0"/>
          </a:p>
          <a:p>
            <a:pPr marL="0" indent="0">
              <a:buNone/>
            </a:pPr>
            <a:r>
              <a:rPr lang="en-US" b="1" dirty="0" smtClean="0"/>
              <a:t>Erin Watts</a:t>
            </a:r>
            <a:endParaRPr lang="en-US" b="1" dirty="0"/>
          </a:p>
          <a:p>
            <a:pPr marL="0" indent="0">
              <a:buNone/>
            </a:pPr>
            <a:r>
              <a:rPr lang="en-US" dirty="0"/>
              <a:t>Email: flic0016@umn.edu </a:t>
            </a:r>
          </a:p>
          <a:p>
            <a:pPr marL="0" indent="0">
              <a:buNone/>
            </a:pPr>
            <a:endParaRPr lang="en-US" b="1" dirty="0" smtClean="0"/>
          </a:p>
          <a:p>
            <a:pPr marL="0" indent="0">
              <a:buNone/>
            </a:pPr>
            <a:r>
              <a:rPr lang="en-US" b="1" dirty="0" smtClean="0"/>
              <a:t>Rachel Freeman</a:t>
            </a:r>
            <a:endParaRPr lang="en-US" b="1" dirty="0"/>
          </a:p>
          <a:p>
            <a:pPr marL="0" indent="0">
              <a:buNone/>
            </a:pPr>
            <a:r>
              <a:rPr lang="en-US" dirty="0" smtClean="0"/>
              <a:t>Email:freem039@umn.edu</a:t>
            </a:r>
            <a:endParaRPr lang="en-US" dirty="0"/>
          </a:p>
          <a:p>
            <a:pPr marL="0" indent="0">
              <a:buNone/>
            </a:pPr>
            <a:r>
              <a:rPr lang="en-US" dirty="0"/>
              <a:t> </a:t>
            </a:r>
          </a:p>
          <a:p>
            <a:pPr marL="0" indent="0">
              <a:buNone/>
            </a:pPr>
            <a:r>
              <a:rPr lang="en-US" b="1" dirty="0" smtClean="0"/>
              <a:t>Julie </a:t>
            </a:r>
            <a:r>
              <a:rPr lang="en-US" b="1" dirty="0" err="1" smtClean="0"/>
              <a:t>Kramme</a:t>
            </a:r>
            <a:endParaRPr lang="en-US" b="1" dirty="0" smtClean="0"/>
          </a:p>
          <a:p>
            <a:pPr marL="0" indent="0">
              <a:buNone/>
            </a:pPr>
            <a:r>
              <a:rPr lang="en-US" dirty="0"/>
              <a:t>Email: dahl0488@umn.edu </a:t>
            </a:r>
          </a:p>
        </p:txBody>
      </p:sp>
      <p:pic>
        <p:nvPicPr>
          <p:cNvPr id="4" name="Picture 3" descr="m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912804"/>
            <a:ext cx="9144000" cy="920496"/>
          </a:xfrm>
          <a:prstGeom prst="rect">
            <a:avLst/>
          </a:prstGeom>
        </p:spPr>
      </p:pic>
      <p:pic>
        <p:nvPicPr>
          <p:cNvPr id="5" name="Picture 4" descr="UofM_Driven_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111877"/>
            <a:ext cx="2743200" cy="46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838200" y="0"/>
            <a:ext cx="10515600" cy="1325563"/>
          </a:xfrm>
        </p:spPr>
        <p:txBody>
          <a:bodyPr/>
          <a:lstStyle/>
          <a:p>
            <a:pPr algn="ctr"/>
            <a:r>
              <a:rPr lang="en-US" b="1" dirty="0">
                <a:latin typeface="+mn-lt"/>
              </a:rPr>
              <a:t>Contact Information</a:t>
            </a:r>
          </a:p>
        </p:txBody>
      </p:sp>
    </p:spTree>
    <p:extLst>
      <p:ext uri="{BB962C8B-B14F-4D97-AF65-F5344CB8AC3E}">
        <p14:creationId xmlns:p14="http://schemas.microsoft.com/office/powerpoint/2010/main" val="12968846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609"/>
            <a:ext cx="8229600" cy="1143000"/>
          </a:xfrm>
        </p:spPr>
        <p:txBody>
          <a:bodyPr/>
          <a:lstStyle/>
          <a:p>
            <a:r>
              <a:rPr lang="en-US" b="1" dirty="0"/>
              <a:t>Free Resources</a:t>
            </a:r>
          </a:p>
        </p:txBody>
      </p:sp>
      <p:sp>
        <p:nvSpPr>
          <p:cNvPr id="3" name="Content Placeholder 2"/>
          <p:cNvSpPr>
            <a:spLocks noGrp="1"/>
          </p:cNvSpPr>
          <p:nvPr>
            <p:ph idx="1"/>
          </p:nvPr>
        </p:nvSpPr>
        <p:spPr>
          <a:xfrm>
            <a:off x="1702118" y="1084117"/>
            <a:ext cx="8315077" cy="5093510"/>
          </a:xfrm>
        </p:spPr>
        <p:txBody>
          <a:bodyPr>
            <a:normAutofit/>
          </a:bodyPr>
          <a:lstStyle/>
          <a:p>
            <a:pPr marL="0" indent="0">
              <a:buNone/>
            </a:pPr>
            <a:r>
              <a:rPr lang="en-US" b="1" dirty="0"/>
              <a:t>Minnesota Positive Support Website</a:t>
            </a:r>
          </a:p>
          <a:p>
            <a:pPr marL="0" indent="0">
              <a:buNone/>
            </a:pPr>
            <a:r>
              <a:rPr lang="en-US" dirty="0">
                <a:hlinkClick r:id="rId2"/>
              </a:rPr>
              <a:t>www.mnpsp.org</a:t>
            </a:r>
            <a:endParaRPr lang="en-US" dirty="0"/>
          </a:p>
          <a:p>
            <a:pPr marL="0" indent="0">
              <a:buNone/>
            </a:pPr>
            <a:r>
              <a:rPr lang="en-US" b="1" dirty="0"/>
              <a:t>Kansas Institute for PBS </a:t>
            </a:r>
          </a:p>
          <a:p>
            <a:pPr marL="0" indent="0">
              <a:buNone/>
            </a:pPr>
            <a:r>
              <a:rPr lang="en-US" dirty="0">
                <a:hlinkClick r:id="rId3"/>
              </a:rPr>
              <a:t>www.kipbs.org</a:t>
            </a:r>
            <a:endParaRPr lang="en-US" dirty="0"/>
          </a:p>
          <a:p>
            <a:pPr marL="0" indent="0">
              <a:buNone/>
            </a:pPr>
            <a:r>
              <a:rPr lang="en-US" b="1" dirty="0"/>
              <a:t>Toolbox</a:t>
            </a:r>
          </a:p>
          <a:p>
            <a:pPr marL="0" indent="0">
              <a:buNone/>
            </a:pPr>
            <a:r>
              <a:rPr lang="en-US" dirty="0"/>
              <a:t>http://</a:t>
            </a:r>
            <a:r>
              <a:rPr lang="en-US" dirty="0" err="1"/>
              <a:t>www.kipbs.org</a:t>
            </a:r>
            <a:r>
              <a:rPr lang="en-US" dirty="0"/>
              <a:t>/</a:t>
            </a:r>
            <a:r>
              <a:rPr lang="en-US" dirty="0" err="1"/>
              <a:t>new_kipbs</a:t>
            </a:r>
            <a:r>
              <a:rPr lang="en-US" dirty="0"/>
              <a:t>/</a:t>
            </a:r>
            <a:r>
              <a:rPr lang="en-US" dirty="0" err="1"/>
              <a:t>fsi</a:t>
            </a:r>
            <a:r>
              <a:rPr lang="en-US" dirty="0"/>
              <a:t>/</a:t>
            </a:r>
            <a:r>
              <a:rPr lang="en-US" dirty="0" err="1"/>
              <a:t>modlinks.html</a:t>
            </a:r>
            <a:endParaRPr lang="en-US" dirty="0"/>
          </a:p>
          <a:p>
            <a:pPr marL="0" indent="0">
              <a:buNone/>
            </a:pPr>
            <a:r>
              <a:rPr lang="en-US" b="1" dirty="0"/>
              <a:t>Kansas Mental Health &amp; PBS</a:t>
            </a:r>
          </a:p>
          <a:p>
            <a:pPr marL="0" indent="0">
              <a:buNone/>
            </a:pPr>
            <a:r>
              <a:rPr lang="en-US" dirty="0">
                <a:hlinkClick r:id="rId4"/>
              </a:rPr>
              <a:t>http://kmhpbs.org/resources/training-materials</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69084282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Free Resources</a:t>
            </a:r>
          </a:p>
        </p:txBody>
      </p:sp>
      <p:sp>
        <p:nvSpPr>
          <p:cNvPr id="3" name="Content Placeholder 2"/>
          <p:cNvSpPr>
            <a:spLocks noGrp="1"/>
          </p:cNvSpPr>
          <p:nvPr>
            <p:ph idx="1"/>
          </p:nvPr>
        </p:nvSpPr>
        <p:spPr/>
        <p:txBody>
          <a:bodyPr>
            <a:normAutofit/>
          </a:bodyPr>
          <a:lstStyle/>
          <a:p>
            <a:pPr marL="0" indent="0">
              <a:buNone/>
            </a:pPr>
            <a:r>
              <a:rPr lang="en-US" b="1" dirty="0"/>
              <a:t>Association for PBS </a:t>
            </a:r>
          </a:p>
          <a:p>
            <a:pPr marL="0" indent="0">
              <a:buNone/>
            </a:pPr>
            <a:r>
              <a:rPr lang="en-US" dirty="0">
                <a:hlinkClick r:id="rId2"/>
              </a:rPr>
              <a:t>www.apbs.org</a:t>
            </a:r>
            <a:endParaRPr lang="en-US" dirty="0"/>
          </a:p>
          <a:p>
            <a:pPr marL="0" indent="0">
              <a:buNone/>
            </a:pPr>
            <a:endParaRPr lang="en-US" dirty="0"/>
          </a:p>
          <a:p>
            <a:pPr marL="0" indent="0">
              <a:buNone/>
            </a:pPr>
            <a:r>
              <a:rPr lang="en-US" b="1" dirty="0"/>
              <a:t>PBS Facilitator Guide (on </a:t>
            </a:r>
            <a:r>
              <a:rPr lang="en-US" b="1" dirty="0" err="1"/>
              <a:t>apbs.org</a:t>
            </a:r>
            <a:r>
              <a:rPr lang="en-US" b="1" dirty="0"/>
              <a:t> website)</a:t>
            </a:r>
          </a:p>
          <a:p>
            <a:pPr marL="0" indent="0">
              <a:buNone/>
            </a:pPr>
            <a:r>
              <a:rPr lang="en-US" dirty="0">
                <a:hlinkClick r:id="rId3"/>
              </a:rPr>
              <a:t>http://www.apbs.org/files/PBSwhole.pdf</a:t>
            </a:r>
            <a:endParaRPr lang="en-US" dirty="0"/>
          </a:p>
          <a:p>
            <a:pPr marL="0" indent="0">
              <a:buNone/>
            </a:pPr>
            <a:endParaRPr lang="en-US" dirty="0"/>
          </a:p>
          <a:p>
            <a:pPr marL="0" indent="0">
              <a:buNone/>
            </a:pPr>
            <a:r>
              <a:rPr lang="en-US" b="1" dirty="0"/>
              <a:t>Early Childhood PBS Tutorial</a:t>
            </a:r>
          </a:p>
          <a:p>
            <a:pPr marL="0" indent="0">
              <a:buNone/>
            </a:pPr>
            <a:r>
              <a:rPr lang="en-US" dirty="0"/>
              <a:t>http://</a:t>
            </a:r>
            <a:r>
              <a:rPr lang="en-US" dirty="0" err="1"/>
              <a:t>challengingbehavior.fmhi.usf.edu</a:t>
            </a:r>
            <a:r>
              <a:rPr lang="en-US" dirty="0"/>
              <a:t>/explore/</a:t>
            </a:r>
            <a:r>
              <a:rPr lang="en-US" dirty="0" err="1"/>
              <a:t>pbs</a:t>
            </a:r>
            <a:r>
              <a:rPr lang="en-US" dirty="0"/>
              <a:t>/</a:t>
            </a:r>
            <a:r>
              <a:rPr lang="en-US" dirty="0" err="1"/>
              <a:t>process.htm</a:t>
            </a:r>
            <a:endParaRPr lang="en-US" dirty="0"/>
          </a:p>
        </p:txBody>
      </p:sp>
    </p:spTree>
    <p:extLst>
      <p:ext uri="{BB962C8B-B14F-4D97-AF65-F5344CB8AC3E}">
        <p14:creationId xmlns:p14="http://schemas.microsoft.com/office/powerpoint/2010/main" val="3442926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Free Resources From </a:t>
            </a:r>
            <a:br>
              <a:rPr lang="en-US" b="1" dirty="0"/>
            </a:br>
            <a:r>
              <a:rPr lang="en-US" b="1" dirty="0"/>
              <a:t>Dean </a:t>
            </a:r>
            <a:r>
              <a:rPr lang="en-US" b="1" dirty="0" err="1"/>
              <a:t>Fixsen</a:t>
            </a:r>
            <a:r>
              <a:rPr lang="en-US" b="1" dirty="0"/>
              <a:t> and Colleagues</a:t>
            </a:r>
          </a:p>
        </p:txBody>
      </p:sp>
      <p:sp>
        <p:nvSpPr>
          <p:cNvPr id="3" name="Content Placeholder 2"/>
          <p:cNvSpPr>
            <a:spLocks noGrp="1"/>
          </p:cNvSpPr>
          <p:nvPr>
            <p:ph idx="1"/>
          </p:nvPr>
        </p:nvSpPr>
        <p:spPr/>
        <p:txBody>
          <a:bodyPr>
            <a:normAutofit fontScale="85000" lnSpcReduction="10000"/>
          </a:bodyPr>
          <a:lstStyle/>
          <a:p>
            <a:pPr marL="0" indent="0">
              <a:buNone/>
            </a:pPr>
            <a:endParaRPr lang="en-US" b="1" dirty="0"/>
          </a:p>
          <a:p>
            <a:pPr marL="0" indent="0">
              <a:buNone/>
            </a:pPr>
            <a:r>
              <a:rPr lang="en-US" b="1" dirty="0"/>
              <a:t>Implementation Research: A Synthesis of the Literature</a:t>
            </a:r>
            <a:endParaRPr lang="en-US" dirty="0"/>
          </a:p>
          <a:p>
            <a:r>
              <a:rPr lang="en-US" dirty="0">
                <a:hlinkClick r:id="rId2"/>
              </a:rPr>
              <a:t>http://nirn.fpg.unc.edu/resources/implementation-research-synthesis-literature</a:t>
            </a:r>
            <a:endParaRPr lang="en-US" dirty="0"/>
          </a:p>
          <a:p>
            <a:pPr marL="0" indent="0">
              <a:buNone/>
            </a:pPr>
            <a:endParaRPr lang="en-US" dirty="0"/>
          </a:p>
          <a:p>
            <a:pPr marL="0" indent="0">
              <a:buNone/>
            </a:pPr>
            <a:r>
              <a:rPr lang="en-US" b="1" dirty="0"/>
              <a:t>The National Implementation Research </a:t>
            </a:r>
            <a:r>
              <a:rPr lang="en-US" b="1" dirty="0" err="1"/>
              <a:t>Networks’s</a:t>
            </a:r>
            <a:r>
              <a:rPr lang="en-US" b="1" dirty="0"/>
              <a:t> Active Implementation Hub</a:t>
            </a:r>
          </a:p>
          <a:p>
            <a:pPr marL="0" indent="0">
              <a:buNone/>
            </a:pPr>
            <a:endParaRPr lang="en-US" dirty="0"/>
          </a:p>
          <a:p>
            <a:r>
              <a:rPr lang="en-US" b="1" dirty="0"/>
              <a:t>Home Page:</a:t>
            </a:r>
            <a:r>
              <a:rPr lang="en-US" dirty="0"/>
              <a:t> </a:t>
            </a:r>
            <a:r>
              <a:rPr lang="en-US" dirty="0">
                <a:hlinkClick r:id="rId3"/>
              </a:rPr>
              <a:t>http://implementation.fpg.unc.edu</a:t>
            </a:r>
            <a:endParaRPr lang="en-US" dirty="0"/>
          </a:p>
          <a:p>
            <a:pPr marL="0" indent="0">
              <a:buNone/>
            </a:pPr>
            <a:endParaRPr lang="en-US" dirty="0"/>
          </a:p>
          <a:p>
            <a:r>
              <a:rPr lang="en-US" b="1" dirty="0"/>
              <a:t>Modules and Lessons:</a:t>
            </a:r>
          </a:p>
          <a:p>
            <a:r>
              <a:rPr lang="en-US" dirty="0">
                <a:hlinkClick r:id="rId4"/>
              </a:rPr>
              <a:t>http://implementation.fpg.unc.edu/modules-and-lessons</a:t>
            </a:r>
            <a:endParaRPr lang="en-US" dirty="0"/>
          </a:p>
          <a:p>
            <a:endParaRPr lang="en-US" dirty="0"/>
          </a:p>
          <a:p>
            <a:endParaRPr lang="en-US" dirty="0"/>
          </a:p>
        </p:txBody>
      </p:sp>
    </p:spTree>
    <p:extLst>
      <p:ext uri="{BB962C8B-B14F-4D97-AF65-F5344CB8AC3E}">
        <p14:creationId xmlns:p14="http://schemas.microsoft.com/office/powerpoint/2010/main" val="12054218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14804" y="5010532"/>
            <a:ext cx="8618513" cy="1569660"/>
          </a:xfrm>
          <a:prstGeom prst="rect">
            <a:avLst/>
          </a:prstGeom>
        </p:spPr>
        <p:txBody>
          <a:bodyPr wrap="square">
            <a:spAutoFit/>
          </a:bodyPr>
          <a:lstStyle/>
          <a:p>
            <a:r>
              <a:rPr lang="en-US" sz="3200" b="1" dirty="0"/>
              <a:t>Cats and Cowboys</a:t>
            </a:r>
            <a:endParaRPr lang="en-US" sz="3200" dirty="0"/>
          </a:p>
          <a:p>
            <a:r>
              <a:rPr lang="en-US" sz="3200" dirty="0">
                <a:hlinkClick r:id="rId2"/>
              </a:rPr>
              <a:t>https://www.youtube.com/watch?v=Pk7yqlTMvp8</a:t>
            </a:r>
            <a:endParaRPr lang="en-US" sz="3200" dirty="0"/>
          </a:p>
          <a:p>
            <a:endParaRPr lang="en-US" sz="3200" dirty="0"/>
          </a:p>
        </p:txBody>
      </p:sp>
    </p:spTree>
    <p:extLst>
      <p:ext uri="{BB962C8B-B14F-4D97-AF65-F5344CB8AC3E}">
        <p14:creationId xmlns:p14="http://schemas.microsoft.com/office/powerpoint/2010/main" val="16427353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8061" y="303554"/>
            <a:ext cx="7772400" cy="1470025"/>
          </a:xfrm>
        </p:spPr>
        <p:txBody>
          <a:bodyPr>
            <a:normAutofit fontScale="90000"/>
          </a:bodyPr>
          <a:lstStyle/>
          <a:p>
            <a:r>
              <a:rPr lang="en-US" b="1" dirty="0"/>
              <a:t>Organization-Wide Change</a:t>
            </a:r>
          </a:p>
        </p:txBody>
      </p:sp>
      <p:sp>
        <p:nvSpPr>
          <p:cNvPr id="4" name="Content Placeholder 3"/>
          <p:cNvSpPr>
            <a:spLocks noGrp="1"/>
          </p:cNvSpPr>
          <p:nvPr>
            <p:ph type="subTitle" idx="1"/>
          </p:nvPr>
        </p:nvSpPr>
        <p:spPr>
          <a:xfrm>
            <a:off x="1858914" y="2321315"/>
            <a:ext cx="8700692" cy="1752600"/>
          </a:xfrm>
        </p:spPr>
        <p:txBody>
          <a:bodyPr>
            <a:normAutofit/>
          </a:bodyPr>
          <a:lstStyle/>
          <a:p>
            <a:pPr algn="l"/>
            <a:r>
              <a:rPr lang="en-US" sz="3200" b="1" dirty="0">
                <a:solidFill>
                  <a:schemeClr val="tx1"/>
                </a:solidFill>
              </a:rPr>
              <a:t>It Will Have Its Ups and Downs</a:t>
            </a:r>
            <a:r>
              <a:rPr lang="is-IS" sz="3200" b="1" dirty="0">
                <a:solidFill>
                  <a:schemeClr val="tx1"/>
                </a:solidFill>
              </a:rPr>
              <a:t>…</a:t>
            </a:r>
          </a:p>
          <a:p>
            <a:pPr algn="l"/>
            <a:r>
              <a:rPr lang="en-US" sz="3200" dirty="0">
                <a:solidFill>
                  <a:schemeClr val="tx1"/>
                </a:solidFill>
                <a:hlinkClick r:id="rId2"/>
              </a:rPr>
              <a:t>https://www.youtube.com/watch?v=TIlryvmrxEY</a:t>
            </a:r>
            <a:endParaRPr lang="en-US" sz="3200" dirty="0">
              <a:solidFill>
                <a:schemeClr val="tx1"/>
              </a:solidFill>
            </a:endParaRPr>
          </a:p>
          <a:p>
            <a:endParaRPr lang="en-US" sz="3200" dirty="0">
              <a:solidFill>
                <a:schemeClr val="tx1"/>
              </a:solidFill>
            </a:endParaRPr>
          </a:p>
        </p:txBody>
      </p:sp>
      <p:sp>
        <p:nvSpPr>
          <p:cNvPr id="3" name="Rectangle 2"/>
          <p:cNvSpPr/>
          <p:nvPr/>
        </p:nvSpPr>
        <p:spPr>
          <a:xfrm>
            <a:off x="1883353" y="4244985"/>
            <a:ext cx="8301815" cy="1626174"/>
          </a:xfrm>
          <a:prstGeom prst="rect">
            <a:avLst/>
          </a:prstGeom>
        </p:spPr>
        <p:txBody>
          <a:bodyPr wrap="square">
            <a:spAutoFit/>
          </a:bodyPr>
          <a:lstStyle/>
          <a:p>
            <a:r>
              <a:rPr lang="en-US" sz="3200" b="1" dirty="0"/>
              <a:t>Encountering Resistance to Change</a:t>
            </a:r>
          </a:p>
          <a:p>
            <a:r>
              <a:rPr lang="en-US" sz="3200" dirty="0">
                <a:hlinkClick r:id="rId3"/>
              </a:rPr>
              <a:t>https://www.youtube.com/watch?v=4VC1XWtiPUo</a:t>
            </a:r>
            <a:endParaRPr lang="en-US" sz="3200" dirty="0"/>
          </a:p>
        </p:txBody>
      </p:sp>
    </p:spTree>
    <p:extLst>
      <p:ext uri="{BB962C8B-B14F-4D97-AF65-F5344CB8AC3E}">
        <p14:creationId xmlns:p14="http://schemas.microsoft.com/office/powerpoint/2010/main" val="14288667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Wisdom From Social Media</a:t>
            </a:r>
          </a:p>
        </p:txBody>
      </p:sp>
      <p:sp>
        <p:nvSpPr>
          <p:cNvPr id="3" name="Content Placeholder 2"/>
          <p:cNvSpPr>
            <a:spLocks noGrp="1"/>
          </p:cNvSpPr>
          <p:nvPr>
            <p:ph idx="1"/>
          </p:nvPr>
        </p:nvSpPr>
        <p:spPr/>
        <p:txBody>
          <a:bodyPr/>
          <a:lstStyle/>
          <a:p>
            <a:pPr marL="0" indent="0">
              <a:buNone/>
            </a:pPr>
            <a:r>
              <a:rPr lang="en-US" b="1" dirty="0"/>
              <a:t>Validation Video</a:t>
            </a:r>
          </a:p>
          <a:p>
            <a:r>
              <a:rPr lang="en-US" dirty="0">
                <a:hlinkClick r:id="rId2"/>
              </a:rPr>
              <a:t>https://www.youtube.com/watch?v=Cbk980jV7Ao</a:t>
            </a:r>
            <a:endParaRPr lang="en-US" dirty="0"/>
          </a:p>
          <a:p>
            <a:endParaRPr lang="en-US" dirty="0"/>
          </a:p>
          <a:p>
            <a:pPr marL="0" indent="0">
              <a:buNone/>
            </a:pPr>
            <a:r>
              <a:rPr lang="en-US" b="1" dirty="0"/>
              <a:t>Leadership From a Dancing Guy</a:t>
            </a:r>
            <a:endParaRPr lang="en-US" dirty="0"/>
          </a:p>
          <a:p>
            <a:r>
              <a:rPr lang="en-US" dirty="0">
                <a:hlinkClick r:id="rId3"/>
              </a:rPr>
              <a:t>https://www.youtube.com/watch?v=V_qO7NFp4</a:t>
            </a:r>
            <a:r>
              <a:rPr lang="en-US">
                <a:hlinkClick r:id="rId3"/>
              </a:rPr>
              <a:t>-s</a:t>
            </a:r>
            <a:endParaRPr lang="en-US"/>
          </a:p>
          <a:p>
            <a:endParaRPr lang="en-US" dirty="0"/>
          </a:p>
          <a:p>
            <a:endParaRPr lang="en-US" dirty="0"/>
          </a:p>
          <a:p>
            <a:endParaRPr lang="en-US" dirty="0"/>
          </a:p>
        </p:txBody>
      </p:sp>
    </p:spTree>
    <p:extLst>
      <p:ext uri="{BB962C8B-B14F-4D97-AF65-F5344CB8AC3E}">
        <p14:creationId xmlns:p14="http://schemas.microsoft.com/office/powerpoint/2010/main" val="18016794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99983" y="4132314"/>
            <a:ext cx="8229600" cy="2255355"/>
          </a:xfrm>
        </p:spPr>
        <p:txBody>
          <a:bodyPr>
            <a:normAutofit/>
          </a:bodyPr>
          <a:lstStyle/>
          <a:p>
            <a:pPr marL="0" indent="0">
              <a:buNone/>
            </a:pPr>
            <a:r>
              <a:rPr lang="en-US" sz="2000" i="1" dirty="0"/>
              <a:t>Preparation of this [presentation/report] was supported, in part, by cooperative agreement JPK%50470 from the Minnesota Department of Human Services. The University of Minnesota undertaking projects under government sponsorship are encouraged to express freely their findings and conclusions.  Points of view or opinions do not, therefore necessarily represent official MN DHS policy.</a:t>
            </a:r>
            <a:endParaRPr lang="en-US" sz="2000" dirty="0"/>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5951" y="1746426"/>
            <a:ext cx="5065968" cy="1658926"/>
          </a:xfrm>
          <a:prstGeom prst="rect">
            <a:avLst/>
          </a:prstGeom>
        </p:spPr>
      </p:pic>
    </p:spTree>
    <p:extLst>
      <p:ext uri="{BB962C8B-B14F-4D97-AF65-F5344CB8AC3E}">
        <p14:creationId xmlns:p14="http://schemas.microsoft.com/office/powerpoint/2010/main" val="10615708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Positive Support Examples </a:t>
            </a:r>
            <a:endParaRPr lang="en-US" dirty="0"/>
          </a:p>
        </p:txBody>
      </p:sp>
      <p:sp>
        <p:nvSpPr>
          <p:cNvPr id="3" name="Content Placeholder 2"/>
          <p:cNvSpPr>
            <a:spLocks noGrp="1"/>
          </p:cNvSpPr>
          <p:nvPr>
            <p:ph idx="1"/>
          </p:nvPr>
        </p:nvSpPr>
        <p:spPr/>
        <p:txBody>
          <a:bodyPr>
            <a:normAutofit fontScale="92500" lnSpcReduction="20000"/>
          </a:bodyPr>
          <a:lstStyle/>
          <a:p>
            <a:r>
              <a:rPr lang="en-US">
                <a:solidFill>
                  <a:srgbClr val="FF0000"/>
                </a:solidFill>
              </a:rPr>
              <a:t>Person-Centered Thinking/Planning – Foundational Values</a:t>
            </a:r>
          </a:p>
          <a:p>
            <a:r>
              <a:rPr lang="en-US"/>
              <a:t>Positive Behavior Support</a:t>
            </a:r>
          </a:p>
          <a:p>
            <a:r>
              <a:rPr lang="en-US"/>
              <a:t>Applied Behavior Analysis</a:t>
            </a:r>
          </a:p>
          <a:p>
            <a:r>
              <a:rPr lang="en-US"/>
              <a:t>Assertive Community Treatment</a:t>
            </a:r>
          </a:p>
          <a:p>
            <a:r>
              <a:rPr lang="en-US"/>
              <a:t>Cognitive Behavior Therapy</a:t>
            </a:r>
          </a:p>
          <a:p>
            <a:r>
              <a:rPr lang="en-US"/>
              <a:t>Dialectical Behavior Therapy</a:t>
            </a:r>
          </a:p>
          <a:p>
            <a:r>
              <a:rPr lang="en-US"/>
              <a:t>Motivational Interviewing</a:t>
            </a:r>
          </a:p>
          <a:p>
            <a:r>
              <a:rPr lang="en-US"/>
              <a:t>Wraparound Planning/Systems Of Care</a:t>
            </a:r>
          </a:p>
          <a:p>
            <a:r>
              <a:rPr lang="en-US"/>
              <a:t>Trauma Informed Practices</a:t>
            </a:r>
          </a:p>
          <a:p>
            <a:r>
              <a:rPr lang="en-US"/>
              <a:t>School-Linked Mental Health</a:t>
            </a:r>
          </a:p>
          <a:p>
            <a:endParaRPr lang="en-US" dirty="0"/>
          </a:p>
        </p:txBody>
      </p:sp>
      <p:sp>
        <p:nvSpPr>
          <p:cNvPr id="4" name="Oval 3"/>
          <p:cNvSpPr/>
          <p:nvPr/>
        </p:nvSpPr>
        <p:spPr>
          <a:xfrm>
            <a:off x="374072" y="2085879"/>
            <a:ext cx="5143576" cy="716432"/>
          </a:xfrm>
          <a:prstGeom prst="ellipse">
            <a:avLst/>
          </a:prstGeom>
          <a:noFill/>
          <a:ln w="5715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14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857763" y="1226821"/>
            <a:ext cx="8315546" cy="1611584"/>
          </a:xfrm>
        </p:spPr>
        <p:txBody>
          <a:bodyPr>
            <a:normAutofit/>
          </a:bodyPr>
          <a:lstStyle/>
          <a:p>
            <a:r>
              <a:rPr lang="en-US" sz="4800" b="1" dirty="0"/>
              <a:t>First Step: Establish a Person-Centered Environment </a:t>
            </a:r>
            <a:endParaRPr lang="en-US" sz="4800" b="1" dirty="0">
              <a:latin typeface="+mn-lt"/>
            </a:endParaRPr>
          </a:p>
        </p:txBody>
      </p:sp>
      <p:pic>
        <p:nvPicPr>
          <p:cNvPr id="5" name="Picture 4" descr="m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096388"/>
            <a:ext cx="9144000" cy="920496"/>
          </a:xfrm>
          <a:prstGeom prst="rect">
            <a:avLst/>
          </a:prstGeom>
        </p:spPr>
      </p:pic>
      <p:pic>
        <p:nvPicPr>
          <p:cNvPr id="6" name="Picture 5"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917" y="5413854"/>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055" y="4101971"/>
            <a:ext cx="2818745" cy="9230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2808" y="3710454"/>
            <a:ext cx="1219254" cy="1219254"/>
          </a:xfrm>
          <a:prstGeom prst="rect">
            <a:avLst/>
          </a:prstGeom>
        </p:spPr>
      </p:pic>
    </p:spTree>
    <p:extLst>
      <p:ext uri="{BB962C8B-B14F-4D97-AF65-F5344CB8AC3E}">
        <p14:creationId xmlns:p14="http://schemas.microsoft.com/office/powerpoint/2010/main" val="56381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152650" y="1419225"/>
            <a:ext cx="7886700" cy="994172"/>
          </a:xfrm>
        </p:spPr>
        <p:txBody>
          <a:bodyPr>
            <a:normAutofit fontScale="90000"/>
          </a:bodyPr>
          <a:lstStyle/>
          <a:p>
            <a:r>
              <a:rPr lang="en-US" sz="2954" b="1" dirty="0">
                <a:solidFill>
                  <a:schemeClr val="accent6">
                    <a:lumMod val="50000"/>
                  </a:schemeClr>
                </a:solidFill>
                <a:latin typeface="+mn-lt"/>
              </a:rPr>
              <a:t>Core  Concept:  </a:t>
            </a:r>
            <a:br>
              <a:rPr lang="en-US" sz="2954" b="1" dirty="0">
                <a:solidFill>
                  <a:schemeClr val="accent6">
                    <a:lumMod val="50000"/>
                  </a:schemeClr>
                </a:solidFill>
                <a:latin typeface="+mn-lt"/>
              </a:rPr>
            </a:br>
            <a:r>
              <a:rPr lang="en-US" sz="3000" dirty="0">
                <a:solidFill>
                  <a:schemeClr val="dk1"/>
                </a:solidFill>
                <a:latin typeface="Calibri"/>
                <a:ea typeface="Calibri"/>
                <a:cs typeface="Calibri"/>
                <a:sym typeface="Calibri"/>
              </a:rPr>
              <a:t>What is important to a person includes those things in life which help us to be </a:t>
            </a:r>
            <a:r>
              <a:rPr lang="en-US" sz="3000" i="1" dirty="0">
                <a:solidFill>
                  <a:schemeClr val="dk1"/>
                </a:solidFill>
                <a:latin typeface="Calibri"/>
                <a:ea typeface="Calibri"/>
                <a:cs typeface="Calibri"/>
                <a:sym typeface="Calibri"/>
              </a:rPr>
              <a:t>satisfied, content, comforted, fulfilled, and happy</a:t>
            </a:r>
            <a:r>
              <a:rPr lang="en-US" sz="2954" dirty="0">
                <a:solidFill>
                  <a:schemeClr val="accent6">
                    <a:lumMod val="50000"/>
                  </a:schemeClr>
                </a:solidFill>
              </a:rPr>
              <a:t> </a:t>
            </a:r>
          </a:p>
        </p:txBody>
      </p:sp>
      <p:sp>
        <p:nvSpPr>
          <p:cNvPr id="22532" name="Footer Placeholder 1"/>
          <p:cNvSpPr>
            <a:spLocks noGrp="1"/>
          </p:cNvSpPr>
          <p:nvPr>
            <p:ph type="ftr" sz="quarter" idx="11"/>
          </p:nvPr>
        </p:nvSpPr>
        <p:spPr>
          <a:xfrm>
            <a:off x="2667001" y="5772150"/>
            <a:ext cx="5063729" cy="228600"/>
          </a:xfrm>
          <a:prstGeom prst="rect">
            <a:avLst/>
          </a:prstGeom>
        </p:spPr>
        <p:txBody>
          <a:bodyPr/>
          <a:lstStyle/>
          <a:p>
            <a:pPr>
              <a:defRPr/>
            </a:pPr>
            <a:r>
              <a:rPr lang="en-US">
                <a:solidFill>
                  <a:srgbClr val="000000"/>
                </a:solidFill>
                <a:latin typeface="Arial"/>
                <a:ea typeface="ＭＳ Ｐゴシック"/>
                <a:cs typeface="ＭＳ Ｐゴシック"/>
              </a:rPr>
              <a:t>TLC-PCP 2012  www.learningcommunity.us </a:t>
            </a:r>
            <a:endParaRPr lang="en-US" dirty="0">
              <a:solidFill>
                <a:srgbClr val="000000"/>
              </a:solidFill>
              <a:latin typeface="Arial"/>
              <a:ea typeface="ＭＳ Ｐゴシック"/>
              <a:cs typeface="ＭＳ Ｐゴシック"/>
            </a:endParaRPr>
          </a:p>
        </p:txBody>
      </p:sp>
      <p:sp>
        <p:nvSpPr>
          <p:cNvPr id="4" name="Content Placeholder 2"/>
          <p:cNvSpPr>
            <a:spLocks noGrp="1"/>
          </p:cNvSpPr>
          <p:nvPr>
            <p:ph idx="4294967295"/>
          </p:nvPr>
        </p:nvSpPr>
        <p:spPr>
          <a:xfrm>
            <a:off x="4007048" y="2413396"/>
            <a:ext cx="4177904" cy="3358754"/>
          </a:xfrm>
        </p:spPr>
        <p:txBody>
          <a:bodyPr/>
          <a:lstStyle/>
          <a:p>
            <a:pPr marL="0" indent="0" algn="ctr">
              <a:buNone/>
              <a:defRPr/>
            </a:pPr>
            <a:endParaRPr lang="en-US" sz="2672" b="1" cap="all" dirty="0">
              <a:solidFill>
                <a:prstClr val="black"/>
              </a:solidFill>
              <a:ea typeface="+mj-ea"/>
              <a:cs typeface="+mj-cs"/>
            </a:endParaRPr>
          </a:p>
          <a:p>
            <a:pPr marL="0" indent="0" algn="ctr">
              <a:buNone/>
              <a:defRPr/>
            </a:pPr>
            <a:r>
              <a:rPr lang="en-US" sz="2672" cap="all" dirty="0">
                <a:ea typeface="+mj-ea"/>
                <a:cs typeface="+mj-cs"/>
              </a:rPr>
              <a:t>important  </a:t>
            </a:r>
            <a:r>
              <a:rPr lang="en-US" sz="2672" u="sng" cap="all" dirty="0">
                <a:ea typeface="+mj-ea"/>
                <a:cs typeface="+mj-cs"/>
              </a:rPr>
              <a:t>to</a:t>
            </a:r>
            <a:r>
              <a:rPr lang="en-US" sz="2672" cap="all" dirty="0">
                <a:ea typeface="+mj-ea"/>
                <a:cs typeface="+mj-cs"/>
              </a:rPr>
              <a:t>  </a:t>
            </a:r>
          </a:p>
          <a:p>
            <a:pPr marL="0" indent="0" algn="ctr">
              <a:buNone/>
              <a:defRPr/>
            </a:pPr>
            <a:r>
              <a:rPr lang="en-US" sz="2672" cap="all" dirty="0">
                <a:ea typeface="+mj-ea"/>
                <a:cs typeface="+mj-cs"/>
              </a:rPr>
              <a:t>and</a:t>
            </a:r>
          </a:p>
          <a:p>
            <a:pPr marL="0" indent="0" algn="ctr">
              <a:buNone/>
              <a:defRPr/>
            </a:pPr>
            <a:r>
              <a:rPr lang="en-US" sz="2672" cap="all" dirty="0">
                <a:ea typeface="+mj-ea"/>
                <a:cs typeface="+mj-cs"/>
              </a:rPr>
              <a:t>important  </a:t>
            </a:r>
            <a:r>
              <a:rPr lang="en-US" sz="2672" u="sng" cap="all" dirty="0">
                <a:ea typeface="+mj-ea"/>
                <a:cs typeface="+mj-cs"/>
              </a:rPr>
              <a:t>for</a:t>
            </a:r>
          </a:p>
          <a:p>
            <a:pPr marL="0" indent="0" algn="ctr">
              <a:buNone/>
              <a:defRPr/>
            </a:pPr>
            <a:r>
              <a:rPr lang="en-US" sz="2672" cap="all" dirty="0">
                <a:ea typeface="+mj-ea"/>
                <a:cs typeface="+mj-cs"/>
              </a:rPr>
              <a:t>AND</a:t>
            </a:r>
          </a:p>
          <a:p>
            <a:pPr marL="0" indent="0" algn="ctr">
              <a:buNone/>
              <a:defRPr/>
            </a:pPr>
            <a:r>
              <a:rPr lang="en-US" sz="2672" cap="all" dirty="0">
                <a:ea typeface="+mj-ea"/>
                <a:cs typeface="+mj-cs"/>
              </a:rPr>
              <a:t>The balance between them</a:t>
            </a:r>
            <a:endParaRPr lang="en-US" dirty="0">
              <a:ea typeface="ＭＳ Ｐゴシック" charset="0"/>
            </a:endParaRPr>
          </a:p>
        </p:txBody>
      </p:sp>
    </p:spTree>
    <p:extLst>
      <p:ext uri="{BB962C8B-B14F-4D97-AF65-F5344CB8AC3E}">
        <p14:creationId xmlns:p14="http://schemas.microsoft.com/office/powerpoint/2010/main" val="536451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57"/>
          <p:cNvGrpSpPr>
            <a:grpSpLocks noChangeAspect="1"/>
          </p:cNvGrpSpPr>
          <p:nvPr/>
        </p:nvGrpSpPr>
        <p:grpSpPr bwMode="auto">
          <a:xfrm>
            <a:off x="4438657" y="2343155"/>
            <a:ext cx="3340894" cy="3340895"/>
            <a:chOff x="2636298" y="1474122"/>
            <a:chExt cx="3648456" cy="3648456"/>
          </a:xfrm>
        </p:grpSpPr>
        <p:pic>
          <p:nvPicPr>
            <p:cNvPr id="35874" name="Picture 3"/>
            <p:cNvPicPr>
              <a:picLocks noChangeAspect="1" noChangeArrowheads="1"/>
            </p:cNvPicPr>
            <p:nvPr/>
          </p:nvPicPr>
          <p:blipFill>
            <a:blip r:embed="rId3" cstate="print"/>
            <a:srcRect/>
            <a:stretch>
              <a:fillRect/>
            </a:stretch>
          </p:blipFill>
          <p:spPr bwMode="auto">
            <a:xfrm>
              <a:off x="2636298" y="1474122"/>
              <a:ext cx="3648456" cy="3648456"/>
            </a:xfrm>
            <a:prstGeom prst="rect">
              <a:avLst/>
            </a:prstGeom>
            <a:noFill/>
            <a:ln w="9525">
              <a:noFill/>
              <a:miter lim="800000"/>
              <a:headEnd/>
              <a:tailEnd/>
            </a:ln>
          </p:spPr>
        </p:pic>
        <p:sp>
          <p:nvSpPr>
            <p:cNvPr id="33" name="Text Box 23"/>
            <p:cNvSpPr txBox="1">
              <a:spLocks noChangeArrowheads="1"/>
            </p:cNvSpPr>
            <p:nvPr/>
          </p:nvSpPr>
          <p:spPr bwMode="auto">
            <a:xfrm>
              <a:off x="3135588" y="3121519"/>
              <a:ext cx="2683683" cy="1681528"/>
            </a:xfrm>
            <a:prstGeom prst="rect">
              <a:avLst/>
            </a:prstGeom>
            <a:noFill/>
            <a:ln w="9525" algn="ctr">
              <a:noFill/>
              <a:miter lim="800000"/>
              <a:headEnd/>
              <a:tailEnd/>
            </a:ln>
          </p:spPr>
          <p:txBody>
            <a:bodyPr lIns="61846" tIns="30923" rIns="61846" bIns="30923">
              <a:spAutoFit/>
            </a:bodyPr>
            <a:lstStyle/>
            <a:p>
              <a:pPr algn="ctr" defTabSz="618933">
                <a:defRPr/>
              </a:pPr>
              <a:r>
                <a:rPr lang="en-US" sz="2400" dirty="0">
                  <a:solidFill>
                    <a:srgbClr val="9BBB59">
                      <a:lumMod val="50000"/>
                    </a:srgbClr>
                  </a:solidFill>
                  <a:latin typeface="Calibri"/>
                </a:rPr>
                <a:t>Important To Important For &amp; The Balance Between </a:t>
              </a:r>
            </a:p>
          </p:txBody>
        </p:sp>
      </p:grpSp>
      <p:grpSp>
        <p:nvGrpSpPr>
          <p:cNvPr id="4" name="Group 9"/>
          <p:cNvGrpSpPr>
            <a:grpSpLocks noChangeAspect="1"/>
          </p:cNvGrpSpPr>
          <p:nvPr/>
        </p:nvGrpSpPr>
        <p:grpSpPr bwMode="auto">
          <a:xfrm rot="2781320">
            <a:off x="2483647" y="3140873"/>
            <a:ext cx="2316956" cy="2605088"/>
            <a:chOff x="2470150" y="2362200"/>
            <a:chExt cx="3940175" cy="4430713"/>
          </a:xfrm>
        </p:grpSpPr>
        <p:sp>
          <p:nvSpPr>
            <p:cNvPr id="55" name="Puzzle3"/>
            <p:cNvSpPr>
              <a:spLocks noEditPoints="1" noChangeArrowheads="1"/>
            </p:cNvSpPr>
            <p:nvPr/>
          </p:nvSpPr>
          <p:spPr bwMode="auto">
            <a:xfrm>
              <a:off x="2467489" y="2362854"/>
              <a:ext cx="1725092" cy="234495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2273 w 21600"/>
                <a:gd name="T25" fmla="*/ 7719 h 21600"/>
                <a:gd name="T26" fmla="*/ 19149 w 21600"/>
                <a:gd name="T27" fmla="*/ 202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lIns="68577" tIns="34289" rIns="68577" bIns="34289"/>
            <a:lstStyle/>
            <a:p>
              <a:pPr>
                <a:defRPr/>
              </a:pPr>
              <a:endParaRPr lang="en-US" sz="1350" dirty="0">
                <a:solidFill>
                  <a:prstClr val="black"/>
                </a:solidFill>
                <a:latin typeface="Calibri"/>
              </a:endParaRPr>
            </a:p>
          </p:txBody>
        </p:sp>
        <p:sp>
          <p:nvSpPr>
            <p:cNvPr id="56" name="Puzzle1"/>
            <p:cNvSpPr>
              <a:spLocks noEditPoints="1" noChangeArrowheads="1"/>
            </p:cNvSpPr>
            <p:nvPr/>
          </p:nvSpPr>
          <p:spPr bwMode="auto">
            <a:xfrm>
              <a:off x="3454813" y="3077036"/>
              <a:ext cx="2950069" cy="165443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6086 w 21600"/>
                <a:gd name="T25" fmla="*/ 2569 h 21600"/>
                <a:gd name="T26" fmla="*/ 16132 w 21600"/>
                <a:gd name="T27" fmla="*/ 195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FF00"/>
            </a:solidFill>
            <a:ln w="28575">
              <a:solidFill>
                <a:srgbClr val="000000"/>
              </a:solidFill>
              <a:miter lim="800000"/>
              <a:headEnd/>
              <a:tailEnd/>
            </a:ln>
          </p:spPr>
          <p:txBody>
            <a:bodyPr lIns="61846" tIns="30923" rIns="61846" bIns="30923"/>
            <a:lstStyle/>
            <a:p>
              <a:pPr>
                <a:defRPr/>
              </a:pPr>
              <a:endParaRPr lang="en-US" sz="1350" dirty="0">
                <a:solidFill>
                  <a:prstClr val="black"/>
                </a:solidFill>
                <a:latin typeface="Tahoma" charset="0"/>
              </a:endParaRPr>
            </a:p>
            <a:p>
              <a:pPr>
                <a:defRPr/>
              </a:pPr>
              <a:endParaRPr lang="en-US" sz="1350" dirty="0">
                <a:solidFill>
                  <a:srgbClr val="EEECE1"/>
                </a:solidFill>
                <a:latin typeface="Calibri"/>
              </a:endParaRPr>
            </a:p>
            <a:p>
              <a:pPr>
                <a:defRPr/>
              </a:pPr>
              <a:endParaRPr lang="en-US" sz="1050" dirty="0">
                <a:solidFill>
                  <a:srgbClr val="EEECE1"/>
                </a:solidFill>
                <a:latin typeface="Calibri"/>
              </a:endParaRPr>
            </a:p>
          </p:txBody>
        </p:sp>
        <p:sp>
          <p:nvSpPr>
            <p:cNvPr id="57" name="Puzzle4"/>
            <p:cNvSpPr>
              <a:spLocks noEditPoints="1" noChangeArrowheads="1"/>
            </p:cNvSpPr>
            <p:nvPr/>
          </p:nvSpPr>
          <p:spPr bwMode="auto">
            <a:xfrm>
              <a:off x="4037120" y="4036190"/>
              <a:ext cx="1783809" cy="275400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2076 w 21600"/>
                <a:gd name="T25" fmla="*/ 5664 h 21600"/>
                <a:gd name="T26" fmla="*/ 20203 w 21600"/>
                <a:gd name="T27" fmla="*/ 1598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5050"/>
            </a:solidFill>
            <a:ln w="28575">
              <a:solidFill>
                <a:srgbClr val="000000"/>
              </a:solidFill>
              <a:miter lim="800000"/>
              <a:headEnd/>
              <a:tailEnd/>
            </a:ln>
          </p:spPr>
          <p:txBody>
            <a:bodyPr lIns="61846" tIns="30923" rIns="61846" bIns="30923"/>
            <a:lstStyle/>
            <a:p>
              <a:pPr>
                <a:defRPr/>
              </a:pPr>
              <a:endParaRPr lang="en-US" sz="1350" dirty="0">
                <a:solidFill>
                  <a:prstClr val="black"/>
                </a:solidFill>
                <a:latin typeface="Calibri"/>
              </a:endParaRPr>
            </a:p>
          </p:txBody>
        </p:sp>
      </p:grpSp>
      <p:sp>
        <p:nvSpPr>
          <p:cNvPr id="23" name="Text Box 9"/>
          <p:cNvSpPr txBox="1">
            <a:spLocks noChangeArrowheads="1"/>
          </p:cNvSpPr>
          <p:nvPr/>
        </p:nvSpPr>
        <p:spPr bwMode="auto">
          <a:xfrm rot="19089128">
            <a:off x="2801542" y="4916375"/>
            <a:ext cx="1237059" cy="247098"/>
          </a:xfrm>
          <a:prstGeom prst="rect">
            <a:avLst/>
          </a:prstGeom>
          <a:noFill/>
          <a:ln w="9525" algn="ctr">
            <a:noFill/>
            <a:miter lim="800000"/>
            <a:headEnd/>
            <a:tailEnd/>
          </a:ln>
        </p:spPr>
        <p:txBody>
          <a:bodyPr lIns="61826" tIns="30914" rIns="61826" bIns="30914">
            <a:spAutoFit/>
          </a:bodyPr>
          <a:lstStyle/>
          <a:p>
            <a:pPr algn="ctr" defTabSz="618933">
              <a:spcBef>
                <a:spcPct val="50000"/>
              </a:spcBef>
              <a:defRPr/>
            </a:pPr>
            <a:r>
              <a:rPr lang="en-US" sz="1200" dirty="0">
                <a:solidFill>
                  <a:prstClr val="black"/>
                </a:solidFill>
                <a:latin typeface="Calibri"/>
              </a:rPr>
              <a:t>4 + 1 ?s</a:t>
            </a:r>
          </a:p>
        </p:txBody>
      </p:sp>
      <p:sp>
        <p:nvSpPr>
          <p:cNvPr id="22" name="Text Box 8"/>
          <p:cNvSpPr txBox="1">
            <a:spLocks noChangeArrowheads="1"/>
          </p:cNvSpPr>
          <p:nvPr/>
        </p:nvSpPr>
        <p:spPr bwMode="auto">
          <a:xfrm rot="2891890">
            <a:off x="3215885" y="3263724"/>
            <a:ext cx="891779" cy="431764"/>
          </a:xfrm>
          <a:prstGeom prst="rect">
            <a:avLst/>
          </a:prstGeom>
          <a:noFill/>
          <a:ln w="9525" algn="ctr">
            <a:noFill/>
            <a:miter lim="800000"/>
            <a:headEnd/>
            <a:tailEnd/>
          </a:ln>
        </p:spPr>
        <p:txBody>
          <a:bodyPr lIns="61826" tIns="30914" rIns="61826" bIns="30914">
            <a:spAutoFit/>
          </a:bodyPr>
          <a:lstStyle/>
          <a:p>
            <a:pPr algn="ctr" defTabSz="618933">
              <a:spcBef>
                <a:spcPct val="50000"/>
              </a:spcBef>
              <a:defRPr/>
            </a:pPr>
            <a:r>
              <a:rPr lang="en-US" sz="1200" dirty="0">
                <a:solidFill>
                  <a:prstClr val="black"/>
                </a:solidFill>
                <a:latin typeface="Calibri"/>
              </a:rPr>
              <a:t>Learning</a:t>
            </a:r>
            <a:r>
              <a:rPr lang="en-US" sz="1200" dirty="0">
                <a:solidFill>
                  <a:srgbClr val="EEECE1"/>
                </a:solidFill>
                <a:latin typeface="Calibri"/>
              </a:rPr>
              <a:t> </a:t>
            </a:r>
            <a:r>
              <a:rPr lang="en-US" sz="1200" dirty="0">
                <a:solidFill>
                  <a:prstClr val="black"/>
                </a:solidFill>
                <a:latin typeface="Calibri"/>
              </a:rPr>
              <a:t>Logs</a:t>
            </a:r>
          </a:p>
        </p:txBody>
      </p:sp>
      <p:sp>
        <p:nvSpPr>
          <p:cNvPr id="25" name="Text Box 15"/>
          <p:cNvSpPr txBox="1">
            <a:spLocks noChangeArrowheads="1"/>
          </p:cNvSpPr>
          <p:nvPr/>
        </p:nvSpPr>
        <p:spPr bwMode="auto">
          <a:xfrm rot="19008332">
            <a:off x="3539729" y="3944642"/>
            <a:ext cx="1246584" cy="801096"/>
          </a:xfrm>
          <a:prstGeom prst="rect">
            <a:avLst/>
          </a:prstGeom>
          <a:noFill/>
          <a:ln w="9525" algn="ctr">
            <a:noFill/>
            <a:miter lim="800000"/>
            <a:headEnd/>
            <a:tailEnd/>
          </a:ln>
        </p:spPr>
        <p:txBody>
          <a:bodyPr lIns="61830" tIns="30914" rIns="61830" bIns="30914">
            <a:spAutoFit/>
          </a:bodyPr>
          <a:lstStyle/>
          <a:p>
            <a:pPr algn="ctr" defTabSz="618933">
              <a:defRPr/>
            </a:pPr>
            <a:r>
              <a:rPr lang="en-US" sz="1200" dirty="0">
                <a:solidFill>
                  <a:prstClr val="black"/>
                </a:solidFill>
                <a:latin typeface="Calibri"/>
              </a:rPr>
              <a:t>Working</a:t>
            </a:r>
          </a:p>
          <a:p>
            <a:pPr algn="ctr" defTabSz="618933">
              <a:defRPr/>
            </a:pPr>
            <a:endParaRPr lang="en-US" sz="1200" dirty="0">
              <a:solidFill>
                <a:prstClr val="black"/>
              </a:solidFill>
              <a:latin typeface="Calibri"/>
            </a:endParaRPr>
          </a:p>
          <a:p>
            <a:pPr algn="ctr" defTabSz="618933">
              <a:defRPr/>
            </a:pPr>
            <a:endParaRPr lang="en-US" sz="1200" dirty="0">
              <a:solidFill>
                <a:prstClr val="black"/>
              </a:solidFill>
              <a:latin typeface="Calibri"/>
            </a:endParaRPr>
          </a:p>
          <a:p>
            <a:pPr algn="ctr" defTabSz="618933">
              <a:defRPr/>
            </a:pPr>
            <a:r>
              <a:rPr lang="en-US" sz="1200" dirty="0">
                <a:solidFill>
                  <a:prstClr val="black"/>
                </a:solidFill>
                <a:latin typeface="Calibri"/>
              </a:rPr>
              <a:t>Not Working</a:t>
            </a:r>
          </a:p>
        </p:txBody>
      </p:sp>
      <p:grpSp>
        <p:nvGrpSpPr>
          <p:cNvPr id="5" name="Group 68"/>
          <p:cNvGrpSpPr>
            <a:grpSpLocks/>
          </p:cNvGrpSpPr>
          <p:nvPr/>
        </p:nvGrpSpPr>
        <p:grpSpPr bwMode="auto">
          <a:xfrm rot="228672">
            <a:off x="6262559" y="964399"/>
            <a:ext cx="3336235" cy="3509771"/>
            <a:chOff x="4721141" y="735336"/>
            <a:chExt cx="4448221" cy="4679129"/>
          </a:xfrm>
        </p:grpSpPr>
        <p:grpSp>
          <p:nvGrpSpPr>
            <p:cNvPr id="35855" name="Group 58"/>
            <p:cNvGrpSpPr>
              <a:grpSpLocks noChangeAspect="1"/>
            </p:cNvGrpSpPr>
            <p:nvPr/>
          </p:nvGrpSpPr>
          <p:grpSpPr bwMode="auto">
            <a:xfrm rot="-853864">
              <a:off x="4995443" y="735336"/>
              <a:ext cx="4173919" cy="4679129"/>
              <a:chOff x="3341311" y="1013295"/>
              <a:chExt cx="5550473" cy="6222246"/>
            </a:xfrm>
          </p:grpSpPr>
          <p:sp>
            <p:nvSpPr>
              <p:cNvPr id="60" name="Puzzle2"/>
              <p:cNvSpPr>
                <a:spLocks noEditPoints="1" noChangeArrowheads="1"/>
              </p:cNvSpPr>
              <p:nvPr/>
            </p:nvSpPr>
            <p:spPr bwMode="auto">
              <a:xfrm rot="77176">
                <a:off x="3998607" y="4035416"/>
                <a:ext cx="3272067" cy="2482544"/>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5388 w 21600"/>
                  <a:gd name="T25" fmla="*/ 6742 h 21600"/>
                  <a:gd name="T26" fmla="*/ 16177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00CC99"/>
              </a:solidFill>
              <a:ln w="28575">
                <a:solidFill>
                  <a:srgbClr val="000000"/>
                </a:solidFill>
                <a:miter lim="800000"/>
                <a:headEnd/>
                <a:tailEnd/>
              </a:ln>
            </p:spPr>
            <p:txBody>
              <a:bodyPr lIns="68577" tIns="34289" rIns="68577" bIns="34289"/>
              <a:lstStyle/>
              <a:p>
                <a:pPr>
                  <a:defRPr/>
                </a:pPr>
                <a:endParaRPr lang="en-US" sz="1350" dirty="0">
                  <a:solidFill>
                    <a:prstClr val="black"/>
                  </a:solidFill>
                  <a:latin typeface="Calibri"/>
                </a:endParaRPr>
              </a:p>
            </p:txBody>
          </p:sp>
          <p:sp>
            <p:nvSpPr>
              <p:cNvPr id="61" name="Puzzle1"/>
              <p:cNvSpPr>
                <a:spLocks noEditPoints="1" noChangeArrowheads="1"/>
              </p:cNvSpPr>
              <p:nvPr/>
            </p:nvSpPr>
            <p:spPr bwMode="auto">
              <a:xfrm>
                <a:off x="5940590" y="3149762"/>
                <a:ext cx="2951194" cy="165274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6086 w 21600"/>
                  <a:gd name="T25" fmla="*/ 2569 h 21600"/>
                  <a:gd name="T26" fmla="*/ 16132 w 21600"/>
                  <a:gd name="T27" fmla="*/ 195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CC00"/>
              </a:solidFill>
              <a:ln w="28575">
                <a:solidFill>
                  <a:srgbClr val="000000"/>
                </a:solidFill>
                <a:miter lim="800000"/>
                <a:headEnd/>
                <a:tailEnd/>
              </a:ln>
            </p:spPr>
            <p:txBody>
              <a:bodyPr lIns="61846" tIns="30923" rIns="61846" bIns="30923"/>
              <a:lstStyle/>
              <a:p>
                <a:pPr>
                  <a:defRPr/>
                </a:pPr>
                <a:endParaRPr lang="en-US" sz="1350" dirty="0">
                  <a:solidFill>
                    <a:prstClr val="black"/>
                  </a:solidFill>
                  <a:latin typeface="Tahoma" charset="0"/>
                </a:endParaRPr>
              </a:p>
              <a:p>
                <a:pPr>
                  <a:defRPr/>
                </a:pPr>
                <a:endParaRPr lang="en-US" sz="1350" dirty="0">
                  <a:solidFill>
                    <a:srgbClr val="EEECE1"/>
                  </a:solidFill>
                  <a:latin typeface="Calibri"/>
                </a:endParaRPr>
              </a:p>
              <a:p>
                <a:pPr>
                  <a:defRPr/>
                </a:pPr>
                <a:endParaRPr lang="en-US" sz="1050" dirty="0">
                  <a:solidFill>
                    <a:srgbClr val="EEECE1"/>
                  </a:solidFill>
                  <a:latin typeface="Calibri"/>
                </a:endParaRPr>
              </a:p>
            </p:txBody>
          </p:sp>
          <p:sp>
            <p:nvSpPr>
              <p:cNvPr id="62" name="Puzzle4"/>
              <p:cNvSpPr>
                <a:spLocks noEditPoints="1" noChangeArrowheads="1"/>
              </p:cNvSpPr>
              <p:nvPr/>
            </p:nvSpPr>
            <p:spPr bwMode="auto">
              <a:xfrm rot="100622">
                <a:off x="6521046" y="4054593"/>
                <a:ext cx="1781694" cy="318094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2076 w 21600"/>
                  <a:gd name="T25" fmla="*/ 5664 h 21600"/>
                  <a:gd name="T26" fmla="*/ 20203 w 21600"/>
                  <a:gd name="T27" fmla="*/ 1598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CFF66"/>
              </a:solidFill>
              <a:ln w="28575">
                <a:solidFill>
                  <a:srgbClr val="000000"/>
                </a:solidFill>
                <a:miter lim="800000"/>
                <a:headEnd/>
                <a:tailEnd/>
              </a:ln>
            </p:spPr>
            <p:txBody>
              <a:bodyPr lIns="61846" tIns="30923" rIns="61846" bIns="30923"/>
              <a:lstStyle/>
              <a:p>
                <a:pPr>
                  <a:defRPr/>
                </a:pPr>
                <a:endParaRPr lang="en-US" sz="1350" dirty="0">
                  <a:solidFill>
                    <a:prstClr val="black"/>
                  </a:solidFill>
                  <a:latin typeface="Calibri"/>
                </a:endParaRPr>
              </a:p>
            </p:txBody>
          </p:sp>
          <p:sp>
            <p:nvSpPr>
              <p:cNvPr id="63" name="Puzzle2"/>
              <p:cNvSpPr>
                <a:spLocks noEditPoints="1" noChangeArrowheads="1"/>
              </p:cNvSpPr>
              <p:nvPr/>
            </p:nvSpPr>
            <p:spPr bwMode="auto">
              <a:xfrm>
                <a:off x="4404394" y="1090656"/>
                <a:ext cx="2818201" cy="213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5388 w 21600"/>
                  <a:gd name="T25" fmla="*/ 6742 h 21600"/>
                  <a:gd name="T26" fmla="*/ 16177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A2CCFA"/>
              </a:solidFill>
              <a:ln w="28575">
                <a:solidFill>
                  <a:srgbClr val="000000"/>
                </a:solidFill>
                <a:miter lim="800000"/>
                <a:headEnd/>
                <a:tailEnd/>
              </a:ln>
            </p:spPr>
            <p:txBody>
              <a:bodyPr lIns="68577" tIns="34289" rIns="68577" bIns="34289"/>
              <a:lstStyle/>
              <a:p>
                <a:pPr>
                  <a:defRPr/>
                </a:pPr>
                <a:endParaRPr lang="en-US" sz="1350" dirty="0">
                  <a:solidFill>
                    <a:prstClr val="black"/>
                  </a:solidFill>
                  <a:latin typeface="Calibri"/>
                </a:endParaRPr>
              </a:p>
            </p:txBody>
          </p:sp>
          <p:sp>
            <p:nvSpPr>
              <p:cNvPr id="64" name="Puzzle4"/>
              <p:cNvSpPr>
                <a:spLocks noEditPoints="1" noChangeArrowheads="1"/>
              </p:cNvSpPr>
              <p:nvPr/>
            </p:nvSpPr>
            <p:spPr bwMode="auto">
              <a:xfrm>
                <a:off x="3341311" y="1013295"/>
                <a:ext cx="1661365" cy="279678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2076 w 21600"/>
                  <a:gd name="T25" fmla="*/ 5664 h 21600"/>
                  <a:gd name="T26" fmla="*/ 20203 w 21600"/>
                  <a:gd name="T27" fmla="*/ 1598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E4A0AD"/>
              </a:solidFill>
              <a:ln w="28575">
                <a:solidFill>
                  <a:srgbClr val="000000"/>
                </a:solidFill>
                <a:miter lim="800000"/>
                <a:headEnd/>
                <a:tailEnd/>
              </a:ln>
            </p:spPr>
            <p:txBody>
              <a:bodyPr lIns="68577" tIns="34289" rIns="68577" bIns="34289"/>
              <a:lstStyle/>
              <a:p>
                <a:pPr>
                  <a:defRPr/>
                </a:pPr>
                <a:endParaRPr lang="en-US" sz="1350" dirty="0">
                  <a:solidFill>
                    <a:prstClr val="black"/>
                  </a:solidFill>
                  <a:latin typeface="Calibri"/>
                </a:endParaRPr>
              </a:p>
            </p:txBody>
          </p:sp>
          <p:sp>
            <p:nvSpPr>
              <p:cNvPr id="65" name="Puzzle4"/>
              <p:cNvSpPr>
                <a:spLocks noEditPoints="1" noChangeArrowheads="1"/>
              </p:cNvSpPr>
              <p:nvPr/>
            </p:nvSpPr>
            <p:spPr bwMode="auto">
              <a:xfrm>
                <a:off x="6541821" y="1016809"/>
                <a:ext cx="1785916" cy="282211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2076 w 21600"/>
                  <a:gd name="T25" fmla="*/ 5664 h 21600"/>
                  <a:gd name="T26" fmla="*/ 20203 w 21600"/>
                  <a:gd name="T27" fmla="*/ 1598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99CC00"/>
              </a:solidFill>
              <a:ln w="28575">
                <a:solidFill>
                  <a:srgbClr val="000000"/>
                </a:solidFill>
                <a:miter lim="800000"/>
                <a:headEnd/>
                <a:tailEnd/>
              </a:ln>
            </p:spPr>
            <p:txBody>
              <a:bodyPr lIns="61846" tIns="30923" rIns="61846" bIns="30923"/>
              <a:lstStyle/>
              <a:p>
                <a:pPr>
                  <a:defRPr/>
                </a:pPr>
                <a:endParaRPr lang="en-US" sz="1350" dirty="0">
                  <a:solidFill>
                    <a:prstClr val="black"/>
                  </a:solidFill>
                  <a:latin typeface="Calibri"/>
                </a:endParaRPr>
              </a:p>
            </p:txBody>
          </p:sp>
        </p:grpSp>
        <p:sp>
          <p:nvSpPr>
            <p:cNvPr id="66" name="TextBox 65"/>
            <p:cNvSpPr txBox="1"/>
            <p:nvPr/>
          </p:nvSpPr>
          <p:spPr>
            <a:xfrm rot="20706538">
              <a:off x="4721141" y="1248160"/>
              <a:ext cx="1284261" cy="1846437"/>
            </a:xfrm>
            <a:prstGeom prst="rect">
              <a:avLst/>
            </a:prstGeom>
            <a:noFill/>
          </p:spPr>
          <p:txBody>
            <a:bodyPr>
              <a:spAutoFit/>
            </a:bodyPr>
            <a:lstStyle/>
            <a:p>
              <a:pPr algn="ctr">
                <a:defRPr/>
              </a:pPr>
              <a:endParaRPr lang="en-US" sz="1200" dirty="0">
                <a:solidFill>
                  <a:prstClr val="black"/>
                </a:solidFill>
                <a:latin typeface="Calibri"/>
              </a:endParaRPr>
            </a:p>
            <a:p>
              <a:pPr algn="ctr">
                <a:defRPr/>
              </a:pPr>
              <a:endParaRPr lang="en-US" sz="1200" dirty="0">
                <a:solidFill>
                  <a:prstClr val="black"/>
                </a:solidFill>
                <a:latin typeface="Calibri"/>
              </a:endParaRPr>
            </a:p>
            <a:p>
              <a:pPr algn="ctr">
                <a:defRPr/>
              </a:pPr>
              <a:r>
                <a:rPr lang="en-US" sz="1200" dirty="0">
                  <a:solidFill>
                    <a:prstClr val="black"/>
                  </a:solidFill>
                  <a:latin typeface="Calibri"/>
                </a:rPr>
                <a:t>Relationship</a:t>
              </a:r>
            </a:p>
            <a:p>
              <a:pPr algn="ctr">
                <a:defRPr/>
              </a:pPr>
              <a:endParaRPr lang="en-US" sz="1200" dirty="0">
                <a:solidFill>
                  <a:prstClr val="black"/>
                </a:solidFill>
                <a:latin typeface="Calibri"/>
              </a:endParaRPr>
            </a:p>
            <a:p>
              <a:pPr algn="ctr">
                <a:defRPr/>
              </a:pPr>
              <a:endParaRPr lang="en-US" sz="1200" dirty="0">
                <a:solidFill>
                  <a:prstClr val="black"/>
                </a:solidFill>
                <a:latin typeface="Calibri"/>
              </a:endParaRPr>
            </a:p>
            <a:p>
              <a:pPr algn="ctr">
                <a:defRPr/>
              </a:pPr>
              <a:r>
                <a:rPr lang="en-US" sz="1200" dirty="0">
                  <a:solidFill>
                    <a:prstClr val="black"/>
                  </a:solidFill>
                  <a:latin typeface="Calibri"/>
                </a:rPr>
                <a:t>Map</a:t>
              </a:r>
            </a:p>
            <a:p>
              <a:pPr algn="ctr">
                <a:defRPr/>
              </a:pPr>
              <a:endParaRPr lang="en-US" sz="1200" dirty="0">
                <a:solidFill>
                  <a:prstClr val="black"/>
                </a:solidFill>
                <a:latin typeface="Calibri"/>
              </a:endParaRPr>
            </a:p>
          </p:txBody>
        </p:sp>
        <p:sp>
          <p:nvSpPr>
            <p:cNvPr id="13" name="TextBox 12"/>
            <p:cNvSpPr txBox="1"/>
            <p:nvPr/>
          </p:nvSpPr>
          <p:spPr>
            <a:xfrm rot="20667575">
              <a:off x="5922953" y="1277323"/>
              <a:ext cx="1200124" cy="615479"/>
            </a:xfrm>
            <a:prstGeom prst="rect">
              <a:avLst/>
            </a:prstGeom>
            <a:noFill/>
          </p:spPr>
          <p:txBody>
            <a:bodyPr>
              <a:spAutoFit/>
            </a:bodyPr>
            <a:lstStyle/>
            <a:p>
              <a:pPr>
                <a:defRPr/>
              </a:pPr>
              <a:r>
                <a:rPr lang="en-US" sz="1200" dirty="0">
                  <a:solidFill>
                    <a:prstClr val="black"/>
                  </a:solidFill>
                  <a:latin typeface="Calibri"/>
                </a:rPr>
                <a:t>Routines &amp;</a:t>
              </a:r>
            </a:p>
            <a:p>
              <a:pPr>
                <a:defRPr/>
              </a:pPr>
              <a:r>
                <a:rPr lang="en-US" sz="1200" dirty="0">
                  <a:solidFill>
                    <a:prstClr val="black"/>
                  </a:solidFill>
                  <a:latin typeface="Calibri"/>
                </a:rPr>
                <a:t>Rituals</a:t>
              </a:r>
            </a:p>
          </p:txBody>
        </p:sp>
        <p:sp>
          <p:nvSpPr>
            <p:cNvPr id="27" name="Text Box 9"/>
            <p:cNvSpPr txBox="1">
              <a:spLocks noChangeArrowheads="1"/>
            </p:cNvSpPr>
            <p:nvPr/>
          </p:nvSpPr>
          <p:spPr bwMode="auto">
            <a:xfrm rot="20846735">
              <a:off x="7094235" y="991940"/>
              <a:ext cx="1339822" cy="1191116"/>
            </a:xfrm>
            <a:prstGeom prst="rect">
              <a:avLst/>
            </a:prstGeom>
            <a:noFill/>
            <a:ln w="9525" algn="ctr">
              <a:noFill/>
              <a:miter lim="800000"/>
              <a:headEnd/>
              <a:tailEnd/>
            </a:ln>
          </p:spPr>
          <p:txBody>
            <a:bodyPr lIns="61843" tIns="30922" rIns="61843" bIns="30922">
              <a:spAutoFit/>
            </a:bodyPr>
            <a:lstStyle/>
            <a:p>
              <a:pPr algn="ctr" defTabSz="618933">
                <a:spcBef>
                  <a:spcPct val="50000"/>
                </a:spcBef>
                <a:defRPr/>
              </a:pPr>
              <a:r>
                <a:rPr lang="en-US" sz="1350" dirty="0">
                  <a:solidFill>
                    <a:prstClr val="black"/>
                  </a:solidFill>
                  <a:latin typeface="Calibri"/>
                </a:rPr>
                <a:t>Good Day</a:t>
              </a:r>
            </a:p>
            <a:p>
              <a:pPr algn="ctr" defTabSz="618933">
                <a:spcBef>
                  <a:spcPct val="50000"/>
                </a:spcBef>
                <a:defRPr/>
              </a:pPr>
              <a:endParaRPr lang="en-US" sz="1350" dirty="0">
                <a:solidFill>
                  <a:prstClr val="black"/>
                </a:solidFill>
                <a:latin typeface="Calibri"/>
              </a:endParaRPr>
            </a:p>
            <a:p>
              <a:pPr algn="ctr" defTabSz="618933">
                <a:spcBef>
                  <a:spcPct val="50000"/>
                </a:spcBef>
                <a:defRPr/>
              </a:pPr>
              <a:r>
                <a:rPr lang="en-US" sz="1350" dirty="0">
                  <a:solidFill>
                    <a:prstClr val="black"/>
                  </a:solidFill>
                  <a:latin typeface="Calibri"/>
                </a:rPr>
                <a:t>Bad Day</a:t>
              </a:r>
            </a:p>
          </p:txBody>
        </p:sp>
        <p:sp>
          <p:nvSpPr>
            <p:cNvPr id="31" name="Text Box 9"/>
            <p:cNvSpPr txBox="1">
              <a:spLocks noChangeArrowheads="1"/>
            </p:cNvSpPr>
            <p:nvPr/>
          </p:nvSpPr>
          <p:spPr bwMode="auto">
            <a:xfrm>
              <a:off x="7238972" y="2513770"/>
              <a:ext cx="1752564" cy="329446"/>
            </a:xfrm>
            <a:prstGeom prst="rect">
              <a:avLst/>
            </a:prstGeom>
            <a:noFill/>
            <a:ln w="9525" algn="ctr">
              <a:noFill/>
              <a:miter lim="800000"/>
              <a:headEnd/>
              <a:tailEnd/>
            </a:ln>
          </p:spPr>
          <p:txBody>
            <a:bodyPr lIns="61843" tIns="30922" rIns="61843" bIns="30922">
              <a:spAutoFit/>
            </a:bodyPr>
            <a:lstStyle/>
            <a:p>
              <a:pPr algn="ctr" defTabSz="618933">
                <a:spcBef>
                  <a:spcPct val="50000"/>
                </a:spcBef>
                <a:defRPr/>
              </a:pPr>
              <a:endParaRPr lang="en-US" sz="1200" dirty="0">
                <a:solidFill>
                  <a:prstClr val="black"/>
                </a:solidFill>
                <a:latin typeface="Calibri"/>
              </a:endParaRPr>
            </a:p>
          </p:txBody>
        </p:sp>
        <p:sp>
          <p:nvSpPr>
            <p:cNvPr id="67" name="TextBox 66"/>
            <p:cNvSpPr txBox="1"/>
            <p:nvPr/>
          </p:nvSpPr>
          <p:spPr>
            <a:xfrm rot="20760218">
              <a:off x="6903905" y="2450982"/>
              <a:ext cx="1804949" cy="615479"/>
            </a:xfrm>
            <a:prstGeom prst="rect">
              <a:avLst/>
            </a:prstGeom>
            <a:noFill/>
          </p:spPr>
          <p:txBody>
            <a:bodyPr>
              <a:spAutoFit/>
            </a:bodyPr>
            <a:lstStyle/>
            <a:p>
              <a:pPr>
                <a:defRPr/>
              </a:pPr>
              <a:r>
                <a:rPr lang="en-US" sz="1200" dirty="0">
                  <a:solidFill>
                    <a:prstClr val="black"/>
                  </a:solidFill>
                  <a:latin typeface="Calibri"/>
                </a:rPr>
                <a:t>         2-Minute Drill</a:t>
              </a:r>
            </a:p>
          </p:txBody>
        </p:sp>
        <p:sp>
          <p:nvSpPr>
            <p:cNvPr id="28" name="Text Box 9"/>
            <p:cNvSpPr txBox="1">
              <a:spLocks noChangeArrowheads="1"/>
            </p:cNvSpPr>
            <p:nvPr/>
          </p:nvSpPr>
          <p:spPr bwMode="auto">
            <a:xfrm rot="20687323">
              <a:off x="7563874" y="3386072"/>
              <a:ext cx="1301724" cy="329446"/>
            </a:xfrm>
            <a:prstGeom prst="rect">
              <a:avLst/>
            </a:prstGeom>
            <a:noFill/>
            <a:ln w="9525" algn="ctr">
              <a:noFill/>
              <a:miter lim="800000"/>
              <a:headEnd/>
              <a:tailEnd/>
            </a:ln>
          </p:spPr>
          <p:txBody>
            <a:bodyPr lIns="61843" tIns="30922" rIns="61843" bIns="30922">
              <a:spAutoFit/>
            </a:bodyPr>
            <a:lstStyle/>
            <a:p>
              <a:pPr algn="ctr" defTabSz="618933">
                <a:spcBef>
                  <a:spcPct val="50000"/>
                </a:spcBef>
                <a:defRPr/>
              </a:pPr>
              <a:r>
                <a:rPr lang="en-US" sz="1200" dirty="0">
                  <a:solidFill>
                    <a:prstClr val="black"/>
                  </a:solidFill>
                  <a:latin typeface="Calibri"/>
                </a:rPr>
                <a:t>Reputation</a:t>
              </a:r>
            </a:p>
          </p:txBody>
        </p:sp>
        <p:sp>
          <p:nvSpPr>
            <p:cNvPr id="12" name="TextBox 11"/>
            <p:cNvSpPr txBox="1"/>
            <p:nvPr/>
          </p:nvSpPr>
          <p:spPr>
            <a:xfrm rot="20996190">
              <a:off x="6057261" y="3698855"/>
              <a:ext cx="1781138" cy="615479"/>
            </a:xfrm>
            <a:prstGeom prst="rect">
              <a:avLst/>
            </a:prstGeom>
            <a:noFill/>
          </p:spPr>
          <p:txBody>
            <a:bodyPr>
              <a:spAutoFit/>
            </a:bodyPr>
            <a:lstStyle/>
            <a:p>
              <a:pPr algn="ctr">
                <a:defRPr/>
              </a:pPr>
              <a:r>
                <a:rPr lang="en-US" sz="1200" dirty="0">
                  <a:solidFill>
                    <a:prstClr val="black"/>
                  </a:solidFill>
                  <a:latin typeface="Calibri"/>
                </a:rPr>
                <a:t>        Communication</a:t>
              </a:r>
            </a:p>
          </p:txBody>
        </p:sp>
      </p:grpSp>
      <p:sp>
        <p:nvSpPr>
          <p:cNvPr id="70" name="TextBox 69"/>
          <p:cNvSpPr txBox="1"/>
          <p:nvPr/>
        </p:nvSpPr>
        <p:spPr>
          <a:xfrm>
            <a:off x="7847410" y="4343407"/>
            <a:ext cx="1657350" cy="623229"/>
          </a:xfrm>
          <a:prstGeom prst="rect">
            <a:avLst/>
          </a:prstGeom>
          <a:noFill/>
        </p:spPr>
        <p:txBody>
          <a:bodyPr lIns="68562" tIns="34281" rIns="68562" bIns="34281">
            <a:spAutoFit/>
          </a:bodyPr>
          <a:lstStyle/>
          <a:p>
            <a:pPr>
              <a:defRPr/>
            </a:pPr>
            <a:r>
              <a:rPr lang="en-US" i="1" dirty="0">
                <a:solidFill>
                  <a:srgbClr val="C0504D"/>
                </a:solidFill>
                <a:latin typeface="Calibri"/>
              </a:rPr>
              <a:t>Discovery/</a:t>
            </a:r>
          </a:p>
          <a:p>
            <a:pPr>
              <a:defRPr/>
            </a:pPr>
            <a:r>
              <a:rPr lang="en-US" i="1" dirty="0">
                <a:solidFill>
                  <a:srgbClr val="C0504D"/>
                </a:solidFill>
                <a:latin typeface="Calibri"/>
              </a:rPr>
              <a:t>Listening Tools</a:t>
            </a:r>
          </a:p>
        </p:txBody>
      </p:sp>
      <p:grpSp>
        <p:nvGrpSpPr>
          <p:cNvPr id="2" name="Group 1"/>
          <p:cNvGrpSpPr/>
          <p:nvPr/>
        </p:nvGrpSpPr>
        <p:grpSpPr>
          <a:xfrm>
            <a:off x="2781301" y="1162050"/>
            <a:ext cx="2447932" cy="1865446"/>
            <a:chOff x="160020" y="433492"/>
            <a:chExt cx="3427104" cy="2653079"/>
          </a:xfrm>
        </p:grpSpPr>
        <p:grpSp>
          <p:nvGrpSpPr>
            <p:cNvPr id="3" name="Group 1"/>
            <p:cNvGrpSpPr>
              <a:grpSpLocks noChangeAspect="1"/>
            </p:cNvGrpSpPr>
            <p:nvPr/>
          </p:nvGrpSpPr>
          <p:grpSpPr bwMode="auto">
            <a:xfrm rot="1857643">
              <a:off x="598418" y="626533"/>
              <a:ext cx="2988706" cy="2167467"/>
              <a:chOff x="903288" y="4043363"/>
              <a:chExt cx="3822700" cy="2728912"/>
            </a:xfrm>
          </p:grpSpPr>
          <p:sp>
            <p:nvSpPr>
              <p:cNvPr id="47" name="Puzzle2"/>
              <p:cNvSpPr>
                <a:spLocks noEditPoints="1" noChangeArrowheads="1"/>
              </p:cNvSpPr>
              <p:nvPr/>
            </p:nvSpPr>
            <p:spPr bwMode="auto">
              <a:xfrm>
                <a:off x="1963190" y="4068010"/>
                <a:ext cx="2756693" cy="21319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5388 w 21600"/>
                  <a:gd name="T25" fmla="*/ 6742 h 21600"/>
                  <a:gd name="T26" fmla="*/ 16177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chemeClr val="accent2">
                  <a:lumMod val="20000"/>
                  <a:lumOff val="80000"/>
                </a:schemeClr>
              </a:solidFill>
              <a:ln w="28575">
                <a:solidFill>
                  <a:srgbClr val="000000"/>
                </a:solidFill>
                <a:miter lim="800000"/>
                <a:headEnd/>
                <a:tailEnd/>
              </a:ln>
            </p:spPr>
            <p:txBody>
              <a:bodyPr lIns="68577" tIns="34289" rIns="68577" bIns="34289"/>
              <a:lstStyle/>
              <a:p>
                <a:pPr>
                  <a:defRPr/>
                </a:pPr>
                <a:endParaRPr lang="en-US" sz="1350" dirty="0">
                  <a:solidFill>
                    <a:prstClr val="black"/>
                  </a:solidFill>
                  <a:latin typeface="Calibri"/>
                </a:endParaRPr>
              </a:p>
            </p:txBody>
          </p:sp>
          <p:sp>
            <p:nvSpPr>
              <p:cNvPr id="48" name="Puzzle4"/>
              <p:cNvSpPr>
                <a:spLocks noEditPoints="1" noChangeArrowheads="1"/>
              </p:cNvSpPr>
              <p:nvPr/>
            </p:nvSpPr>
            <p:spPr bwMode="auto">
              <a:xfrm>
                <a:off x="902664" y="4043306"/>
                <a:ext cx="1660838" cy="27289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2076 w 21600"/>
                  <a:gd name="T25" fmla="*/ 5664 h 21600"/>
                  <a:gd name="T26" fmla="*/ 20203 w 21600"/>
                  <a:gd name="T27" fmla="*/ 1598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BAEDB1"/>
              </a:solidFill>
              <a:ln w="28575">
                <a:solidFill>
                  <a:srgbClr val="000000"/>
                </a:solidFill>
                <a:miter lim="800000"/>
                <a:headEnd/>
                <a:tailEnd/>
              </a:ln>
            </p:spPr>
            <p:txBody>
              <a:bodyPr lIns="68577" tIns="34289" rIns="68577" bIns="34289"/>
              <a:lstStyle/>
              <a:p>
                <a:pPr>
                  <a:defRPr/>
                </a:pPr>
                <a:endParaRPr lang="en-US" sz="1350" dirty="0">
                  <a:solidFill>
                    <a:prstClr val="black"/>
                  </a:solidFill>
                  <a:latin typeface="Calibri"/>
                </a:endParaRPr>
              </a:p>
            </p:txBody>
          </p:sp>
        </p:grpSp>
        <p:sp>
          <p:nvSpPr>
            <p:cNvPr id="24" name="Text Box 13"/>
            <p:cNvSpPr txBox="1">
              <a:spLocks noChangeArrowheads="1"/>
            </p:cNvSpPr>
            <p:nvPr/>
          </p:nvSpPr>
          <p:spPr bwMode="auto">
            <a:xfrm rot="18293617">
              <a:off x="484063" y="1122471"/>
              <a:ext cx="1728894" cy="350935"/>
            </a:xfrm>
            <a:prstGeom prst="rect">
              <a:avLst/>
            </a:prstGeom>
            <a:noFill/>
            <a:ln w="9525" algn="ctr">
              <a:noFill/>
              <a:miter lim="800000"/>
              <a:headEnd/>
              <a:tailEnd/>
            </a:ln>
          </p:spPr>
          <p:txBody>
            <a:bodyPr lIns="65366" tIns="32682" rIns="65366" bIns="32682">
              <a:spAutoFit/>
            </a:bodyPr>
            <a:lstStyle/>
            <a:p>
              <a:pPr algn="ctr" defTabSz="618933">
                <a:defRPr/>
              </a:pPr>
              <a:r>
                <a:rPr lang="en-US" sz="1200" dirty="0">
                  <a:solidFill>
                    <a:prstClr val="black"/>
                  </a:solidFill>
                  <a:latin typeface="Calibri"/>
                </a:rPr>
                <a:t>Donut</a:t>
              </a:r>
            </a:p>
          </p:txBody>
        </p:sp>
        <p:sp>
          <p:nvSpPr>
            <p:cNvPr id="29" name="Text Box 9"/>
            <p:cNvSpPr txBox="1">
              <a:spLocks noChangeArrowheads="1"/>
            </p:cNvSpPr>
            <p:nvPr/>
          </p:nvSpPr>
          <p:spPr bwMode="auto">
            <a:xfrm rot="1904587">
              <a:off x="1650213" y="1423650"/>
              <a:ext cx="1731884" cy="356503"/>
            </a:xfrm>
            <a:prstGeom prst="rect">
              <a:avLst/>
            </a:prstGeom>
            <a:noFill/>
            <a:ln w="9525" algn="ctr">
              <a:noFill/>
              <a:miter lim="800000"/>
              <a:headEnd/>
              <a:tailEnd/>
            </a:ln>
          </p:spPr>
          <p:txBody>
            <a:bodyPr lIns="65362" tIns="32681" rIns="65362" bIns="32681">
              <a:spAutoFit/>
            </a:bodyPr>
            <a:lstStyle/>
            <a:p>
              <a:pPr algn="ctr" defTabSz="618933">
                <a:spcBef>
                  <a:spcPct val="50000"/>
                </a:spcBef>
                <a:defRPr/>
              </a:pPr>
              <a:r>
                <a:rPr lang="en-US" sz="1200" dirty="0">
                  <a:solidFill>
                    <a:prstClr val="black"/>
                  </a:solidFill>
                  <a:latin typeface="Calibri"/>
                </a:rPr>
                <a:t>Matching</a:t>
              </a:r>
            </a:p>
          </p:txBody>
        </p:sp>
        <p:sp>
          <p:nvSpPr>
            <p:cNvPr id="71" name="TextBox 70"/>
            <p:cNvSpPr txBox="1"/>
            <p:nvPr/>
          </p:nvSpPr>
          <p:spPr>
            <a:xfrm>
              <a:off x="160020" y="2194567"/>
              <a:ext cx="2320289" cy="892004"/>
            </a:xfrm>
            <a:prstGeom prst="rect">
              <a:avLst/>
            </a:prstGeom>
            <a:noFill/>
          </p:spPr>
          <p:txBody>
            <a:bodyPr lIns="72483" tIns="36242" rIns="72483" bIns="36242">
              <a:spAutoFit/>
            </a:bodyPr>
            <a:lstStyle/>
            <a:p>
              <a:pPr>
                <a:defRPr/>
              </a:pPr>
              <a:r>
                <a:rPr lang="en-US" i="1" dirty="0">
                  <a:solidFill>
                    <a:srgbClr val="C0504D"/>
                  </a:solidFill>
                  <a:latin typeface="Calibri"/>
                </a:rPr>
                <a:t>Management Tools</a:t>
              </a:r>
            </a:p>
          </p:txBody>
        </p:sp>
      </p:grpSp>
      <p:sp>
        <p:nvSpPr>
          <p:cNvPr id="72" name="TextBox 71"/>
          <p:cNvSpPr txBox="1"/>
          <p:nvPr/>
        </p:nvSpPr>
        <p:spPr>
          <a:xfrm>
            <a:off x="3810000" y="5350676"/>
            <a:ext cx="1657350" cy="623229"/>
          </a:xfrm>
          <a:prstGeom prst="rect">
            <a:avLst/>
          </a:prstGeom>
          <a:noFill/>
        </p:spPr>
        <p:txBody>
          <a:bodyPr lIns="68562" tIns="34281" rIns="68562" bIns="34281">
            <a:spAutoFit/>
          </a:bodyPr>
          <a:lstStyle/>
          <a:p>
            <a:pPr>
              <a:defRPr/>
            </a:pPr>
            <a:r>
              <a:rPr lang="en-US" i="1" dirty="0">
                <a:solidFill>
                  <a:srgbClr val="C0504D"/>
                </a:solidFill>
                <a:latin typeface="Calibri"/>
              </a:rPr>
              <a:t>Everyday Learning Tools</a:t>
            </a:r>
          </a:p>
        </p:txBody>
      </p:sp>
      <p:sp>
        <p:nvSpPr>
          <p:cNvPr id="35854" name="Footer Placeholder 1"/>
          <p:cNvSpPr>
            <a:spLocks noGrp="1"/>
          </p:cNvSpPr>
          <p:nvPr>
            <p:ph type="ftr" sz="quarter" idx="11"/>
          </p:nvPr>
        </p:nvSpPr>
        <p:spPr bwMode="auto">
          <a:xfrm>
            <a:off x="6749144" y="5657850"/>
            <a:ext cx="2759189" cy="342900"/>
          </a:xfrm>
          <a:noFill/>
          <a:ln>
            <a:miter lim="800000"/>
            <a:headEnd/>
            <a:tailEnd/>
          </a:ln>
        </p:spPr>
        <p:txBody>
          <a:bodyPr wrap="square" numCol="1" anchorCtr="0" compatLnSpc="1">
            <a:prstTxWarp prst="textNoShape">
              <a:avLst/>
            </a:prstTxWarp>
          </a:bodyPr>
          <a:lstStyle/>
          <a:p>
            <a:r>
              <a:rPr lang="en-US">
                <a:solidFill>
                  <a:srgbClr val="898989"/>
                </a:solidFill>
                <a:latin typeface="Calibri" pitchFamily="34" charset="0"/>
                <a:ea typeface="MS PGothic" pitchFamily="34" charset="-128"/>
              </a:rPr>
              <a:t>TLC-PCP 2012  www.learningcommunity.us </a:t>
            </a:r>
            <a:endParaRPr lang="en-US" dirty="0">
              <a:solidFill>
                <a:srgbClr val="898989"/>
              </a:solidFill>
              <a:latin typeface="Calibri" pitchFamily="34" charset="0"/>
              <a:ea typeface="MS PGothic" pitchFamily="34" charset="-128"/>
            </a:endParaRPr>
          </a:p>
        </p:txBody>
      </p:sp>
      <p:sp>
        <p:nvSpPr>
          <p:cNvPr id="36" name="TextBox 35"/>
          <p:cNvSpPr txBox="1"/>
          <p:nvPr/>
        </p:nvSpPr>
        <p:spPr>
          <a:xfrm>
            <a:off x="8149671" y="5565072"/>
            <a:ext cx="762580" cy="215539"/>
          </a:xfrm>
          <a:prstGeom prst="rect">
            <a:avLst/>
          </a:prstGeom>
          <a:noFill/>
        </p:spPr>
        <p:txBody>
          <a:bodyPr wrap="none" lIns="64865" tIns="32432" rIns="64865" bIns="32432" rtlCol="0">
            <a:spAutoFit/>
          </a:bodyPr>
          <a:lstStyle/>
          <a:p>
            <a:r>
              <a:rPr lang="en-US" sz="975" dirty="0" err="1">
                <a:solidFill>
                  <a:schemeClr val="bg1">
                    <a:lumMod val="50000"/>
                  </a:schemeClr>
                </a:solidFill>
                <a:latin typeface="Arial" pitchFamily="34" charset="0"/>
                <a:cs typeface="Arial" pitchFamily="34" charset="0"/>
              </a:rPr>
              <a:t>Wrkbk</a:t>
            </a:r>
            <a:r>
              <a:rPr lang="en-US" sz="975" dirty="0">
                <a:solidFill>
                  <a:schemeClr val="bg1">
                    <a:lumMod val="50000"/>
                  </a:schemeClr>
                </a:solidFill>
                <a:latin typeface="Arial" pitchFamily="34" charset="0"/>
                <a:cs typeface="Arial" pitchFamily="34" charset="0"/>
              </a:rPr>
              <a:t> </a:t>
            </a:r>
            <a:r>
              <a:rPr lang="en-US" sz="975" dirty="0" err="1">
                <a:solidFill>
                  <a:schemeClr val="bg1">
                    <a:lumMod val="50000"/>
                  </a:schemeClr>
                </a:solidFill>
                <a:latin typeface="Arial" pitchFamily="34" charset="0"/>
                <a:cs typeface="Arial" pitchFamily="34" charset="0"/>
              </a:rPr>
              <a:t>pg</a:t>
            </a:r>
            <a:r>
              <a:rPr lang="en-US" sz="975" dirty="0">
                <a:solidFill>
                  <a:schemeClr val="bg1">
                    <a:lumMod val="50000"/>
                  </a:schemeClr>
                </a:solidFill>
                <a:latin typeface="Arial" pitchFamily="34" charset="0"/>
                <a:cs typeface="Arial" pitchFamily="34" charset="0"/>
              </a:rPr>
              <a:t> 9</a:t>
            </a:r>
          </a:p>
        </p:txBody>
      </p:sp>
    </p:spTree>
    <p:extLst>
      <p:ext uri="{BB962C8B-B14F-4D97-AF65-F5344CB8AC3E}">
        <p14:creationId xmlns:p14="http://schemas.microsoft.com/office/powerpoint/2010/main" val="1027758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1"/>
          <p:cNvSpPr>
            <a:spLocks noGrp="1"/>
          </p:cNvSpPr>
          <p:nvPr>
            <p:ph type="ftr" sz="quarter" idx="11"/>
          </p:nvPr>
        </p:nvSpPr>
        <p:spPr>
          <a:xfrm>
            <a:off x="6317119" y="5693816"/>
            <a:ext cx="4082143" cy="267891"/>
          </a:xfrm>
        </p:spPr>
        <p:txBody>
          <a:bodyPr/>
          <a:lstStyle/>
          <a:p>
            <a:pPr>
              <a:defRPr/>
            </a:pPr>
            <a:r>
              <a:rPr lang="en-US" sz="750">
                <a:hlinkClick r:id="rId3"/>
              </a:rPr>
              <a:t>http://sdaus.com</a:t>
            </a:r>
            <a:r>
              <a:rPr lang="en-US" sz="750"/>
              <a:t> TLC-PCP 2012  www.learningcommunity.us </a:t>
            </a:r>
            <a:endParaRPr lang="en-US" sz="750" dirty="0"/>
          </a:p>
        </p:txBody>
      </p:sp>
      <p:sp>
        <p:nvSpPr>
          <p:cNvPr id="32771" name="Rectangle 2"/>
          <p:cNvSpPr>
            <a:spLocks noChangeArrowheads="1"/>
          </p:cNvSpPr>
          <p:nvPr/>
        </p:nvSpPr>
        <p:spPr bwMode="auto">
          <a:xfrm>
            <a:off x="2667000" y="2303172"/>
            <a:ext cx="6686550" cy="270197"/>
          </a:xfrm>
          <a:prstGeom prst="rect">
            <a:avLst/>
          </a:prstGeom>
          <a:solidFill>
            <a:schemeClr val="bg1"/>
          </a:solidFill>
          <a:ln w="9525">
            <a:noFill/>
            <a:miter lim="800000"/>
            <a:headEnd/>
            <a:tailEnd/>
          </a:ln>
        </p:spPr>
        <p:txBody>
          <a:bodyPr lIns="61844" tIns="30922" rIns="61844" bIns="30922" anchor="ctr">
            <a:spAutoFit/>
          </a:bodyPr>
          <a:lstStyle/>
          <a:p>
            <a:pPr eaLnBrk="0" hangingPunct="0"/>
            <a:endParaRPr lang="en-US" sz="1350"/>
          </a:p>
        </p:txBody>
      </p:sp>
      <p:sp>
        <p:nvSpPr>
          <p:cNvPr id="32772" name="Rectangle 3"/>
          <p:cNvSpPr>
            <a:spLocks noChangeArrowheads="1"/>
          </p:cNvSpPr>
          <p:nvPr/>
        </p:nvSpPr>
        <p:spPr bwMode="auto">
          <a:xfrm>
            <a:off x="2676525" y="5086390"/>
            <a:ext cx="6686550" cy="270197"/>
          </a:xfrm>
          <a:prstGeom prst="rect">
            <a:avLst/>
          </a:prstGeom>
          <a:solidFill>
            <a:schemeClr val="bg1"/>
          </a:solidFill>
          <a:ln w="9525">
            <a:noFill/>
            <a:miter lim="800000"/>
            <a:headEnd/>
            <a:tailEnd/>
          </a:ln>
        </p:spPr>
        <p:txBody>
          <a:bodyPr lIns="61844" tIns="30922" rIns="61844" bIns="30922" anchor="ctr">
            <a:spAutoFit/>
          </a:bodyPr>
          <a:lstStyle/>
          <a:p>
            <a:pPr eaLnBrk="0" hangingPunct="0"/>
            <a:endParaRPr lang="en-US" sz="1350"/>
          </a:p>
        </p:txBody>
      </p:sp>
      <p:sp>
        <p:nvSpPr>
          <p:cNvPr id="32773" name="Rectangle 4"/>
          <p:cNvSpPr>
            <a:spLocks noChangeArrowheads="1"/>
          </p:cNvSpPr>
          <p:nvPr/>
        </p:nvSpPr>
        <p:spPr bwMode="auto">
          <a:xfrm>
            <a:off x="2667000" y="3508766"/>
            <a:ext cx="6686550" cy="270197"/>
          </a:xfrm>
          <a:prstGeom prst="rect">
            <a:avLst/>
          </a:prstGeom>
          <a:solidFill>
            <a:schemeClr val="bg1"/>
          </a:solidFill>
          <a:ln w="9525">
            <a:noFill/>
            <a:miter lim="800000"/>
            <a:headEnd/>
            <a:tailEnd/>
          </a:ln>
        </p:spPr>
        <p:txBody>
          <a:bodyPr lIns="61844" tIns="30922" rIns="61844" bIns="30922" anchor="ctr">
            <a:spAutoFit/>
          </a:bodyPr>
          <a:lstStyle/>
          <a:p>
            <a:pPr eaLnBrk="0" hangingPunct="0"/>
            <a:endParaRPr lang="en-US" sz="1350"/>
          </a:p>
        </p:txBody>
      </p:sp>
      <p:sp>
        <p:nvSpPr>
          <p:cNvPr id="32774" name="Rectangle 5"/>
          <p:cNvSpPr>
            <a:spLocks noGrp="1" noChangeArrowheads="1"/>
          </p:cNvSpPr>
          <p:nvPr/>
        </p:nvSpPr>
        <p:spPr bwMode="auto">
          <a:xfrm>
            <a:off x="4733932" y="2864263"/>
            <a:ext cx="5381288" cy="965480"/>
          </a:xfrm>
          <a:prstGeom prst="rect">
            <a:avLst/>
          </a:prstGeom>
          <a:noFill/>
          <a:ln w="9525">
            <a:noFill/>
            <a:miter lim="800000"/>
            <a:headEnd/>
            <a:tailEnd/>
          </a:ln>
        </p:spPr>
        <p:txBody>
          <a:bodyPr lIns="68562" tIns="34281" rIns="68562" bIns="34281"/>
          <a:lstStyle/>
          <a:p>
            <a:pPr defTabSz="617769">
              <a:lnSpc>
                <a:spcPct val="90000"/>
              </a:lnSpc>
              <a:spcBef>
                <a:spcPct val="20000"/>
              </a:spcBef>
            </a:pPr>
            <a:r>
              <a:rPr lang="en-US" dirty="0">
                <a:latin typeface="Arial" pitchFamily="34" charset="0"/>
              </a:rPr>
              <a:t>Any changes an organization makes to its practices, structure or rules that result in positive differences  in the lives of  people</a:t>
            </a:r>
            <a:r>
              <a:rPr lang="en-US" dirty="0">
                <a:solidFill>
                  <a:srgbClr val="650706"/>
                </a:solidFill>
                <a:latin typeface="Arial" pitchFamily="34" charset="0"/>
              </a:rPr>
              <a:t>. </a:t>
            </a:r>
            <a:r>
              <a:rPr lang="en-US" i="1" dirty="0">
                <a:solidFill>
                  <a:srgbClr val="650706"/>
                </a:solidFill>
                <a:latin typeface="Arial" pitchFamily="34" charset="0"/>
              </a:rPr>
              <a:t>(Organization Level/Managers/Supervisors/CEO/Administrative Support)</a:t>
            </a:r>
            <a:r>
              <a:rPr lang="en-US" dirty="0">
                <a:solidFill>
                  <a:srgbClr val="650706"/>
                </a:solidFill>
                <a:latin typeface="Arial" pitchFamily="34" charset="0"/>
              </a:rPr>
              <a:t>.</a:t>
            </a:r>
          </a:p>
          <a:p>
            <a:pPr defTabSz="617769">
              <a:lnSpc>
                <a:spcPct val="90000"/>
              </a:lnSpc>
              <a:spcBef>
                <a:spcPct val="20000"/>
              </a:spcBef>
            </a:pPr>
            <a:endParaRPr lang="en-US" sz="1500" dirty="0">
              <a:latin typeface="Arial" pitchFamily="34" charset="0"/>
            </a:endParaRPr>
          </a:p>
        </p:txBody>
      </p:sp>
      <p:sp>
        <p:nvSpPr>
          <p:cNvPr id="32775" name="Rectangle 6"/>
          <p:cNvSpPr>
            <a:spLocks noChangeArrowheads="1"/>
          </p:cNvSpPr>
          <p:nvPr/>
        </p:nvSpPr>
        <p:spPr bwMode="auto">
          <a:xfrm>
            <a:off x="2504091" y="1962068"/>
            <a:ext cx="953071" cy="408697"/>
          </a:xfrm>
          <a:prstGeom prst="rect">
            <a:avLst/>
          </a:prstGeom>
          <a:noFill/>
          <a:ln w="9525">
            <a:noFill/>
            <a:miter lim="800000"/>
            <a:headEnd/>
            <a:tailEnd/>
          </a:ln>
        </p:spPr>
        <p:txBody>
          <a:bodyPr wrap="none" lIns="61844" tIns="30922" rIns="61844" bIns="30922">
            <a:spAutoFit/>
          </a:bodyPr>
          <a:lstStyle/>
          <a:p>
            <a:pPr eaLnBrk="0" hangingPunct="0"/>
            <a:r>
              <a:rPr lang="en-US" sz="2250" b="1" dirty="0"/>
              <a:t>Level 1</a:t>
            </a:r>
          </a:p>
        </p:txBody>
      </p:sp>
      <p:sp>
        <p:nvSpPr>
          <p:cNvPr id="32776" name="Rectangle 7"/>
          <p:cNvSpPr>
            <a:spLocks noChangeArrowheads="1"/>
          </p:cNvSpPr>
          <p:nvPr/>
        </p:nvSpPr>
        <p:spPr bwMode="auto">
          <a:xfrm>
            <a:off x="2489868" y="3291654"/>
            <a:ext cx="953071" cy="408697"/>
          </a:xfrm>
          <a:prstGeom prst="rect">
            <a:avLst/>
          </a:prstGeom>
          <a:noFill/>
          <a:ln w="9525">
            <a:noFill/>
            <a:miter lim="800000"/>
            <a:headEnd/>
            <a:tailEnd/>
          </a:ln>
        </p:spPr>
        <p:txBody>
          <a:bodyPr wrap="none" lIns="61844" tIns="30922" rIns="61844" bIns="30922">
            <a:spAutoFit/>
          </a:bodyPr>
          <a:lstStyle/>
          <a:p>
            <a:pPr eaLnBrk="0" hangingPunct="0"/>
            <a:r>
              <a:rPr lang="en-US" sz="2250" b="1" dirty="0"/>
              <a:t>Level 2</a:t>
            </a:r>
          </a:p>
        </p:txBody>
      </p:sp>
      <p:sp>
        <p:nvSpPr>
          <p:cNvPr id="32777" name="Rectangle 8"/>
          <p:cNvSpPr>
            <a:spLocks noChangeArrowheads="1"/>
          </p:cNvSpPr>
          <p:nvPr/>
        </p:nvSpPr>
        <p:spPr bwMode="auto">
          <a:xfrm>
            <a:off x="2504091" y="4698600"/>
            <a:ext cx="953071" cy="408697"/>
          </a:xfrm>
          <a:prstGeom prst="rect">
            <a:avLst/>
          </a:prstGeom>
          <a:noFill/>
          <a:ln w="9525">
            <a:noFill/>
            <a:miter lim="800000"/>
            <a:headEnd/>
            <a:tailEnd/>
          </a:ln>
        </p:spPr>
        <p:txBody>
          <a:bodyPr wrap="none" lIns="61844" tIns="30922" rIns="61844" bIns="30922">
            <a:spAutoFit/>
          </a:bodyPr>
          <a:lstStyle/>
          <a:p>
            <a:pPr eaLnBrk="0" hangingPunct="0"/>
            <a:r>
              <a:rPr lang="en-US" sz="2250" b="1" dirty="0"/>
              <a:t>Level 3</a:t>
            </a:r>
          </a:p>
        </p:txBody>
      </p:sp>
      <p:sp>
        <p:nvSpPr>
          <p:cNvPr id="32778" name="Rectangle 9"/>
          <p:cNvSpPr>
            <a:spLocks noChangeArrowheads="1"/>
          </p:cNvSpPr>
          <p:nvPr/>
        </p:nvSpPr>
        <p:spPr bwMode="auto">
          <a:xfrm>
            <a:off x="4733933" y="1765056"/>
            <a:ext cx="4400550" cy="722710"/>
          </a:xfrm>
          <a:prstGeom prst="rect">
            <a:avLst/>
          </a:prstGeom>
          <a:noFill/>
          <a:ln w="19050">
            <a:noFill/>
            <a:miter lim="800000"/>
            <a:headEnd/>
            <a:tailEnd/>
          </a:ln>
        </p:spPr>
        <p:txBody>
          <a:bodyPr lIns="68548" tIns="34274" rIns="68548" bIns="34274"/>
          <a:lstStyle/>
          <a:p>
            <a:pPr eaLnBrk="0" hangingPunct="0">
              <a:spcBef>
                <a:spcPct val="20000"/>
              </a:spcBef>
              <a:buClr>
                <a:schemeClr val="tx1"/>
              </a:buClr>
              <a:buSzPct val="150000"/>
            </a:pPr>
            <a:r>
              <a:rPr lang="en-US" dirty="0">
                <a:latin typeface="Arial" pitchFamily="34" charset="0"/>
                <a:cs typeface="Arial" pitchFamily="34" charset="0"/>
              </a:rPr>
              <a:t>Any changes that results in a positive difference in the lives of people who use services or in your own work life. </a:t>
            </a:r>
          </a:p>
        </p:txBody>
      </p:sp>
      <p:sp>
        <p:nvSpPr>
          <p:cNvPr id="32779" name="Rectangle 10"/>
          <p:cNvSpPr>
            <a:spLocks noChangeArrowheads="1"/>
          </p:cNvSpPr>
          <p:nvPr/>
        </p:nvSpPr>
        <p:spPr bwMode="auto">
          <a:xfrm>
            <a:off x="4614407" y="4304907"/>
            <a:ext cx="5620338" cy="800541"/>
          </a:xfrm>
          <a:prstGeom prst="rect">
            <a:avLst/>
          </a:prstGeom>
          <a:noFill/>
          <a:ln w="19050">
            <a:noFill/>
            <a:miter lim="800000"/>
            <a:headEnd/>
            <a:tailEnd/>
          </a:ln>
        </p:spPr>
        <p:txBody>
          <a:bodyPr lIns="68548" tIns="34274" rIns="68548" bIns="34274"/>
          <a:lstStyle/>
          <a:p>
            <a:pPr eaLnBrk="0" hangingPunct="0">
              <a:spcBef>
                <a:spcPct val="20000"/>
              </a:spcBef>
              <a:buClr>
                <a:schemeClr val="tx1"/>
              </a:buClr>
              <a:buSzPct val="150000"/>
            </a:pPr>
            <a:r>
              <a:rPr lang="en-US" dirty="0">
                <a:latin typeface="Arial" pitchFamily="34" charset="0"/>
                <a:cs typeface="Arial" pitchFamily="34" charset="0"/>
              </a:rPr>
              <a:t>Any change in practice, structure and rules made at the system level.  These changes have an effect on many organizations, and therefore many peoples</a:t>
            </a:r>
            <a:r>
              <a:rPr lang="en-US" altLang="en-US" dirty="0">
                <a:latin typeface="Arial" pitchFamily="34" charset="0"/>
                <a:cs typeface="Arial" pitchFamily="34" charset="0"/>
              </a:rPr>
              <a:t>’</a:t>
            </a:r>
            <a:r>
              <a:rPr lang="en-US" dirty="0">
                <a:latin typeface="Arial" pitchFamily="34" charset="0"/>
                <a:cs typeface="Arial" pitchFamily="34" charset="0"/>
              </a:rPr>
              <a:t> lives. </a:t>
            </a:r>
            <a:r>
              <a:rPr lang="en-US" i="1" dirty="0">
                <a:solidFill>
                  <a:srgbClr val="650706"/>
                </a:solidFill>
                <a:latin typeface="Arial" pitchFamily="34" charset="0"/>
                <a:cs typeface="Arial" pitchFamily="34" charset="0"/>
              </a:rPr>
              <a:t>(Larger State Level or National Organizational or Leadership Level Issues)</a:t>
            </a:r>
            <a:r>
              <a:rPr lang="en-US" dirty="0">
                <a:solidFill>
                  <a:srgbClr val="650706"/>
                </a:solidFill>
                <a:latin typeface="Arial" pitchFamily="34" charset="0"/>
                <a:cs typeface="Arial" pitchFamily="34" charset="0"/>
              </a:rPr>
              <a:t>.</a:t>
            </a:r>
          </a:p>
          <a:p>
            <a:pPr eaLnBrk="0" hangingPunct="0">
              <a:spcBef>
                <a:spcPct val="20000"/>
              </a:spcBef>
              <a:buClr>
                <a:schemeClr val="tx1"/>
              </a:buClr>
              <a:buSzPct val="150000"/>
            </a:pPr>
            <a:endParaRPr lang="en-US" dirty="0">
              <a:latin typeface="Arial" pitchFamily="34" charset="0"/>
              <a:cs typeface="Arial" pitchFamily="34" charset="0"/>
            </a:endParaRPr>
          </a:p>
        </p:txBody>
      </p:sp>
      <p:sp>
        <p:nvSpPr>
          <p:cNvPr id="32780" name="AutoShape 21"/>
          <p:cNvSpPr>
            <a:spLocks noChangeArrowheads="1"/>
          </p:cNvSpPr>
          <p:nvPr/>
        </p:nvSpPr>
        <p:spPr bwMode="auto">
          <a:xfrm>
            <a:off x="3597086" y="1936880"/>
            <a:ext cx="716756" cy="536736"/>
          </a:xfrm>
          <a:prstGeom prst="rightArrow">
            <a:avLst>
              <a:gd name="adj1" fmla="val 50000"/>
              <a:gd name="adj2" fmla="val 41663"/>
            </a:avLst>
          </a:prstGeom>
          <a:solidFill>
            <a:srgbClr val="650706"/>
          </a:solidFill>
          <a:ln w="15875">
            <a:solidFill>
              <a:schemeClr val="tx2"/>
            </a:solidFill>
            <a:miter lim="800000"/>
            <a:headEnd/>
            <a:tailEnd/>
          </a:ln>
        </p:spPr>
        <p:txBody>
          <a:bodyPr lIns="61844" tIns="30922" rIns="61844" bIns="30922" anchor="ctr">
            <a:spAutoFit/>
          </a:bodyPr>
          <a:lstStyle/>
          <a:p>
            <a:pPr eaLnBrk="0" hangingPunct="0"/>
            <a:endParaRPr lang="en-US" sz="1350"/>
          </a:p>
        </p:txBody>
      </p:sp>
      <p:sp>
        <p:nvSpPr>
          <p:cNvPr id="32781" name="Line 24"/>
          <p:cNvSpPr>
            <a:spLocks noChangeShapeType="1"/>
          </p:cNvSpPr>
          <p:nvPr/>
        </p:nvSpPr>
        <p:spPr bwMode="auto">
          <a:xfrm>
            <a:off x="2581275" y="1681717"/>
            <a:ext cx="6858000" cy="0"/>
          </a:xfrm>
          <a:prstGeom prst="line">
            <a:avLst/>
          </a:prstGeom>
          <a:noFill/>
          <a:ln w="9525">
            <a:solidFill>
              <a:schemeClr val="tx1"/>
            </a:solidFill>
            <a:round/>
            <a:headEnd/>
            <a:tailEnd/>
          </a:ln>
        </p:spPr>
        <p:txBody>
          <a:bodyPr lIns="61844" tIns="30922" rIns="61844" bIns="30922">
            <a:spAutoFit/>
          </a:bodyPr>
          <a:lstStyle/>
          <a:p>
            <a:endParaRPr lang="en-US" sz="1350"/>
          </a:p>
        </p:txBody>
      </p:sp>
      <p:sp>
        <p:nvSpPr>
          <p:cNvPr id="32782" name="Line 25"/>
          <p:cNvSpPr>
            <a:spLocks noChangeShapeType="1"/>
          </p:cNvSpPr>
          <p:nvPr/>
        </p:nvSpPr>
        <p:spPr bwMode="auto">
          <a:xfrm>
            <a:off x="2581276" y="2763034"/>
            <a:ext cx="6878241" cy="0"/>
          </a:xfrm>
          <a:prstGeom prst="line">
            <a:avLst/>
          </a:prstGeom>
          <a:noFill/>
          <a:ln w="9525">
            <a:solidFill>
              <a:schemeClr val="tx1"/>
            </a:solidFill>
            <a:round/>
            <a:headEnd/>
            <a:tailEnd/>
          </a:ln>
        </p:spPr>
        <p:txBody>
          <a:bodyPr lIns="61844" tIns="30922" rIns="61844" bIns="30922">
            <a:spAutoFit/>
          </a:bodyPr>
          <a:lstStyle/>
          <a:p>
            <a:endParaRPr lang="en-US" sz="1350"/>
          </a:p>
        </p:txBody>
      </p:sp>
      <p:sp>
        <p:nvSpPr>
          <p:cNvPr id="32783" name="Line 26"/>
          <p:cNvSpPr>
            <a:spLocks noChangeShapeType="1"/>
          </p:cNvSpPr>
          <p:nvPr/>
        </p:nvSpPr>
        <p:spPr bwMode="auto">
          <a:xfrm>
            <a:off x="2676525" y="4221740"/>
            <a:ext cx="6858000" cy="0"/>
          </a:xfrm>
          <a:prstGeom prst="line">
            <a:avLst/>
          </a:prstGeom>
          <a:noFill/>
          <a:ln w="9525">
            <a:solidFill>
              <a:schemeClr val="tx1"/>
            </a:solidFill>
            <a:round/>
            <a:headEnd/>
            <a:tailEnd/>
          </a:ln>
        </p:spPr>
        <p:txBody>
          <a:bodyPr lIns="61844" tIns="30922" rIns="61844" bIns="30922">
            <a:spAutoFit/>
          </a:bodyPr>
          <a:lstStyle/>
          <a:p>
            <a:endParaRPr lang="en-US" sz="1350"/>
          </a:p>
        </p:txBody>
      </p:sp>
      <p:sp>
        <p:nvSpPr>
          <p:cNvPr id="16" name="Title 3"/>
          <p:cNvSpPr txBox="1">
            <a:spLocks/>
          </p:cNvSpPr>
          <p:nvPr/>
        </p:nvSpPr>
        <p:spPr>
          <a:xfrm>
            <a:off x="2795589" y="998499"/>
            <a:ext cx="6448425" cy="857250"/>
          </a:xfrm>
          <a:prstGeom prst="rect">
            <a:avLst/>
          </a:prstGeom>
        </p:spPr>
        <p:txBody>
          <a:bodyPr lIns="68562" tIns="34281" rIns="68562" bIns="34281">
            <a:normAutofit fontScale="97500"/>
          </a:bodyPr>
          <a:lstStyle/>
          <a:p>
            <a:pPr algn="ctr" eaLnBrk="0" hangingPunct="0">
              <a:defRPr/>
            </a:pPr>
            <a:r>
              <a:rPr lang="en-US" sz="3000" b="1" dirty="0">
                <a:ea typeface="+mj-ea"/>
                <a:cs typeface="+mj-cs"/>
              </a:rPr>
              <a:t>Levels of Change</a:t>
            </a:r>
          </a:p>
        </p:txBody>
      </p:sp>
      <p:sp>
        <p:nvSpPr>
          <p:cNvPr id="32785" name="AutoShape 21"/>
          <p:cNvSpPr>
            <a:spLocks noChangeArrowheads="1"/>
          </p:cNvSpPr>
          <p:nvPr/>
        </p:nvSpPr>
        <p:spPr bwMode="auto">
          <a:xfrm>
            <a:off x="3570232" y="3234707"/>
            <a:ext cx="716756" cy="536736"/>
          </a:xfrm>
          <a:prstGeom prst="rightArrow">
            <a:avLst>
              <a:gd name="adj1" fmla="val 50000"/>
              <a:gd name="adj2" fmla="val 41663"/>
            </a:avLst>
          </a:prstGeom>
          <a:solidFill>
            <a:srgbClr val="650706"/>
          </a:solidFill>
          <a:ln w="15875">
            <a:solidFill>
              <a:schemeClr val="tx2"/>
            </a:solidFill>
            <a:miter lim="800000"/>
            <a:headEnd/>
            <a:tailEnd/>
          </a:ln>
        </p:spPr>
        <p:txBody>
          <a:bodyPr lIns="61844" tIns="30922" rIns="61844" bIns="30922" anchor="ctr">
            <a:spAutoFit/>
          </a:bodyPr>
          <a:lstStyle/>
          <a:p>
            <a:pPr eaLnBrk="0" hangingPunct="0"/>
            <a:endParaRPr lang="en-US" sz="1350"/>
          </a:p>
        </p:txBody>
      </p:sp>
      <p:sp>
        <p:nvSpPr>
          <p:cNvPr id="32786" name="AutoShape 21"/>
          <p:cNvSpPr>
            <a:spLocks noChangeArrowheads="1"/>
          </p:cNvSpPr>
          <p:nvPr/>
        </p:nvSpPr>
        <p:spPr bwMode="auto">
          <a:xfrm>
            <a:off x="3643187" y="4683674"/>
            <a:ext cx="716756" cy="536736"/>
          </a:xfrm>
          <a:prstGeom prst="rightArrow">
            <a:avLst>
              <a:gd name="adj1" fmla="val 50000"/>
              <a:gd name="adj2" fmla="val 41663"/>
            </a:avLst>
          </a:prstGeom>
          <a:solidFill>
            <a:srgbClr val="650706"/>
          </a:solidFill>
          <a:ln w="15875">
            <a:solidFill>
              <a:schemeClr val="tx2"/>
            </a:solidFill>
            <a:miter lim="800000"/>
            <a:headEnd/>
            <a:tailEnd/>
          </a:ln>
        </p:spPr>
        <p:txBody>
          <a:bodyPr lIns="61844" tIns="30922" rIns="61844" bIns="30922" anchor="ctr">
            <a:spAutoFit/>
          </a:bodyPr>
          <a:lstStyle/>
          <a:p>
            <a:pPr eaLnBrk="0" hangingPunct="0"/>
            <a:endParaRPr lang="en-US" sz="1350"/>
          </a:p>
        </p:txBody>
      </p:sp>
    </p:spTree>
    <p:extLst>
      <p:ext uri="{BB962C8B-B14F-4D97-AF65-F5344CB8AC3E}">
        <p14:creationId xmlns:p14="http://schemas.microsoft.com/office/powerpoint/2010/main" val="1671480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819054" y="1845883"/>
            <a:ext cx="8315546" cy="1611584"/>
          </a:xfrm>
        </p:spPr>
        <p:txBody>
          <a:bodyPr>
            <a:noAutofit/>
          </a:bodyPr>
          <a:lstStyle/>
          <a:p>
            <a:r>
              <a:rPr lang="en-US" sz="4800" b="1" dirty="0"/>
              <a:t>Positive Behavior Support</a:t>
            </a:r>
            <a:br>
              <a:rPr lang="en-US" sz="4800" b="1" dirty="0"/>
            </a:br>
            <a:r>
              <a:rPr lang="en-US" sz="4800" b="1" dirty="0"/>
              <a:t/>
            </a:r>
            <a:br>
              <a:rPr lang="en-US" sz="4800" b="1" dirty="0"/>
            </a:br>
            <a:r>
              <a:rPr lang="en-US" sz="4000" b="1" dirty="0"/>
              <a:t>Universal PBS Strategies</a:t>
            </a:r>
            <a:endParaRPr lang="en-US" sz="4000" b="1" dirty="0">
              <a:latin typeface="+mn-lt"/>
            </a:endParaRPr>
          </a:p>
        </p:txBody>
      </p:sp>
      <p:pic>
        <p:nvPicPr>
          <p:cNvPr id="5" name="Picture 4" descr="m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096388"/>
            <a:ext cx="9144000" cy="920496"/>
          </a:xfrm>
          <a:prstGeom prst="rect">
            <a:avLst/>
          </a:prstGeom>
        </p:spPr>
      </p:pic>
      <p:pic>
        <p:nvPicPr>
          <p:cNvPr id="6" name="Picture 5"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917" y="5413854"/>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055" y="4101971"/>
            <a:ext cx="2818745" cy="9230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2808" y="3710454"/>
            <a:ext cx="1219254" cy="1219254"/>
          </a:xfrm>
          <a:prstGeom prst="rect">
            <a:avLst/>
          </a:prstGeom>
        </p:spPr>
      </p:pic>
    </p:spTree>
    <p:extLst>
      <p:ext uri="{BB962C8B-B14F-4D97-AF65-F5344CB8AC3E}">
        <p14:creationId xmlns:p14="http://schemas.microsoft.com/office/powerpoint/2010/main" val="8525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Webinar Goals for Diverse PBS Facilitators Who Are Here Today</a:t>
            </a:r>
            <a:endParaRPr lang="en-US" dirty="0"/>
          </a:p>
        </p:txBody>
      </p:sp>
      <p:sp>
        <p:nvSpPr>
          <p:cNvPr id="3" name="Content Placeholder 2"/>
          <p:cNvSpPr>
            <a:spLocks noGrp="1"/>
          </p:cNvSpPr>
          <p:nvPr>
            <p:ph idx="1"/>
          </p:nvPr>
        </p:nvSpPr>
        <p:spPr/>
        <p:txBody>
          <a:bodyPr>
            <a:normAutofit lnSpcReduction="10000"/>
          </a:bodyPr>
          <a:lstStyle/>
          <a:p>
            <a:r>
              <a:rPr lang="en-US" b="1" dirty="0" smtClean="0"/>
              <a:t>Some of you are new to PBS</a:t>
            </a:r>
            <a:r>
              <a:rPr lang="mr-IN" b="1" dirty="0" smtClean="0"/>
              <a:t>…</a:t>
            </a:r>
            <a:r>
              <a:rPr lang="en-US" b="1" dirty="0" smtClean="0"/>
              <a:t>..feel free to listen and absorb the messages</a:t>
            </a:r>
          </a:p>
          <a:p>
            <a:pPr lvl="1">
              <a:buFont typeface="Courier New" charset="0"/>
              <a:buChar char="o"/>
            </a:pPr>
            <a:r>
              <a:rPr lang="en-US" dirty="0" smtClean="0"/>
              <a:t>Role of the PBS Facilitator</a:t>
            </a:r>
          </a:p>
          <a:p>
            <a:pPr lvl="1">
              <a:buFont typeface="Courier New" charset="0"/>
              <a:buChar char="o"/>
            </a:pPr>
            <a:r>
              <a:rPr lang="en-US" dirty="0" smtClean="0"/>
              <a:t>Major messages</a:t>
            </a:r>
          </a:p>
          <a:p>
            <a:pPr marL="457200" lvl="1" indent="0">
              <a:buNone/>
            </a:pPr>
            <a:endParaRPr lang="en-US" dirty="0" smtClean="0"/>
          </a:p>
          <a:p>
            <a:r>
              <a:rPr lang="en-US" b="1" dirty="0" smtClean="0"/>
              <a:t>People who know these slides well</a:t>
            </a:r>
            <a:r>
              <a:rPr lang="mr-IN" b="1" dirty="0" smtClean="0"/>
              <a:t>…</a:t>
            </a:r>
            <a:r>
              <a:rPr lang="en-US" b="1" dirty="0" smtClean="0"/>
              <a:t>..</a:t>
            </a:r>
          </a:p>
          <a:p>
            <a:pPr lvl="1">
              <a:buFont typeface="Courier New" charset="0"/>
              <a:buChar char="o"/>
            </a:pPr>
            <a:r>
              <a:rPr lang="en-US" dirty="0" smtClean="0"/>
              <a:t>You will be presenting this content to other people as a PBS Facilitator</a:t>
            </a:r>
          </a:p>
          <a:p>
            <a:pPr lvl="1">
              <a:buFont typeface="Courier New" charset="0"/>
              <a:buChar char="o"/>
            </a:pPr>
            <a:r>
              <a:rPr lang="en-US" dirty="0"/>
              <a:t>Think about who needs to know about this information</a:t>
            </a:r>
          </a:p>
          <a:p>
            <a:pPr lvl="2">
              <a:buFont typeface="Courier New" charset="0"/>
              <a:buChar char="o"/>
            </a:pPr>
            <a:r>
              <a:rPr lang="en-US" dirty="0"/>
              <a:t>Different Meetings</a:t>
            </a:r>
          </a:p>
          <a:p>
            <a:pPr lvl="2">
              <a:buFont typeface="Courier New" charset="0"/>
              <a:buChar char="o"/>
            </a:pPr>
            <a:r>
              <a:rPr lang="en-US" dirty="0"/>
              <a:t>Direct Support, Mental Health Practitioners, </a:t>
            </a:r>
            <a:r>
              <a:rPr lang="en-US" dirty="0" smtClean="0"/>
              <a:t>Community</a:t>
            </a:r>
          </a:p>
          <a:p>
            <a:pPr lvl="1">
              <a:buFont typeface="Courier New" charset="0"/>
              <a:buChar char="o"/>
            </a:pPr>
            <a:r>
              <a:rPr lang="en-US" dirty="0" smtClean="0"/>
              <a:t>Use handout to select slides you want us to provide and let Stephanie know	</a:t>
            </a:r>
          </a:p>
          <a:p>
            <a:pPr lvl="1">
              <a:buFont typeface="Courier New" charset="0"/>
              <a:buChar char="o"/>
            </a:pPr>
            <a:r>
              <a:rPr lang="en-US" dirty="0" smtClean="0"/>
              <a:t>Write 3 messages as prompts so you have notes for slide presentations</a:t>
            </a:r>
          </a:p>
        </p:txBody>
      </p:sp>
    </p:spTree>
    <p:extLst>
      <p:ext uri="{BB962C8B-B14F-4D97-AF65-F5344CB8AC3E}">
        <p14:creationId xmlns:p14="http://schemas.microsoft.com/office/powerpoint/2010/main" val="10606215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09800" y="457200"/>
            <a:ext cx="7772400" cy="1143000"/>
          </a:xfrm>
        </p:spPr>
        <p:txBody>
          <a:bodyPr>
            <a:noAutofit/>
          </a:bodyPr>
          <a:lstStyle/>
          <a:p>
            <a:pPr eaLnBrk="1" hangingPunct="1"/>
            <a:r>
              <a:rPr lang="en-US" altLang="en-US" sz="3600" b="1">
                <a:ea typeface="ＭＳ Ｐゴシック" pitchFamily="34" charset="-128"/>
              </a:rPr>
              <a:t>Changing Our Understanding of PBS</a:t>
            </a:r>
            <a:endParaRPr lang="en-US" altLang="en-US" sz="3600" b="1" dirty="0">
              <a:ea typeface="ＭＳ Ｐゴシック" pitchFamily="34" charset="-128"/>
            </a:endParaRPr>
          </a:p>
        </p:txBody>
      </p:sp>
      <p:sp>
        <p:nvSpPr>
          <p:cNvPr id="9220" name="Text Box 4"/>
          <p:cNvSpPr txBox="1">
            <a:spLocks noChangeArrowheads="1"/>
          </p:cNvSpPr>
          <p:nvPr/>
        </p:nvSpPr>
        <p:spPr bwMode="auto">
          <a:xfrm>
            <a:off x="1890471" y="4142364"/>
            <a:ext cx="4114800" cy="187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altLang="en-US" b="1" dirty="0">
                <a:latin typeface="Tahoma" pitchFamily="-111" charset="0"/>
                <a:ea typeface="MS Pゴシック" pitchFamily="-92" charset="-128"/>
              </a:rPr>
              <a:t>Intensive, Individual Interventions</a:t>
            </a:r>
          </a:p>
          <a:p>
            <a:pPr eaLnBrk="1" fontAlgn="base" hangingPunct="1">
              <a:spcBef>
                <a:spcPct val="0"/>
              </a:spcBef>
              <a:spcAft>
                <a:spcPct val="0"/>
              </a:spcAft>
            </a:pPr>
            <a:r>
              <a:rPr lang="en-US" altLang="en-US" sz="1600" dirty="0">
                <a:latin typeface="Tahoma" pitchFamily="-111" charset="0"/>
                <a:ea typeface="MS Pゴシック" pitchFamily="-92" charset="-128"/>
              </a:rPr>
              <a:t>* Individuals with Intense Needs</a:t>
            </a:r>
          </a:p>
          <a:p>
            <a:pPr eaLnBrk="1" fontAlgn="base" hangingPunct="1">
              <a:spcBef>
                <a:spcPct val="0"/>
              </a:spcBef>
              <a:spcAft>
                <a:spcPct val="0"/>
              </a:spcAft>
            </a:pPr>
            <a:r>
              <a:rPr lang="en-US" altLang="en-US" sz="1600" dirty="0">
                <a:latin typeface="Tahoma" pitchFamily="-111" charset="0"/>
                <a:ea typeface="MS Pゴシック" pitchFamily="-92" charset="-128"/>
              </a:rPr>
              <a:t>* Assessment-based</a:t>
            </a:r>
          </a:p>
          <a:p>
            <a:pPr eaLnBrk="1" fontAlgn="base" hangingPunct="1">
              <a:spcBef>
                <a:spcPct val="0"/>
              </a:spcBef>
              <a:spcAft>
                <a:spcPct val="0"/>
              </a:spcAft>
              <a:buFontTx/>
              <a:buChar char="•"/>
            </a:pPr>
            <a:r>
              <a:rPr lang="en-US" altLang="en-US" sz="1600" dirty="0">
                <a:latin typeface="Tahoma" pitchFamily="-111" charset="0"/>
                <a:ea typeface="MS Pゴシック" pitchFamily="-92" charset="-128"/>
              </a:rPr>
              <a:t> High Intensity</a:t>
            </a:r>
          </a:p>
          <a:p>
            <a:pPr eaLnBrk="1" fontAlgn="base" hangingPunct="1">
              <a:spcBef>
                <a:spcPct val="0"/>
              </a:spcBef>
              <a:spcAft>
                <a:spcPct val="0"/>
              </a:spcAft>
              <a:buFontTx/>
              <a:buChar char="•"/>
            </a:pPr>
            <a:r>
              <a:rPr lang="en-US" altLang="en-US" sz="1600" dirty="0">
                <a:latin typeface="Tahoma" pitchFamily="-111" charset="0"/>
                <a:ea typeface="MS Pゴシック" pitchFamily="-92" charset="-128"/>
              </a:rPr>
              <a:t> Appropriate for Professionals Across</a:t>
            </a:r>
          </a:p>
          <a:p>
            <a:pPr eaLnBrk="1" fontAlgn="base" hangingPunct="1">
              <a:spcBef>
                <a:spcPct val="0"/>
              </a:spcBef>
              <a:spcAft>
                <a:spcPct val="0"/>
              </a:spcAft>
            </a:pPr>
            <a:r>
              <a:rPr lang="en-US" altLang="en-US" sz="1600" dirty="0">
                <a:latin typeface="Tahoma" pitchFamily="-111" charset="0"/>
                <a:ea typeface="MS Pゴシック" pitchFamily="-92" charset="-128"/>
              </a:rPr>
              <a:t>Agencies and Systems</a:t>
            </a:r>
          </a:p>
        </p:txBody>
      </p:sp>
      <p:sp>
        <p:nvSpPr>
          <p:cNvPr id="9229" name="Line 17"/>
          <p:cNvSpPr>
            <a:spLocks noChangeShapeType="1"/>
          </p:cNvSpPr>
          <p:nvPr/>
        </p:nvSpPr>
        <p:spPr bwMode="auto">
          <a:xfrm>
            <a:off x="6172200" y="1752600"/>
            <a:ext cx="762000" cy="3810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sp>
        <p:nvSpPr>
          <p:cNvPr id="9230" name="Line 18"/>
          <p:cNvSpPr>
            <a:spLocks noChangeShapeType="1"/>
          </p:cNvSpPr>
          <p:nvPr/>
        </p:nvSpPr>
        <p:spPr bwMode="auto">
          <a:xfrm>
            <a:off x="7696200" y="1600200"/>
            <a:ext cx="0" cy="3048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sp>
        <p:nvSpPr>
          <p:cNvPr id="9231" name="Line 19"/>
          <p:cNvSpPr>
            <a:spLocks noChangeShapeType="1"/>
          </p:cNvSpPr>
          <p:nvPr/>
        </p:nvSpPr>
        <p:spPr bwMode="auto">
          <a:xfrm>
            <a:off x="7086600" y="1676400"/>
            <a:ext cx="228600" cy="3048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sp>
        <p:nvSpPr>
          <p:cNvPr id="9232" name="Line 20"/>
          <p:cNvSpPr>
            <a:spLocks noChangeShapeType="1"/>
          </p:cNvSpPr>
          <p:nvPr/>
        </p:nvSpPr>
        <p:spPr bwMode="auto">
          <a:xfrm flipV="1">
            <a:off x="4648200" y="2667000"/>
            <a:ext cx="2133600" cy="76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sp>
        <p:nvSpPr>
          <p:cNvPr id="4" name="Rectangle 3"/>
          <p:cNvSpPr/>
          <p:nvPr/>
        </p:nvSpPr>
        <p:spPr>
          <a:xfrm>
            <a:off x="2362200" y="1866539"/>
            <a:ext cx="2286001" cy="1631216"/>
          </a:xfrm>
          <a:prstGeom prst="rect">
            <a:avLst/>
          </a:prstGeom>
        </p:spPr>
        <p:txBody>
          <a:bodyPr>
            <a:spAutoFit/>
          </a:bodyPr>
          <a:lstStyle/>
          <a:p>
            <a:pPr lvl="0"/>
            <a:r>
              <a:rPr lang="en-US" altLang="en-US" sz="2000" b="1" dirty="0">
                <a:solidFill>
                  <a:srgbClr val="17375E"/>
                </a:solidFill>
                <a:ea typeface="ＭＳ Ｐゴシック" pitchFamily="34" charset="-128"/>
              </a:rPr>
              <a:t>Many </a:t>
            </a:r>
            <a:r>
              <a:rPr lang="en-US" altLang="en-US" sz="2000" b="1" dirty="0" smtClean="0">
                <a:solidFill>
                  <a:srgbClr val="17375E"/>
                </a:solidFill>
                <a:ea typeface="ＭＳ Ｐゴシック" pitchFamily="34" charset="-128"/>
              </a:rPr>
              <a:t>People in </a:t>
            </a:r>
            <a:r>
              <a:rPr lang="en-US" altLang="en-US" sz="2000" b="1" dirty="0">
                <a:solidFill>
                  <a:srgbClr val="17375E"/>
                </a:solidFill>
                <a:ea typeface="ＭＳ Ｐゴシック" pitchFamily="34" charset="-128"/>
              </a:rPr>
              <a:t>MN Think PBS Relates Only to Individualized Interventions</a:t>
            </a:r>
            <a:endParaRPr lang="en-US" sz="2000" b="1" dirty="0">
              <a:solidFill>
                <a:srgbClr val="17375E"/>
              </a:solidFill>
            </a:endParaRPr>
          </a:p>
        </p:txBody>
      </p:sp>
      <p:pic>
        <p:nvPicPr>
          <p:cNvPr id="12" name="Picture 11"/>
          <p:cNvPicPr>
            <a:picLocks noChangeAspect="1"/>
          </p:cNvPicPr>
          <p:nvPr/>
        </p:nvPicPr>
        <p:blipFill>
          <a:blip r:embed="rId3"/>
          <a:stretch>
            <a:fillRect/>
          </a:stretch>
        </p:blipFill>
        <p:spPr>
          <a:xfrm>
            <a:off x="6387977" y="1866540"/>
            <a:ext cx="3022883" cy="4879619"/>
          </a:xfrm>
          <a:prstGeom prst="rect">
            <a:avLst/>
          </a:prstGeom>
        </p:spPr>
      </p:pic>
      <p:sp>
        <p:nvSpPr>
          <p:cNvPr id="2" name="Oval 1"/>
          <p:cNvSpPr/>
          <p:nvPr/>
        </p:nvSpPr>
        <p:spPr bwMode="auto">
          <a:xfrm>
            <a:off x="7239000" y="2133600"/>
            <a:ext cx="838200" cy="762000"/>
          </a:xfrm>
          <a:prstGeom prst="ellipse">
            <a:avLst/>
          </a:prstGeom>
          <a:noFill/>
          <a:ln w="5715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96269924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122516" y="532760"/>
            <a:ext cx="7830589" cy="857250"/>
          </a:xfrm>
        </p:spPr>
        <p:txBody>
          <a:bodyPr>
            <a:noAutofit/>
          </a:bodyPr>
          <a:lstStyle/>
          <a:p>
            <a:pPr algn="ctr" eaLnBrk="1" hangingPunct="1"/>
            <a:r>
              <a:rPr lang="en-US" altLang="en-US" sz="3400" b="1">
                <a:solidFill>
                  <a:srgbClr val="A00F43"/>
                </a:solidFill>
                <a:latin typeface="+mn-lt"/>
                <a:ea typeface="ＭＳ Ｐゴシック" pitchFamily="34" charset="-128"/>
              </a:rPr>
              <a:t>Positive Behavior Support Provides a Framework for Prevention</a:t>
            </a:r>
            <a:endParaRPr lang="en-US" altLang="en-US" sz="3400" b="1" dirty="0">
              <a:solidFill>
                <a:srgbClr val="A00F43"/>
              </a:solidFill>
              <a:latin typeface="+mn-lt"/>
              <a:ea typeface="ＭＳ Ｐゴシック" pitchFamily="34" charset="-128"/>
            </a:endParaRPr>
          </a:p>
        </p:txBody>
      </p:sp>
      <p:sp>
        <p:nvSpPr>
          <p:cNvPr id="9232" name="Line 20"/>
          <p:cNvSpPr>
            <a:spLocks noChangeShapeType="1"/>
          </p:cNvSpPr>
          <p:nvPr/>
        </p:nvSpPr>
        <p:spPr bwMode="auto">
          <a:xfrm>
            <a:off x="4210051" y="4422279"/>
            <a:ext cx="1287380" cy="236950"/>
          </a:xfrm>
          <a:prstGeom prst="line">
            <a:avLst/>
          </a:prstGeom>
          <a:noFill/>
          <a:ln w="76200">
            <a:solidFill>
              <a:srgbClr val="A00F43"/>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1350">
              <a:solidFill>
                <a:srgbClr val="000000"/>
              </a:solidFill>
              <a:ea typeface="ＭＳ Ｐゴシック" pitchFamily="34" charset="-128"/>
            </a:endParaRPr>
          </a:p>
        </p:txBody>
      </p:sp>
      <p:sp>
        <p:nvSpPr>
          <p:cNvPr id="4" name="Rectangle 3"/>
          <p:cNvSpPr/>
          <p:nvPr/>
        </p:nvSpPr>
        <p:spPr>
          <a:xfrm>
            <a:off x="8251060" y="2152144"/>
            <a:ext cx="2136254" cy="1754326"/>
          </a:xfrm>
          <a:prstGeom prst="rect">
            <a:avLst/>
          </a:prstGeom>
        </p:spPr>
        <p:txBody>
          <a:bodyPr wrap="square">
            <a:spAutoFit/>
          </a:bodyPr>
          <a:lstStyle/>
          <a:p>
            <a:pPr lvl="0"/>
            <a:r>
              <a:rPr lang="en-US" b="1" dirty="0"/>
              <a:t>Build Positive Social Settings Where Everyone Practices and Celebrates Social Skills That Are Important  </a:t>
            </a:r>
          </a:p>
        </p:txBody>
      </p:sp>
      <p:sp>
        <p:nvSpPr>
          <p:cNvPr id="3" name="TextBox 2"/>
          <p:cNvSpPr txBox="1"/>
          <p:nvPr/>
        </p:nvSpPr>
        <p:spPr>
          <a:xfrm>
            <a:off x="1651423" y="1759729"/>
            <a:ext cx="5242600" cy="2585323"/>
          </a:xfrm>
          <a:prstGeom prst="rect">
            <a:avLst/>
          </a:prstGeom>
          <a:noFill/>
        </p:spPr>
        <p:txBody>
          <a:bodyPr wrap="square" rtlCol="0">
            <a:spAutoFit/>
          </a:bodyPr>
          <a:lstStyle/>
          <a:p>
            <a:r>
              <a:rPr lang="en-US" b="1" dirty="0"/>
              <a:t>Focus First on Universal Positive Behavior Support</a:t>
            </a:r>
          </a:p>
          <a:p>
            <a:pPr marL="214313" indent="-214313">
              <a:buFont typeface="Arial" charset="0"/>
              <a:buChar char="•"/>
            </a:pPr>
            <a:r>
              <a:rPr lang="en-US" dirty="0"/>
              <a:t>Work Together to Create a Plan</a:t>
            </a:r>
          </a:p>
          <a:p>
            <a:pPr marL="214313" indent="-214313">
              <a:buFont typeface="Arial" charset="0"/>
              <a:buChar char="•"/>
            </a:pPr>
            <a:r>
              <a:rPr lang="en-US" dirty="0"/>
              <a:t>Prompt, Teach, &amp; Encourage Positive Social Interactions</a:t>
            </a:r>
          </a:p>
          <a:p>
            <a:pPr marL="214313" indent="-214313">
              <a:buFont typeface="Arial" charset="0"/>
              <a:buChar char="•"/>
            </a:pPr>
            <a:r>
              <a:rPr lang="en-US" dirty="0"/>
              <a:t>Practice New Social Skills </a:t>
            </a:r>
          </a:p>
          <a:p>
            <a:pPr marL="214313" indent="-214313">
              <a:buFont typeface="Arial" charset="0"/>
              <a:buChar char="•"/>
            </a:pPr>
            <a:r>
              <a:rPr lang="en-US" dirty="0"/>
              <a:t>Reinforce, Recognize, &amp; Celebrate Success</a:t>
            </a:r>
          </a:p>
          <a:p>
            <a:pPr marL="214313" indent="-214313">
              <a:buFont typeface="Arial" charset="0"/>
              <a:buChar char="•"/>
            </a:pPr>
            <a:r>
              <a:rPr lang="en-US" dirty="0"/>
              <a:t>Consistent Responses to Problematic Social Interactions</a:t>
            </a:r>
          </a:p>
          <a:p>
            <a:pPr marL="214313" indent="-214313">
              <a:buFont typeface="Arial" charset="0"/>
              <a:buChar char="•"/>
            </a:pPr>
            <a:r>
              <a:rPr lang="en-US" dirty="0"/>
              <a:t>Early Prevention and Monitoring</a:t>
            </a:r>
          </a:p>
        </p:txBody>
      </p:sp>
      <p:pic>
        <p:nvPicPr>
          <p:cNvPr id="9" name="Picture 8"/>
          <p:cNvPicPr>
            <a:picLocks noChangeAspect="1"/>
          </p:cNvPicPr>
          <p:nvPr/>
        </p:nvPicPr>
        <p:blipFill>
          <a:blip r:embed="rId3"/>
          <a:stretch>
            <a:fillRect/>
          </a:stretch>
        </p:blipFill>
        <p:spPr>
          <a:xfrm>
            <a:off x="5783179" y="1485891"/>
            <a:ext cx="2884570" cy="4841158"/>
          </a:xfrm>
          <a:prstGeom prst="rect">
            <a:avLst/>
          </a:prstGeom>
        </p:spPr>
      </p:pic>
      <p:sp>
        <p:nvSpPr>
          <p:cNvPr id="5" name="Oval 4"/>
          <p:cNvSpPr/>
          <p:nvPr/>
        </p:nvSpPr>
        <p:spPr>
          <a:xfrm>
            <a:off x="5783179" y="3857464"/>
            <a:ext cx="2884570" cy="2307056"/>
          </a:xfrm>
          <a:prstGeom prst="ellipse">
            <a:avLst/>
          </a:prstGeom>
          <a:noFill/>
          <a:ln w="69850">
            <a:solidFill>
              <a:srgbClr val="A00F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992435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5362" y="826071"/>
            <a:ext cx="7543800" cy="3754874"/>
          </a:xfrm>
          <a:prstGeom prst="rect">
            <a:avLst/>
          </a:prstGeom>
          <a:noFill/>
        </p:spPr>
        <p:txBody>
          <a:bodyPr wrap="square" rtlCol="0">
            <a:spAutoFit/>
          </a:bodyPr>
          <a:lstStyle/>
          <a:p>
            <a:r>
              <a:rPr lang="en-US" sz="2400" i="1" dirty="0"/>
              <a:t>“It’s a whole shift in paradigm of fighting fires to building capacity within the organizations--whether it is a contracted service provider or residential or day treatment program....I see our role as...helping people build capacity...” </a:t>
            </a:r>
          </a:p>
          <a:p>
            <a:r>
              <a:rPr lang="en-US" sz="2000" i="1" dirty="0"/>
              <a:t>–</a:t>
            </a:r>
            <a:r>
              <a:rPr lang="en-US" sz="2000" dirty="0" err="1"/>
              <a:t>www.pbskansas.org</a:t>
            </a:r>
            <a:r>
              <a:rPr lang="en-US" sz="2000" dirty="0"/>
              <a:t>/files/missouri_interagency_pbs_team_newsletter_part1.pdf</a:t>
            </a:r>
          </a:p>
          <a:p>
            <a:endParaRPr lang="en-US" sz="2000" dirty="0"/>
          </a:p>
          <a:p>
            <a:endParaRPr lang="en-US" sz="2000" dirty="0"/>
          </a:p>
          <a:p>
            <a:endParaRPr lang="en-US" dirty="0"/>
          </a:p>
        </p:txBody>
      </p:sp>
      <p:sp>
        <p:nvSpPr>
          <p:cNvPr id="3" name="TextBox 2"/>
          <p:cNvSpPr txBox="1"/>
          <p:nvPr/>
        </p:nvSpPr>
        <p:spPr>
          <a:xfrm>
            <a:off x="3849078" y="48888"/>
            <a:ext cx="4145561" cy="646331"/>
          </a:xfrm>
          <a:prstGeom prst="rect">
            <a:avLst/>
          </a:prstGeom>
          <a:noFill/>
        </p:spPr>
        <p:txBody>
          <a:bodyPr wrap="none" rtlCol="0">
            <a:spAutoFit/>
          </a:bodyPr>
          <a:lstStyle/>
          <a:p>
            <a:r>
              <a:rPr lang="en-US" sz="3600" b="1" dirty="0"/>
              <a:t>Focus On Prevention</a:t>
            </a:r>
          </a:p>
        </p:txBody>
      </p:sp>
      <p:sp>
        <p:nvSpPr>
          <p:cNvPr id="4" name="TextBox 3"/>
          <p:cNvSpPr txBox="1"/>
          <p:nvPr/>
        </p:nvSpPr>
        <p:spPr>
          <a:xfrm>
            <a:off x="1680308" y="3778911"/>
            <a:ext cx="2898844" cy="369332"/>
          </a:xfrm>
          <a:prstGeom prst="rect">
            <a:avLst/>
          </a:prstGeom>
          <a:noFill/>
        </p:spPr>
        <p:txBody>
          <a:bodyPr wrap="square" rtlCol="0">
            <a:spAutoFit/>
          </a:bodyPr>
          <a:lstStyle/>
          <a:p>
            <a:endParaRPr lang="en-US" dirty="0"/>
          </a:p>
        </p:txBody>
      </p:sp>
      <p:pic>
        <p:nvPicPr>
          <p:cNvPr id="5" name="Picture 4" descr="repix[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638" y="3778911"/>
            <a:ext cx="3810000" cy="2857500"/>
          </a:xfrm>
          <a:prstGeom prst="rect">
            <a:avLst/>
          </a:prstGeom>
        </p:spPr>
      </p:pic>
    </p:spTree>
    <p:extLst>
      <p:ext uri="{BB962C8B-B14F-4D97-AF65-F5344CB8AC3E}">
        <p14:creationId xmlns:p14="http://schemas.microsoft.com/office/powerpoint/2010/main" val="1381522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Major Goals of Universal PBS</a:t>
            </a:r>
            <a:endParaRPr lang="en-US" dirty="0"/>
          </a:p>
        </p:txBody>
      </p:sp>
      <p:sp>
        <p:nvSpPr>
          <p:cNvPr id="7" name="Subtitle 6"/>
          <p:cNvSpPr>
            <a:spLocks noGrp="1"/>
          </p:cNvSpPr>
          <p:nvPr>
            <p:ph idx="1"/>
          </p:nvPr>
        </p:nvSpPr>
        <p:spPr/>
        <p:txBody>
          <a:bodyPr>
            <a:normAutofit lnSpcReduction="10000"/>
          </a:bodyPr>
          <a:lstStyle/>
          <a:p>
            <a:r>
              <a:rPr lang="en-US" dirty="0"/>
              <a:t>Promote Positive Social Interactions</a:t>
            </a:r>
          </a:p>
          <a:p>
            <a:endParaRPr lang="en-US" dirty="0"/>
          </a:p>
          <a:p>
            <a:r>
              <a:rPr lang="en-US" dirty="0"/>
              <a:t>Design Positive, Proactive, Predictable Environments</a:t>
            </a:r>
          </a:p>
          <a:p>
            <a:endParaRPr lang="en-US" dirty="0"/>
          </a:p>
          <a:p>
            <a:r>
              <a:rPr lang="en-US" dirty="0"/>
              <a:t>Consistent Response to Problems</a:t>
            </a:r>
          </a:p>
          <a:p>
            <a:endParaRPr lang="en-US" dirty="0" smtClean="0"/>
          </a:p>
          <a:p>
            <a:r>
              <a:rPr lang="en-US" dirty="0" smtClean="0"/>
              <a:t>Establish </a:t>
            </a:r>
            <a:r>
              <a:rPr lang="en-US" dirty="0"/>
              <a:t>Data-based Decision Making Systems</a:t>
            </a:r>
          </a:p>
          <a:p>
            <a:pPr marL="0" indent="0">
              <a:buNone/>
            </a:pPr>
            <a:endParaRPr lang="en-US" dirty="0"/>
          </a:p>
          <a:p>
            <a:r>
              <a:rPr lang="en-US" dirty="0"/>
              <a:t>Build Capacity for Individualized PBS</a:t>
            </a:r>
          </a:p>
        </p:txBody>
      </p:sp>
    </p:spTree>
    <p:extLst>
      <p:ext uri="{BB962C8B-B14F-4D97-AF65-F5344CB8AC3E}">
        <p14:creationId xmlns:p14="http://schemas.microsoft.com/office/powerpoint/2010/main" val="1702939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t>Key Elements of Positive Behavior Support</a:t>
            </a:r>
            <a:endParaRPr lang="en-US" dirty="0"/>
          </a:p>
        </p:txBody>
      </p:sp>
      <p:sp>
        <p:nvSpPr>
          <p:cNvPr id="123907" name="Rectangle 3"/>
          <p:cNvSpPr>
            <a:spLocks noGrp="1" noChangeArrowheads="1"/>
          </p:cNvSpPr>
          <p:nvPr>
            <p:ph type="body" idx="1"/>
          </p:nvPr>
        </p:nvSpPr>
        <p:spPr/>
        <p:txBody>
          <a:bodyPr>
            <a:normAutofit lnSpcReduction="10000"/>
          </a:bodyPr>
          <a:lstStyle/>
          <a:p>
            <a:r>
              <a:rPr lang="en-US" dirty="0"/>
              <a:t>Positive Behavior Support is the Integration of </a:t>
            </a:r>
          </a:p>
          <a:p>
            <a:pPr lvl="1"/>
            <a:r>
              <a:rPr lang="en-US" dirty="0"/>
              <a:t>Valued Outcomes</a:t>
            </a:r>
          </a:p>
          <a:p>
            <a:pPr lvl="1"/>
            <a:r>
              <a:rPr lang="en-US" dirty="0"/>
              <a:t>Behavioral and Biomedical Science</a:t>
            </a:r>
          </a:p>
          <a:p>
            <a:pPr lvl="1"/>
            <a:r>
              <a:rPr lang="en-US" dirty="0"/>
              <a:t>Validated Procedures</a:t>
            </a:r>
          </a:p>
          <a:p>
            <a:pPr lvl="1"/>
            <a:r>
              <a:rPr lang="en-US" dirty="0"/>
              <a:t>Systems Change</a:t>
            </a:r>
          </a:p>
          <a:p>
            <a:pPr marL="0" indent="0">
              <a:buNone/>
            </a:pPr>
            <a:r>
              <a:rPr lang="en-US" dirty="0"/>
              <a:t>			In Order to Enhance Quality of Life and </a:t>
            </a:r>
          </a:p>
          <a:p>
            <a:pPr marL="0" indent="0">
              <a:buNone/>
            </a:pPr>
            <a:r>
              <a:rPr lang="en-US" dirty="0"/>
              <a:t>			Prevent Problem Behavior</a:t>
            </a:r>
          </a:p>
          <a:p>
            <a:endParaRPr lang="en-US" dirty="0"/>
          </a:p>
          <a:p>
            <a:pPr marL="0" indent="0">
              <a:buNone/>
            </a:pPr>
            <a:r>
              <a:rPr lang="en-US" dirty="0"/>
              <a:t>Note: PBS Plans Require Those Supporting Children and Adults to Change </a:t>
            </a:r>
            <a:r>
              <a:rPr lang="en-US" dirty="0" smtClean="0"/>
              <a:t>Their Own Behavior</a:t>
            </a:r>
            <a:endParaRPr lang="en-US" dirty="0"/>
          </a:p>
        </p:txBody>
      </p:sp>
      <p:sp>
        <p:nvSpPr>
          <p:cNvPr id="4" name="Slide Number Placeholder 5"/>
          <p:cNvSpPr>
            <a:spLocks noGrp="1"/>
          </p:cNvSpPr>
          <p:nvPr>
            <p:ph type="sldNum" sz="quarter" idx="12"/>
          </p:nvPr>
        </p:nvSpPr>
        <p:spPr/>
        <p:txBody>
          <a:bodyPr/>
          <a:lstStyle/>
          <a:p>
            <a:fld id="{FBC13A80-A5A9-9345-A7DD-6D54BC186625}" type="slidenum">
              <a:rPr lang="en-US" smtClean="0"/>
              <a:pPr/>
              <a:t>24</a:t>
            </a:fld>
            <a:endParaRPr lang="en-US"/>
          </a:p>
        </p:txBody>
      </p:sp>
    </p:spTree>
    <p:extLst>
      <p:ext uri="{BB962C8B-B14F-4D97-AF65-F5344CB8AC3E}">
        <p14:creationId xmlns:p14="http://schemas.microsoft.com/office/powerpoint/2010/main" val="102465802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PBS Assumptions &amp; Values</a:t>
            </a:r>
            <a:endParaRPr lang="en-US" dirty="0"/>
          </a:p>
        </p:txBody>
      </p:sp>
      <p:sp>
        <p:nvSpPr>
          <p:cNvPr id="3" name="Content Placeholder 2"/>
          <p:cNvSpPr>
            <a:spLocks noGrp="1"/>
          </p:cNvSpPr>
          <p:nvPr>
            <p:ph idx="1"/>
          </p:nvPr>
        </p:nvSpPr>
        <p:spPr/>
        <p:txBody>
          <a:bodyPr/>
          <a:lstStyle/>
          <a:p>
            <a:r>
              <a:rPr lang="en-US"/>
              <a:t>We are Interdependent – We All Help Each Other to Be Our Better Selves</a:t>
            </a:r>
          </a:p>
          <a:p>
            <a:r>
              <a:rPr lang="en-US"/>
              <a:t>Everyone Can Improve Their Social Skills</a:t>
            </a:r>
          </a:p>
          <a:p>
            <a:r>
              <a:rPr lang="en-US"/>
              <a:t>Even When We Know the Right Way to Model Good Social Behavior, We Don’t Always Choose to</a:t>
            </a:r>
          </a:p>
          <a:p>
            <a:endParaRPr lang="en-US" dirty="0"/>
          </a:p>
        </p:txBody>
      </p:sp>
    </p:spTree>
    <p:extLst>
      <p:ext uri="{BB962C8B-B14F-4D97-AF65-F5344CB8AC3E}">
        <p14:creationId xmlns:p14="http://schemas.microsoft.com/office/powerpoint/2010/main" val="913476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Examples of Universal Strategies</a:t>
            </a:r>
            <a:endParaRPr lang="en-US" b="1" dirty="0"/>
          </a:p>
        </p:txBody>
      </p:sp>
      <p:sp>
        <p:nvSpPr>
          <p:cNvPr id="3" name="Content Placeholder 2"/>
          <p:cNvSpPr>
            <a:spLocks noGrp="1"/>
          </p:cNvSpPr>
          <p:nvPr>
            <p:ph idx="1"/>
          </p:nvPr>
        </p:nvSpPr>
        <p:spPr/>
        <p:txBody>
          <a:bodyPr/>
          <a:lstStyle/>
          <a:p>
            <a:r>
              <a:rPr lang="en-US"/>
              <a:t>Person-Centered Thinking Strategies </a:t>
            </a:r>
          </a:p>
          <a:p>
            <a:r>
              <a:rPr lang="en-US"/>
              <a:t>AAIDD Positive Behavior Support Curriculum</a:t>
            </a:r>
          </a:p>
          <a:p>
            <a:r>
              <a:rPr lang="en-US"/>
              <a:t>The Tools of Choice Social Skills Curriculum</a:t>
            </a:r>
          </a:p>
          <a:p>
            <a:r>
              <a:rPr lang="en-US"/>
              <a:t>Health and Wellness Strategies</a:t>
            </a:r>
          </a:p>
          <a:p>
            <a:r>
              <a:rPr lang="en-US"/>
              <a:t>Efforts to Build Natural Supports </a:t>
            </a:r>
          </a:p>
          <a:p>
            <a:r>
              <a:rPr lang="en-US"/>
              <a:t>Strategies for Increasing Positive Social Interactions</a:t>
            </a:r>
          </a:p>
          <a:p>
            <a:pPr marL="0" indent="0">
              <a:buNone/>
            </a:pPr>
            <a:endParaRPr lang="en-US" dirty="0"/>
          </a:p>
        </p:txBody>
      </p:sp>
    </p:spTree>
    <p:extLst>
      <p:ext uri="{BB962C8B-B14F-4D97-AF65-F5344CB8AC3E}">
        <p14:creationId xmlns:p14="http://schemas.microsoft.com/office/powerpoint/2010/main" val="538673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26986" y="982716"/>
            <a:ext cx="7467600" cy="4146713"/>
          </a:xfrm>
        </p:spPr>
        <p:txBody>
          <a:bodyPr/>
          <a:lstStyle/>
          <a:p>
            <a:pPr algn="l"/>
            <a:r>
              <a:rPr lang="en-US" sz="2800" i="1" dirty="0"/>
              <a:t>“Almost everybody I work with has ‘behavior’, including staff, that is problematic to them on a daily basis. I mean we need to not think it as [problem behavior]</a:t>
            </a:r>
            <a:r>
              <a:rPr lang="en-US" sz="2800" dirty="0"/>
              <a:t>” </a:t>
            </a:r>
            <a:br>
              <a:rPr lang="en-US" sz="2800" dirty="0"/>
            </a:br>
            <a:r>
              <a:rPr lang="en-US" sz="2800" dirty="0"/>
              <a:t/>
            </a:r>
            <a:br>
              <a:rPr lang="en-US" sz="2800" dirty="0"/>
            </a:br>
            <a:r>
              <a:rPr lang="en-US" sz="1800" dirty="0"/>
              <a:t>--Person Supporting People With Traumatic Brain Injury in Kansas</a:t>
            </a:r>
            <a:br>
              <a:rPr lang="en-US" sz="1800" dirty="0"/>
            </a:br>
            <a:endParaRPr lang="en-US" sz="1800" dirty="0"/>
          </a:p>
        </p:txBody>
      </p:sp>
    </p:spTree>
    <p:extLst>
      <p:ext uri="{BB962C8B-B14F-4D97-AF65-F5344CB8AC3E}">
        <p14:creationId xmlns:p14="http://schemas.microsoft.com/office/powerpoint/2010/main" val="1440417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819054" y="1845883"/>
            <a:ext cx="8315546" cy="1611584"/>
          </a:xfrm>
        </p:spPr>
        <p:txBody>
          <a:bodyPr>
            <a:normAutofit/>
          </a:bodyPr>
          <a:lstStyle/>
          <a:p>
            <a:r>
              <a:rPr lang="en-US" sz="4800" b="1" dirty="0"/>
              <a:t>Positive Social Interactions</a:t>
            </a:r>
            <a:endParaRPr lang="en-US" sz="4800" b="1" dirty="0">
              <a:latin typeface="+mn-lt"/>
            </a:endParaRPr>
          </a:p>
        </p:txBody>
      </p:sp>
      <p:pic>
        <p:nvPicPr>
          <p:cNvPr id="5" name="Picture 4" descr="m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096388"/>
            <a:ext cx="9144000" cy="920496"/>
          </a:xfrm>
          <a:prstGeom prst="rect">
            <a:avLst/>
          </a:prstGeom>
        </p:spPr>
      </p:pic>
      <p:pic>
        <p:nvPicPr>
          <p:cNvPr id="6" name="Picture 5"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917" y="5413854"/>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055" y="4101971"/>
            <a:ext cx="2818745" cy="9230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2808" y="3710454"/>
            <a:ext cx="1219254" cy="1219254"/>
          </a:xfrm>
          <a:prstGeom prst="rect">
            <a:avLst/>
          </a:prstGeom>
        </p:spPr>
      </p:pic>
    </p:spTree>
    <p:extLst>
      <p:ext uri="{BB962C8B-B14F-4D97-AF65-F5344CB8AC3E}">
        <p14:creationId xmlns:p14="http://schemas.microsoft.com/office/powerpoint/2010/main" val="792805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Major Goals of Universal PBS</a:t>
            </a:r>
            <a:endParaRPr lang="en-US" dirty="0"/>
          </a:p>
        </p:txBody>
      </p:sp>
      <p:sp>
        <p:nvSpPr>
          <p:cNvPr id="7" name="Subtitle 6"/>
          <p:cNvSpPr>
            <a:spLocks noGrp="1"/>
          </p:cNvSpPr>
          <p:nvPr>
            <p:ph idx="1"/>
          </p:nvPr>
        </p:nvSpPr>
        <p:spPr/>
        <p:txBody>
          <a:bodyPr>
            <a:normAutofit lnSpcReduction="10000"/>
          </a:bodyPr>
          <a:lstStyle/>
          <a:p>
            <a:r>
              <a:rPr lang="en-US" dirty="0"/>
              <a:t>Promote Positive Social Interactions</a:t>
            </a:r>
          </a:p>
          <a:p>
            <a:endParaRPr lang="en-US" dirty="0"/>
          </a:p>
          <a:p>
            <a:r>
              <a:rPr lang="en-US" dirty="0"/>
              <a:t>Design Positive, Proactive, Predictable Environments</a:t>
            </a:r>
          </a:p>
          <a:p>
            <a:endParaRPr lang="en-US" dirty="0"/>
          </a:p>
          <a:p>
            <a:r>
              <a:rPr lang="en-US" dirty="0"/>
              <a:t>Consistent Response to Problems</a:t>
            </a:r>
          </a:p>
          <a:p>
            <a:endParaRPr lang="en-US" dirty="0" smtClean="0"/>
          </a:p>
          <a:p>
            <a:r>
              <a:rPr lang="en-US" dirty="0" smtClean="0"/>
              <a:t>Establish </a:t>
            </a:r>
            <a:r>
              <a:rPr lang="en-US" dirty="0"/>
              <a:t>Data-based Decision Making </a:t>
            </a:r>
            <a:r>
              <a:rPr lang="en-US" dirty="0" smtClean="0"/>
              <a:t>Systems</a:t>
            </a:r>
            <a:endParaRPr lang="en-US" dirty="0"/>
          </a:p>
          <a:p>
            <a:endParaRPr lang="en-US" dirty="0"/>
          </a:p>
          <a:p>
            <a:r>
              <a:rPr lang="en-US" dirty="0"/>
              <a:t>Build Capacity for Individualized PBS</a:t>
            </a:r>
          </a:p>
        </p:txBody>
      </p:sp>
      <p:sp>
        <p:nvSpPr>
          <p:cNvPr id="2" name="Oval 1"/>
          <p:cNvSpPr/>
          <p:nvPr/>
        </p:nvSpPr>
        <p:spPr>
          <a:xfrm>
            <a:off x="0" y="1254235"/>
            <a:ext cx="9916535" cy="2452897"/>
          </a:xfrm>
          <a:prstGeom prst="ellipse">
            <a:avLst/>
          </a:prstGeom>
          <a:no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0512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Becoming a PBS Facilitator</a:t>
            </a:r>
            <a:endParaRPr lang="en-US" dirty="0"/>
          </a:p>
        </p:txBody>
      </p:sp>
      <p:sp>
        <p:nvSpPr>
          <p:cNvPr id="3" name="Content Placeholder 2"/>
          <p:cNvSpPr>
            <a:spLocks noGrp="1"/>
          </p:cNvSpPr>
          <p:nvPr>
            <p:ph idx="1"/>
          </p:nvPr>
        </p:nvSpPr>
        <p:spPr/>
        <p:txBody>
          <a:bodyPr/>
          <a:lstStyle/>
          <a:p>
            <a:pPr marL="0" indent="0">
              <a:buNone/>
            </a:pPr>
            <a:r>
              <a:rPr lang="en-US" b="1" dirty="0"/>
              <a:t>Begin Putting Messages Into Your Own </a:t>
            </a:r>
            <a:r>
              <a:rPr lang="en-US" b="1" dirty="0" smtClean="0"/>
              <a:t>Words</a:t>
            </a:r>
            <a:r>
              <a:rPr lang="mr-IN" b="1" dirty="0" smtClean="0"/>
              <a:t>…</a:t>
            </a:r>
            <a:r>
              <a:rPr lang="en-US" b="1" dirty="0" smtClean="0"/>
              <a:t>.</a:t>
            </a:r>
          </a:p>
          <a:p>
            <a:r>
              <a:rPr lang="en-US" dirty="0" smtClean="0"/>
              <a:t>Think about how you would present it to different types of people</a:t>
            </a:r>
          </a:p>
          <a:p>
            <a:r>
              <a:rPr lang="en-US" dirty="0" smtClean="0"/>
              <a:t>What would you be most comfortable saying</a:t>
            </a:r>
          </a:p>
          <a:p>
            <a:r>
              <a:rPr lang="en-US" dirty="0" smtClean="0"/>
              <a:t>Adapt messages to address cultural differences</a:t>
            </a:r>
            <a:endParaRPr lang="en-US" dirty="0"/>
          </a:p>
        </p:txBody>
      </p:sp>
    </p:spTree>
    <p:extLst>
      <p:ext uri="{BB962C8B-B14F-4D97-AF65-F5344CB8AC3E}">
        <p14:creationId xmlns:p14="http://schemas.microsoft.com/office/powerpoint/2010/main" val="1719390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Creating a Positive Environment</a:t>
            </a:r>
            <a:endParaRPr lang="en-US" dirty="0"/>
          </a:p>
        </p:txBody>
      </p:sp>
      <p:sp>
        <p:nvSpPr>
          <p:cNvPr id="3" name="Content Placeholder 2"/>
          <p:cNvSpPr>
            <a:spLocks noGrp="1"/>
          </p:cNvSpPr>
          <p:nvPr>
            <p:ph idx="1"/>
          </p:nvPr>
        </p:nvSpPr>
        <p:spPr/>
        <p:txBody>
          <a:bodyPr/>
          <a:lstStyle/>
          <a:p>
            <a:r>
              <a:rPr lang="en-US"/>
              <a:t>Our Needs Are Met</a:t>
            </a:r>
          </a:p>
          <a:p>
            <a:r>
              <a:rPr lang="en-US"/>
              <a:t>We Have Choices</a:t>
            </a:r>
          </a:p>
          <a:p>
            <a:r>
              <a:rPr lang="en-US"/>
              <a:t>Events Are Predictable</a:t>
            </a:r>
          </a:p>
          <a:p>
            <a:r>
              <a:rPr lang="en-US"/>
              <a:t>People Listen and Communicate</a:t>
            </a:r>
          </a:p>
          <a:p>
            <a:pPr lvl="1"/>
            <a:r>
              <a:rPr lang="en-US"/>
              <a:t>Verbal</a:t>
            </a:r>
          </a:p>
          <a:p>
            <a:pPr lvl="1"/>
            <a:r>
              <a:rPr lang="en-US"/>
              <a:t>Nonverbal</a:t>
            </a:r>
          </a:p>
          <a:p>
            <a:r>
              <a:rPr lang="en-US"/>
              <a:t>Quality of Life is Assessed</a:t>
            </a:r>
            <a:endParaRPr lang="en-US" dirty="0"/>
          </a:p>
        </p:txBody>
      </p:sp>
    </p:spTree>
    <p:extLst>
      <p:ext uri="{BB962C8B-B14F-4D97-AF65-F5344CB8AC3E}">
        <p14:creationId xmlns:p14="http://schemas.microsoft.com/office/powerpoint/2010/main" val="1833173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311" y="809626"/>
            <a:ext cx="10272408" cy="1200321"/>
          </a:xfrm>
        </p:spPr>
        <p:txBody>
          <a:bodyPr>
            <a:normAutofit fontScale="90000"/>
          </a:bodyPr>
          <a:lstStyle/>
          <a:p>
            <a:r>
              <a:rPr lang="en-US" dirty="0"/>
              <a:t>Who Is Involved In Building a Positive Social Environment?</a:t>
            </a:r>
          </a:p>
        </p:txBody>
      </p:sp>
      <p:sp>
        <p:nvSpPr>
          <p:cNvPr id="3" name="Content Placeholder 2"/>
          <p:cNvSpPr>
            <a:spLocks noGrp="1"/>
          </p:cNvSpPr>
          <p:nvPr>
            <p:ph idx="1"/>
          </p:nvPr>
        </p:nvSpPr>
        <p:spPr>
          <a:xfrm>
            <a:off x="953311" y="2373549"/>
            <a:ext cx="8889637" cy="3678890"/>
          </a:xfrm>
        </p:spPr>
        <p:txBody>
          <a:bodyPr/>
          <a:lstStyle/>
          <a:p>
            <a:r>
              <a:rPr lang="en-US" sz="3200" dirty="0"/>
              <a:t>People Receiving Services and Supports</a:t>
            </a:r>
          </a:p>
          <a:p>
            <a:r>
              <a:rPr lang="en-US" sz="3200" dirty="0"/>
              <a:t>Staff members, Managers and Administrators</a:t>
            </a:r>
          </a:p>
          <a:p>
            <a:r>
              <a:rPr lang="en-US" sz="3200" dirty="0"/>
              <a:t>Family Members, Guardians</a:t>
            </a:r>
          </a:p>
          <a:p>
            <a:r>
              <a:rPr lang="en-US" sz="3200" dirty="0"/>
              <a:t>Advocates and Community Members</a:t>
            </a:r>
          </a:p>
        </p:txBody>
      </p:sp>
    </p:spTree>
    <p:extLst>
      <p:ext uri="{BB962C8B-B14F-4D97-AF65-F5344CB8AC3E}">
        <p14:creationId xmlns:p14="http://schemas.microsoft.com/office/powerpoint/2010/main" val="640714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Matrix” </a:t>
            </a:r>
            <a:r>
              <a:rPr lang="mr-IN" dirty="0"/>
              <a:t>–</a:t>
            </a:r>
            <a:r>
              <a:rPr lang="en-US" dirty="0"/>
              <a:t> A tool for building positive social interactions.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12322752"/>
              </p:ext>
            </p:extLst>
          </p:nvPr>
        </p:nvGraphicFramePr>
        <p:xfrm>
          <a:off x="838200" y="1825626"/>
          <a:ext cx="10515600" cy="4353502"/>
        </p:xfrm>
        <a:graphic>
          <a:graphicData uri="http://schemas.openxmlformats.org/drawingml/2006/table">
            <a:tbl>
              <a:tblPr firstRow="1" bandRow="1">
                <a:tableStyleId>{D7AC3CCA-C797-4891-BE02-D94E43425B78}</a:tableStyleId>
              </a:tblPr>
              <a:tblGrid>
                <a:gridCol w="2170190">
                  <a:extLst>
                    <a:ext uri="{9D8B030D-6E8A-4147-A177-3AD203B41FA5}">
                      <a16:colId xmlns="" xmlns:a16="http://schemas.microsoft.com/office/drawing/2014/main" val="20000"/>
                    </a:ext>
                  </a:extLst>
                </a:gridCol>
                <a:gridCol w="2036050">
                  <a:extLst>
                    <a:ext uri="{9D8B030D-6E8A-4147-A177-3AD203B41FA5}">
                      <a16:colId xmlns="" xmlns:a16="http://schemas.microsoft.com/office/drawing/2014/main" val="20001"/>
                    </a:ext>
                  </a:extLst>
                </a:gridCol>
                <a:gridCol w="2227074">
                  <a:extLst>
                    <a:ext uri="{9D8B030D-6E8A-4147-A177-3AD203B41FA5}">
                      <a16:colId xmlns="" xmlns:a16="http://schemas.microsoft.com/office/drawing/2014/main" val="20002"/>
                    </a:ext>
                  </a:extLst>
                </a:gridCol>
                <a:gridCol w="1979165">
                  <a:extLst>
                    <a:ext uri="{9D8B030D-6E8A-4147-A177-3AD203B41FA5}">
                      <a16:colId xmlns="" xmlns:a16="http://schemas.microsoft.com/office/drawing/2014/main" val="20003"/>
                    </a:ext>
                  </a:extLst>
                </a:gridCol>
                <a:gridCol w="2103121">
                  <a:extLst>
                    <a:ext uri="{9D8B030D-6E8A-4147-A177-3AD203B41FA5}">
                      <a16:colId xmlns="" xmlns:a16="http://schemas.microsoft.com/office/drawing/2014/main" val="20004"/>
                    </a:ext>
                  </a:extLst>
                </a:gridCol>
              </a:tblGrid>
              <a:tr h="1025390">
                <a:tc>
                  <a:txBody>
                    <a:bodyPr/>
                    <a:lstStyle/>
                    <a:p>
                      <a:pPr algn="ctr"/>
                      <a:endParaRPr lang="en-US" dirty="0"/>
                    </a:p>
                    <a:p>
                      <a:pPr algn="ctr"/>
                      <a:r>
                        <a:rPr lang="en-US" dirty="0"/>
                        <a:t>Person-centered Values</a:t>
                      </a:r>
                      <a:r>
                        <a:rPr lang="en-US" baseline="0" dirty="0"/>
                        <a:t> </a:t>
                      </a:r>
                      <a:endParaRPr lang="en-US" dirty="0">
                        <a:solidFill>
                          <a:schemeClr val="tx1"/>
                        </a:solidFill>
                      </a:endParaRPr>
                    </a:p>
                  </a:txBody>
                  <a:tcPr>
                    <a:solidFill>
                      <a:schemeClr val="bg1">
                        <a:lumMod val="85000"/>
                      </a:schemeClr>
                    </a:solidFill>
                  </a:tcPr>
                </a:tc>
                <a:tc>
                  <a:txBody>
                    <a:bodyPr/>
                    <a:lstStyle/>
                    <a:p>
                      <a:pPr algn="ctr"/>
                      <a:endParaRPr lang="en-US" dirty="0"/>
                    </a:p>
                    <a:p>
                      <a:pPr algn="ctr"/>
                      <a:r>
                        <a:rPr lang="en-US" dirty="0"/>
                        <a:t>Setting 1</a:t>
                      </a:r>
                      <a:endParaRPr lang="en-US" dirty="0">
                        <a:solidFill>
                          <a:schemeClr val="tx1"/>
                        </a:solidFill>
                      </a:endParaRPr>
                    </a:p>
                  </a:txBody>
                  <a:tcPr>
                    <a:solidFill>
                      <a:schemeClr val="bg1">
                        <a:lumMod val="85000"/>
                      </a:schemeClr>
                    </a:solidFill>
                  </a:tcPr>
                </a:tc>
                <a:tc>
                  <a:txBody>
                    <a:bodyPr/>
                    <a:lstStyle/>
                    <a:p>
                      <a:pPr algn="ctr"/>
                      <a:r>
                        <a:rPr lang="en-US" dirty="0"/>
                        <a:t>Setting 2</a:t>
                      </a:r>
                      <a:endParaRPr lang="en-US" dirty="0">
                        <a:solidFill>
                          <a:schemeClr val="tx1"/>
                        </a:solidFill>
                      </a:endParaRPr>
                    </a:p>
                  </a:txBody>
                  <a:tcPr>
                    <a:solidFill>
                      <a:schemeClr val="bg1">
                        <a:lumMod val="85000"/>
                      </a:schemeClr>
                    </a:solidFill>
                  </a:tcPr>
                </a:tc>
                <a:tc>
                  <a:txBody>
                    <a:bodyPr/>
                    <a:lstStyle/>
                    <a:p>
                      <a:pPr algn="ctr"/>
                      <a:r>
                        <a:rPr lang="en-US" dirty="0"/>
                        <a:t>Setting 3</a:t>
                      </a:r>
                      <a:endParaRPr lang="en-US" dirty="0">
                        <a:solidFill>
                          <a:schemeClr val="tx1"/>
                        </a:solidFill>
                      </a:endParaRPr>
                    </a:p>
                  </a:txBody>
                  <a:tcPr>
                    <a:solidFill>
                      <a:schemeClr val="bg1">
                        <a:lumMod val="85000"/>
                      </a:schemeClr>
                    </a:solidFill>
                  </a:tcPr>
                </a:tc>
                <a:tc>
                  <a:txBody>
                    <a:bodyPr/>
                    <a:lstStyle/>
                    <a:p>
                      <a:pPr algn="ctr"/>
                      <a:r>
                        <a:rPr lang="en-US" dirty="0"/>
                        <a:t>Setting 4</a:t>
                      </a:r>
                      <a:endParaRPr lang="en-US" dirty="0">
                        <a:solidFill>
                          <a:schemeClr val="tx1"/>
                        </a:solidFill>
                      </a:endParaRPr>
                    </a:p>
                  </a:txBody>
                  <a:tcPr>
                    <a:solidFill>
                      <a:schemeClr val="bg1">
                        <a:lumMod val="85000"/>
                      </a:schemeClr>
                    </a:solidFill>
                  </a:tcPr>
                </a:tc>
                <a:extLst>
                  <a:ext uri="{0D108BD9-81ED-4DB2-BD59-A6C34878D82A}">
                    <a16:rowId xmlns="" xmlns:a16="http://schemas.microsoft.com/office/drawing/2014/main" val="10000"/>
                  </a:ext>
                </a:extLst>
              </a:tr>
              <a:tr h="1043640">
                <a:tc>
                  <a:txBody>
                    <a:bodyPr/>
                    <a:lstStyle/>
                    <a:p>
                      <a:pPr algn="ctr"/>
                      <a:endParaRPr lang="en-US" b="1" dirty="0"/>
                    </a:p>
                    <a:p>
                      <a:pPr algn="ctr"/>
                      <a:r>
                        <a:rPr lang="en-US" b="1" dirty="0"/>
                        <a:t>Value 1</a:t>
                      </a:r>
                      <a:endParaRPr lang="en-US" b="1" baseline="0" dirty="0"/>
                    </a:p>
                  </a:txBody>
                  <a:tcPr>
                    <a:solidFill>
                      <a:schemeClr val="bg1">
                        <a:lumMod val="85000"/>
                      </a:schemeClr>
                    </a:solidFill>
                  </a:tcPr>
                </a:tc>
                <a:tc>
                  <a:txBody>
                    <a:bodyPr/>
                    <a:lstStyle/>
                    <a:p>
                      <a:pPr algn="l"/>
                      <a:endParaRPr lang="en-US" dirty="0"/>
                    </a:p>
                  </a:txBody>
                  <a:tcPr>
                    <a:solidFill>
                      <a:schemeClr val="bg1">
                        <a:lumMod val="95000"/>
                      </a:schemeClr>
                    </a:solidFill>
                  </a:tcPr>
                </a:tc>
                <a:tc>
                  <a:txBody>
                    <a:bodyPr/>
                    <a:lstStyle/>
                    <a:p>
                      <a:pPr algn="l"/>
                      <a:endParaRPr lang="en-US" dirty="0"/>
                    </a:p>
                  </a:txBody>
                  <a:tcPr>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txBody>
                  <a:tcPr>
                    <a:solidFill>
                      <a:schemeClr val="bg1">
                        <a:lumMod val="95000"/>
                      </a:schemeClr>
                    </a:solidFill>
                  </a:tcPr>
                </a:tc>
                <a:tc>
                  <a:txBody>
                    <a:bodyPr/>
                    <a:lstStyle/>
                    <a:p>
                      <a:pPr algn="l"/>
                      <a:endParaRPr lang="en-US" dirty="0"/>
                    </a:p>
                  </a:txBody>
                  <a:tcPr>
                    <a:solidFill>
                      <a:schemeClr val="bg1">
                        <a:lumMod val="95000"/>
                      </a:schemeClr>
                    </a:solidFill>
                  </a:tcPr>
                </a:tc>
                <a:extLst>
                  <a:ext uri="{0D108BD9-81ED-4DB2-BD59-A6C34878D82A}">
                    <a16:rowId xmlns="" xmlns:a16="http://schemas.microsoft.com/office/drawing/2014/main" val="10001"/>
                  </a:ext>
                </a:extLst>
              </a:tr>
              <a:tr h="1259082">
                <a:tc>
                  <a:txBody>
                    <a:bodyPr/>
                    <a:lstStyle/>
                    <a:p>
                      <a:pPr algn="ctr"/>
                      <a:endParaRPr lang="en-US" b="1" dirty="0"/>
                    </a:p>
                    <a:p>
                      <a:pPr algn="ctr"/>
                      <a:r>
                        <a:rPr lang="en-US" b="1" dirty="0"/>
                        <a:t>Value 2</a:t>
                      </a:r>
                    </a:p>
                  </a:txBody>
                  <a:tcPr>
                    <a:solidFill>
                      <a:schemeClr val="bg1">
                        <a:lumMod val="85000"/>
                      </a:schemeClr>
                    </a:solidFill>
                  </a:tcPr>
                </a:tc>
                <a:tc>
                  <a:txBody>
                    <a:bodyPr/>
                    <a:lstStyle/>
                    <a:p>
                      <a:pPr algn="l"/>
                      <a:endParaRPr lang="en-US" dirty="0"/>
                    </a:p>
                  </a:txBody>
                  <a:tcPr>
                    <a:solidFill>
                      <a:schemeClr val="bg1"/>
                    </a:solidFill>
                  </a:tcPr>
                </a:tc>
                <a:tc>
                  <a:txBody>
                    <a:bodyPr/>
                    <a:lstStyle/>
                    <a:p>
                      <a:pPr algn="l"/>
                      <a:endParaRPr lang="en-US" dirty="0"/>
                    </a:p>
                  </a:txBody>
                  <a:tcPr>
                    <a:solidFill>
                      <a:schemeClr val="bg1"/>
                    </a:solidFill>
                  </a:tcPr>
                </a:tc>
                <a:tc>
                  <a:txBody>
                    <a:bodyPr/>
                    <a:lstStyle/>
                    <a:p>
                      <a:pPr algn="l"/>
                      <a:endParaRPr lang="en-US" dirty="0"/>
                    </a:p>
                  </a:txBody>
                  <a:tcPr>
                    <a:solidFill>
                      <a:schemeClr val="bg1"/>
                    </a:solidFill>
                  </a:tcPr>
                </a:tc>
                <a:tc>
                  <a:txBody>
                    <a:bodyPr/>
                    <a:lstStyle/>
                    <a:p>
                      <a:pPr algn="l"/>
                      <a:endParaRPr lang="en-US" dirty="0"/>
                    </a:p>
                  </a:txBody>
                  <a:tcPr>
                    <a:solidFill>
                      <a:schemeClr val="bg1"/>
                    </a:solidFill>
                  </a:tcPr>
                </a:tc>
                <a:extLst>
                  <a:ext uri="{0D108BD9-81ED-4DB2-BD59-A6C34878D82A}">
                    <a16:rowId xmlns="" xmlns:a16="http://schemas.microsoft.com/office/drawing/2014/main" val="10002"/>
                  </a:ext>
                </a:extLst>
              </a:tr>
              <a:tr h="1025390">
                <a:tc>
                  <a:txBody>
                    <a:bodyPr/>
                    <a:lstStyle/>
                    <a:p>
                      <a:pPr algn="ctr"/>
                      <a:r>
                        <a:rPr lang="en-US" b="1" dirty="0"/>
                        <a:t>Value 3</a:t>
                      </a:r>
                    </a:p>
                  </a:txBody>
                  <a:tcPr>
                    <a:solidFill>
                      <a:schemeClr val="bg1">
                        <a:lumMod val="85000"/>
                      </a:schemeClr>
                    </a:solidFill>
                  </a:tcPr>
                </a:tc>
                <a:tc>
                  <a:txBody>
                    <a:bodyPr/>
                    <a:lstStyle/>
                    <a:p>
                      <a:pPr algn="l"/>
                      <a:endParaRPr lang="en-US" dirty="0"/>
                    </a:p>
                  </a:txBody>
                  <a:tcPr>
                    <a:solidFill>
                      <a:schemeClr val="bg1">
                        <a:lumMod val="95000"/>
                      </a:schemeClr>
                    </a:solidFill>
                  </a:tcPr>
                </a:tc>
                <a:tc>
                  <a:txBody>
                    <a:bodyPr/>
                    <a:lstStyle/>
                    <a:p>
                      <a:pPr algn="l"/>
                      <a:endParaRPr lang="en-US" dirty="0"/>
                    </a:p>
                  </a:txBody>
                  <a:tcPr>
                    <a:solidFill>
                      <a:schemeClr val="bg1">
                        <a:lumMod val="95000"/>
                      </a:schemeClr>
                    </a:solidFill>
                  </a:tcPr>
                </a:tc>
                <a:tc>
                  <a:txBody>
                    <a:bodyPr/>
                    <a:lstStyle/>
                    <a:p>
                      <a:pPr algn="l"/>
                      <a:endParaRPr lang="en-US" dirty="0"/>
                    </a:p>
                  </a:txBody>
                  <a:tcPr>
                    <a:solidFill>
                      <a:schemeClr val="bg1">
                        <a:lumMod val="95000"/>
                      </a:schemeClr>
                    </a:solidFill>
                  </a:tcPr>
                </a:tc>
                <a:tc>
                  <a:txBody>
                    <a:bodyPr/>
                    <a:lstStyle/>
                    <a:p>
                      <a:pPr algn="l"/>
                      <a:endParaRPr lang="en-US" dirty="0"/>
                    </a:p>
                  </a:txBody>
                  <a:tcPr>
                    <a:solidFill>
                      <a:schemeClr val="bg1">
                        <a:lumMod val="95000"/>
                      </a:schemeClr>
                    </a:solidFill>
                  </a:tcPr>
                </a:tc>
                <a:extLst>
                  <a:ext uri="{0D108BD9-81ED-4DB2-BD59-A6C34878D82A}">
                    <a16:rowId xmlns="" xmlns:a16="http://schemas.microsoft.com/office/drawing/2014/main" val="10003"/>
                  </a:ext>
                </a:extLst>
              </a:tr>
            </a:tbl>
          </a:graphicData>
        </a:graphic>
      </p:graphicFrame>
      <p:sp>
        <p:nvSpPr>
          <p:cNvPr id="2" name="Rectangle 1">
            <a:extLst>
              <a:ext uri="{FF2B5EF4-FFF2-40B4-BE49-F238E27FC236}">
                <a16:creationId xmlns="" xmlns:a16="http://schemas.microsoft.com/office/drawing/2014/main" id="{00C1A0FF-831C-44F6-ABA1-C9520DAB1090}"/>
              </a:ext>
            </a:extLst>
          </p:cNvPr>
          <p:cNvSpPr/>
          <p:nvPr/>
        </p:nvSpPr>
        <p:spPr>
          <a:xfrm>
            <a:off x="4085617" y="3268494"/>
            <a:ext cx="5758774" cy="227627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Positive behavioral definitions of the values for each setting</a:t>
            </a:r>
          </a:p>
          <a:p>
            <a:pPr algn="ctr"/>
            <a:endParaRPr lang="en-US" b="1" dirty="0"/>
          </a:p>
        </p:txBody>
      </p:sp>
    </p:spTree>
    <p:extLst>
      <p:ext uri="{BB962C8B-B14F-4D97-AF65-F5344CB8AC3E}">
        <p14:creationId xmlns:p14="http://schemas.microsoft.com/office/powerpoint/2010/main" val="126932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 Development</a:t>
            </a:r>
          </a:p>
        </p:txBody>
      </p:sp>
      <p:sp>
        <p:nvSpPr>
          <p:cNvPr id="3" name="Content Placeholder 2"/>
          <p:cNvSpPr>
            <a:spLocks noGrp="1"/>
          </p:cNvSpPr>
          <p:nvPr>
            <p:ph idx="1"/>
          </p:nvPr>
        </p:nvSpPr>
        <p:spPr/>
        <p:txBody>
          <a:bodyPr/>
          <a:lstStyle/>
          <a:p>
            <a:pPr marL="0" indent="0">
              <a:buNone/>
            </a:pPr>
            <a:r>
              <a:rPr lang="en-US" dirty="0"/>
              <a:t>Everyone Works Together to:</a:t>
            </a:r>
          </a:p>
          <a:p>
            <a:pPr marL="0" indent="0">
              <a:buNone/>
            </a:pPr>
            <a:endParaRPr lang="en-US" dirty="0"/>
          </a:p>
          <a:p>
            <a:r>
              <a:rPr lang="en-US" b="1" i="1" dirty="0"/>
              <a:t>List</a:t>
            </a:r>
            <a:r>
              <a:rPr lang="en-US" dirty="0"/>
              <a:t> Key Person-Centered Values </a:t>
            </a:r>
          </a:p>
          <a:p>
            <a:r>
              <a:rPr lang="en-US" b="1" i="1" dirty="0"/>
              <a:t>Identify</a:t>
            </a:r>
            <a:r>
              <a:rPr lang="en-US" dirty="0"/>
              <a:t> the Social Behaviors That Reflect These Values</a:t>
            </a:r>
          </a:p>
          <a:p>
            <a:r>
              <a:rPr lang="en-US" b="1" i="1" dirty="0"/>
              <a:t>Create</a:t>
            </a:r>
            <a:r>
              <a:rPr lang="en-US" dirty="0"/>
              <a:t> a Plan for Increasing Social Interactions </a:t>
            </a:r>
          </a:p>
          <a:p>
            <a:r>
              <a:rPr lang="en-US" b="1" i="1" dirty="0"/>
              <a:t>Support</a:t>
            </a:r>
            <a:r>
              <a:rPr lang="en-US" dirty="0"/>
              <a:t> and Recognize Each Other, Help Encourage and Prompt</a:t>
            </a:r>
          </a:p>
          <a:p>
            <a:r>
              <a:rPr lang="en-US" b="1" i="1" dirty="0"/>
              <a:t>Celebrate</a:t>
            </a:r>
            <a:r>
              <a:rPr lang="en-US" dirty="0"/>
              <a:t> Success</a:t>
            </a:r>
          </a:p>
        </p:txBody>
      </p:sp>
    </p:spTree>
    <p:extLst>
      <p:ext uri="{BB962C8B-B14F-4D97-AF65-F5344CB8AC3E}">
        <p14:creationId xmlns:p14="http://schemas.microsoft.com/office/powerpoint/2010/main" val="1162051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986516" y="1257389"/>
            <a:ext cx="8315546" cy="1611584"/>
          </a:xfrm>
        </p:spPr>
        <p:txBody>
          <a:bodyPr>
            <a:normAutofit/>
          </a:bodyPr>
          <a:lstStyle/>
          <a:p>
            <a:r>
              <a:rPr lang="en-US" sz="4800" b="1" dirty="0" smtClean="0"/>
              <a:t>Matrix Examples</a:t>
            </a:r>
            <a:endParaRPr lang="en-US" sz="4800" b="1" dirty="0">
              <a:latin typeface="+mn-lt"/>
            </a:endParaRPr>
          </a:p>
        </p:txBody>
      </p:sp>
      <p:pic>
        <p:nvPicPr>
          <p:cNvPr id="5" name="Picture 4" descr="m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096388"/>
            <a:ext cx="9144000" cy="920496"/>
          </a:xfrm>
          <a:prstGeom prst="rect">
            <a:avLst/>
          </a:prstGeom>
        </p:spPr>
      </p:pic>
      <p:pic>
        <p:nvPicPr>
          <p:cNvPr id="6" name="Picture 5"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917" y="5413854"/>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055" y="4101971"/>
            <a:ext cx="2818745" cy="9230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2808" y="3710454"/>
            <a:ext cx="1219254" cy="1219254"/>
          </a:xfrm>
          <a:prstGeom prst="rect">
            <a:avLst/>
          </a:prstGeom>
        </p:spPr>
      </p:pic>
    </p:spTree>
    <p:extLst>
      <p:ext uri="{BB962C8B-B14F-4D97-AF65-F5344CB8AC3E}">
        <p14:creationId xmlns:p14="http://schemas.microsoft.com/office/powerpoint/2010/main" val="1992542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latin typeface="+mn-lt"/>
              </a:rPr>
              <a:t>Using Person-Centered Strategies to Encourage Community </a:t>
            </a:r>
            <a:r>
              <a:rPr lang="mr-IN" sz="2400" b="1" dirty="0">
                <a:latin typeface="+mn-lt"/>
              </a:rPr>
              <a:t>–</a:t>
            </a:r>
            <a:r>
              <a:rPr lang="en-US" sz="2400" b="1" dirty="0">
                <a:latin typeface="+mn-lt"/>
              </a:rPr>
              <a:t> </a:t>
            </a:r>
            <a:r>
              <a:rPr lang="en-US" sz="2400" b="1" dirty="0">
                <a:solidFill>
                  <a:srgbClr val="7030A0"/>
                </a:solidFill>
                <a:latin typeface="+mn-lt"/>
              </a:rPr>
              <a:t>Mental Health Clubhouse Example</a:t>
            </a:r>
            <a:endParaRPr lang="en-US" sz="2400" dirty="0">
              <a:solidFill>
                <a:srgbClr val="7030A0"/>
              </a:solidFill>
              <a:latin typeface="+mn-lt"/>
            </a:endParaRPr>
          </a:p>
        </p:txBody>
      </p:sp>
      <p:sp>
        <p:nvSpPr>
          <p:cNvPr id="3" name="Content Placeholder 2"/>
          <p:cNvSpPr>
            <a:spLocks noGrp="1"/>
          </p:cNvSpPr>
          <p:nvPr>
            <p:ph idx="1"/>
          </p:nvPr>
        </p:nvSpPr>
        <p:spPr>
          <a:xfrm>
            <a:off x="1838325" y="1417639"/>
            <a:ext cx="8201025" cy="4381218"/>
          </a:xfrm>
        </p:spPr>
        <p:txBody>
          <a:bodyPr>
            <a:normAutofit fontScale="92500"/>
          </a:bodyPr>
          <a:lstStyle/>
          <a:p>
            <a:r>
              <a:rPr lang="en-US" dirty="0" smtClean="0"/>
              <a:t>First </a:t>
            </a:r>
            <a:r>
              <a:rPr lang="en-US" dirty="0"/>
              <a:t>Meeting Naturally Scheduled to Manage Clubhouse</a:t>
            </a:r>
          </a:p>
          <a:p>
            <a:pPr lvl="1"/>
            <a:r>
              <a:rPr lang="en-US" dirty="0"/>
              <a:t>28 People </a:t>
            </a:r>
            <a:r>
              <a:rPr lang="en-US" dirty="0" smtClean="0"/>
              <a:t>with Mental Illness Use </a:t>
            </a:r>
            <a:r>
              <a:rPr lang="en-US" dirty="0"/>
              <a:t>the Clubhouse</a:t>
            </a:r>
          </a:p>
          <a:p>
            <a:pPr lvl="1"/>
            <a:r>
              <a:rPr lang="en-US" dirty="0"/>
              <a:t>2 Staff </a:t>
            </a:r>
            <a:r>
              <a:rPr lang="en-US" dirty="0" smtClean="0"/>
              <a:t>Members Support the Clubhouse</a:t>
            </a:r>
          </a:p>
          <a:p>
            <a:pPr lvl="1"/>
            <a:r>
              <a:rPr lang="en-US" dirty="0" smtClean="0"/>
              <a:t>4 Person-Centered Thinking Coaches</a:t>
            </a:r>
          </a:p>
          <a:p>
            <a:r>
              <a:rPr lang="en-US" dirty="0" smtClean="0"/>
              <a:t>Coaches Used Facilitated Groups of 4 People</a:t>
            </a:r>
          </a:p>
          <a:p>
            <a:r>
              <a:rPr lang="en-US" dirty="0" smtClean="0"/>
              <a:t>Discussed What Works and What Doesn’t Work at the Clubhouse</a:t>
            </a:r>
          </a:p>
          <a:p>
            <a:r>
              <a:rPr lang="en-US" dirty="0" smtClean="0"/>
              <a:t>Identified </a:t>
            </a:r>
            <a:r>
              <a:rPr lang="en-US" dirty="0"/>
              <a:t>Times of Day That Are Important and Completed </a:t>
            </a:r>
          </a:p>
          <a:p>
            <a:r>
              <a:rPr lang="en-US" dirty="0" smtClean="0"/>
              <a:t>Agreed on Person-Centered Values &amp; Social Behaviors </a:t>
            </a:r>
          </a:p>
        </p:txBody>
      </p:sp>
    </p:spTree>
    <p:extLst>
      <p:ext uri="{BB962C8B-B14F-4D97-AF65-F5344CB8AC3E}">
        <p14:creationId xmlns:p14="http://schemas.microsoft.com/office/powerpoint/2010/main" val="9756415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750915446"/>
              </p:ext>
            </p:extLst>
          </p:nvPr>
        </p:nvGraphicFramePr>
        <p:xfrm>
          <a:off x="155643" y="187007"/>
          <a:ext cx="11867743" cy="6525078"/>
        </p:xfrm>
        <a:graphic>
          <a:graphicData uri="http://schemas.openxmlformats.org/drawingml/2006/table">
            <a:tbl>
              <a:tblPr>
                <a:tableStyleId>{5C22544A-7EE6-4342-B048-85BDC9FD1C3A}</a:tableStyleId>
              </a:tblPr>
              <a:tblGrid>
                <a:gridCol w="1465546">
                  <a:extLst>
                    <a:ext uri="{9D8B030D-6E8A-4147-A177-3AD203B41FA5}">
                      <a16:colId xmlns="" xmlns:a16="http://schemas.microsoft.com/office/drawing/2014/main" val="20000"/>
                    </a:ext>
                  </a:extLst>
                </a:gridCol>
                <a:gridCol w="1879723">
                  <a:extLst>
                    <a:ext uri="{9D8B030D-6E8A-4147-A177-3AD203B41FA5}">
                      <a16:colId xmlns="" xmlns:a16="http://schemas.microsoft.com/office/drawing/2014/main" val="20001"/>
                    </a:ext>
                  </a:extLst>
                </a:gridCol>
                <a:gridCol w="1647066">
                  <a:extLst>
                    <a:ext uri="{9D8B030D-6E8A-4147-A177-3AD203B41FA5}">
                      <a16:colId xmlns="" xmlns:a16="http://schemas.microsoft.com/office/drawing/2014/main" val="20002"/>
                    </a:ext>
                  </a:extLst>
                </a:gridCol>
                <a:gridCol w="1718852">
                  <a:extLst>
                    <a:ext uri="{9D8B030D-6E8A-4147-A177-3AD203B41FA5}">
                      <a16:colId xmlns="" xmlns:a16="http://schemas.microsoft.com/office/drawing/2014/main" val="20003"/>
                    </a:ext>
                  </a:extLst>
                </a:gridCol>
                <a:gridCol w="1718852">
                  <a:extLst>
                    <a:ext uri="{9D8B030D-6E8A-4147-A177-3AD203B41FA5}">
                      <a16:colId xmlns="" xmlns:a16="http://schemas.microsoft.com/office/drawing/2014/main" val="20004"/>
                    </a:ext>
                  </a:extLst>
                </a:gridCol>
                <a:gridCol w="1718852">
                  <a:extLst>
                    <a:ext uri="{9D8B030D-6E8A-4147-A177-3AD203B41FA5}">
                      <a16:colId xmlns="" xmlns:a16="http://schemas.microsoft.com/office/drawing/2014/main" val="20005"/>
                    </a:ext>
                  </a:extLst>
                </a:gridCol>
                <a:gridCol w="1718852">
                  <a:extLst>
                    <a:ext uri="{9D8B030D-6E8A-4147-A177-3AD203B41FA5}">
                      <a16:colId xmlns="" xmlns:a16="http://schemas.microsoft.com/office/drawing/2014/main" val="20006"/>
                    </a:ext>
                  </a:extLst>
                </a:gridCol>
              </a:tblGrid>
              <a:tr h="432946">
                <a:tc>
                  <a:txBody>
                    <a:bodyPr/>
                    <a:lstStyle/>
                    <a:p>
                      <a:pPr algn="l" fontAlgn="ctr"/>
                      <a:r>
                        <a:rPr lang="sk-SK" sz="700" u="none" strike="noStrike" dirty="0">
                          <a:effectLst/>
                        </a:rPr>
                        <a:t> </a:t>
                      </a:r>
                      <a:endParaRPr lang="sk-SK" sz="700" b="1" i="0" u="none" strike="noStrike" dirty="0">
                        <a:solidFill>
                          <a:srgbClr val="000000"/>
                        </a:solidFill>
                        <a:effectLst/>
                        <a:latin typeface="Tahoma" charset="0"/>
                      </a:endParaRPr>
                    </a:p>
                  </a:txBody>
                  <a:tcPr marL="6208" marR="6208" marT="6208" marB="0" vert="wordArtVert"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sk-SK" sz="500" u="none" strike="noStrike" dirty="0">
                          <a:effectLst/>
                        </a:rPr>
                        <a:t> </a:t>
                      </a:r>
                      <a:r>
                        <a:rPr lang="sk-SK" sz="1400" b="1" u="none" strike="noStrike" dirty="0" err="1">
                          <a:effectLst/>
                        </a:rPr>
                        <a:t>Times</a:t>
                      </a:r>
                      <a:r>
                        <a:rPr lang="sk-SK" sz="1400" b="1" u="none" strike="noStrike" dirty="0">
                          <a:effectLst/>
                        </a:rPr>
                        <a:t> of </a:t>
                      </a:r>
                      <a:r>
                        <a:rPr lang="sk-SK" sz="1400" b="1" u="none" strike="noStrike" dirty="0" err="1">
                          <a:effectLst/>
                        </a:rPr>
                        <a:t>Day</a:t>
                      </a:r>
                      <a:endParaRPr lang="sk-SK" sz="1400" b="1" i="0" u="none" strike="noStrike" dirty="0">
                        <a:solidFill>
                          <a:srgbClr val="000000"/>
                        </a:solidFill>
                        <a:effectLst/>
                        <a:latin typeface="Tahoma" charset="0"/>
                      </a:endParaRPr>
                    </a:p>
                    <a:p>
                      <a:pPr algn="l" fontAlgn="b"/>
                      <a:endParaRPr lang="sk-SK" sz="500" b="0" i="0" u="none" strike="noStrike" dirty="0">
                        <a:solidFill>
                          <a:srgbClr val="000000"/>
                        </a:solidFill>
                        <a:effectLst/>
                        <a:latin typeface="Tahoma" charset="0"/>
                      </a:endParaRPr>
                    </a:p>
                  </a:txBody>
                  <a:tcPr marL="6208" marR="6208" marT="6208" marB="0" anchor="b"/>
                </a:tc>
                <a:tc>
                  <a:txBody>
                    <a:bodyPr/>
                    <a:lstStyle/>
                    <a:p>
                      <a:pPr algn="ctr" fontAlgn="ctr"/>
                      <a:r>
                        <a:rPr lang="en-US" sz="1200" b="1" u="none" strike="noStrike" dirty="0">
                          <a:effectLst/>
                        </a:rPr>
                        <a:t>Free Time</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200" b="1" u="none" strike="noStrike" dirty="0">
                          <a:effectLst/>
                        </a:rPr>
                        <a:t>Cleaning Up</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200" b="1" u="none" strike="noStrike" dirty="0">
                          <a:effectLst/>
                        </a:rPr>
                        <a:t>Lunch Time</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200" b="1" u="none" strike="noStrike" dirty="0">
                          <a:effectLst/>
                        </a:rPr>
                        <a:t>Fundraising</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200" b="1" u="none" strike="noStrike" dirty="0">
                          <a:effectLst/>
                        </a:rPr>
                        <a:t>During Outside Activities</a:t>
                      </a:r>
                      <a:endParaRPr lang="en-US" sz="1200" b="1" i="0" u="none" strike="noStrike" dirty="0">
                        <a:solidFill>
                          <a:srgbClr val="000000"/>
                        </a:solidFill>
                        <a:effectLst/>
                        <a:latin typeface="Tahoma" charset="0"/>
                      </a:endParaRPr>
                    </a:p>
                  </a:txBody>
                  <a:tcPr marL="6208" marR="6208" marT="6208" marB="0" anchor="ctr"/>
                </a:tc>
                <a:extLst>
                  <a:ext uri="{0D108BD9-81ED-4DB2-BD59-A6C34878D82A}">
                    <a16:rowId xmlns="" xmlns:a16="http://schemas.microsoft.com/office/drawing/2014/main" val="10000"/>
                  </a:ext>
                </a:extLst>
              </a:tr>
              <a:tr h="982835">
                <a:tc rowSpan="6">
                  <a:txBody>
                    <a:bodyPr/>
                    <a:lstStyle/>
                    <a:p>
                      <a:pPr algn="ctr" fontAlgn="ctr"/>
                      <a:r>
                        <a:rPr lang="en-US" sz="1200" b="1" u="none" strike="noStrike" dirty="0">
                          <a:effectLst/>
                        </a:rPr>
                        <a:t>Values</a:t>
                      </a:r>
                      <a:endParaRPr lang="en-US" sz="1200" b="1" i="0" u="none" strike="noStrike" dirty="0">
                        <a:solidFill>
                          <a:srgbClr val="000000"/>
                        </a:solidFill>
                        <a:effectLst/>
                        <a:latin typeface="Tahoma" charset="0"/>
                      </a:endParaRPr>
                    </a:p>
                  </a:txBody>
                  <a:tcPr marL="6208" marR="6208" marT="6208" marB="0" vert="wordArtVert" anchor="ctr"/>
                </a:tc>
                <a:tc>
                  <a:txBody>
                    <a:bodyPr/>
                    <a:lstStyle/>
                    <a:p>
                      <a:pPr algn="ctr" fontAlgn="ctr"/>
                      <a:r>
                        <a:rPr lang="en-US" sz="1200" b="1" u="none" strike="noStrike" dirty="0">
                          <a:effectLst/>
                        </a:rPr>
                        <a:t>Respecting Each Other</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Respect another's privacy,  Understanding differences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Offer to help each other,  talk to each other kindly if something isn't working</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a:effectLst/>
                        </a:rPr>
                        <a:t>Push in/pull out chairs for others, Ask if help is needed</a:t>
                      </a:r>
                      <a:endParaRPr lang="en-US" sz="1100" b="0" i="0" u="none" strike="noStrike">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Everybody can do something, break  bigger jobs into smaller parts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Respect each other's preferences, follow the rules, watch out for each other</a:t>
                      </a:r>
                      <a:endParaRPr lang="en-US" sz="1100" b="0" i="0" u="none" strike="noStrike" dirty="0">
                        <a:solidFill>
                          <a:srgbClr val="000000"/>
                        </a:solidFill>
                        <a:effectLst/>
                        <a:latin typeface="Tahoma" charset="0"/>
                      </a:endParaRPr>
                    </a:p>
                  </a:txBody>
                  <a:tcPr marL="6208" marR="6208" marT="6208" marB="0" anchor="ctr"/>
                </a:tc>
                <a:extLst>
                  <a:ext uri="{0D108BD9-81ED-4DB2-BD59-A6C34878D82A}">
                    <a16:rowId xmlns="" xmlns:a16="http://schemas.microsoft.com/office/drawing/2014/main" val="10001"/>
                  </a:ext>
                </a:extLst>
              </a:tr>
              <a:tr h="982835">
                <a:tc vMerge="1">
                  <a:txBody>
                    <a:bodyPr/>
                    <a:lstStyle/>
                    <a:p>
                      <a:endParaRPr lang="en-US"/>
                    </a:p>
                  </a:txBody>
                  <a:tcPr/>
                </a:tc>
                <a:tc>
                  <a:txBody>
                    <a:bodyPr/>
                    <a:lstStyle/>
                    <a:p>
                      <a:pPr algn="ctr" fontAlgn="ctr"/>
                      <a:r>
                        <a:rPr lang="en-US" sz="1200" b="1" u="none" strike="noStrike" dirty="0">
                          <a:effectLst/>
                        </a:rPr>
                        <a:t>Having a Positive Attitude</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Be aware of your environment,  Be aware of how other's are feeling</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Respect people's differing abilities, Get involved</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Talk to people that you may not otherwise talk to</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a:effectLst/>
                        </a:rPr>
                        <a:t>Help out where you can, participate in Clubhouse meetings and offer suggestions</a:t>
                      </a:r>
                      <a:endParaRPr lang="en-US" sz="1100" b="0" i="0" u="none" strike="noStrike">
                        <a:solidFill>
                          <a:srgbClr val="000000"/>
                        </a:solidFill>
                        <a:effectLst/>
                        <a:latin typeface="Tahoma" charset="0"/>
                      </a:endParaRPr>
                    </a:p>
                  </a:txBody>
                  <a:tcPr marL="6208" marR="6208" marT="6208" marB="0" anchor="ctr"/>
                </a:tc>
                <a:tc>
                  <a:txBody>
                    <a:bodyPr/>
                    <a:lstStyle/>
                    <a:p>
                      <a:pPr algn="ctr" fontAlgn="ctr"/>
                      <a:r>
                        <a:rPr lang="en-US" sz="1100" u="none" strike="noStrike">
                          <a:effectLst/>
                        </a:rPr>
                        <a:t>Appreciate the moment and activity, say thank you to those who plan activities</a:t>
                      </a:r>
                      <a:endParaRPr lang="en-US" sz="1100" b="0" i="0" u="none" strike="noStrike">
                        <a:solidFill>
                          <a:srgbClr val="000000"/>
                        </a:solidFill>
                        <a:effectLst/>
                        <a:latin typeface="Tahoma" charset="0"/>
                      </a:endParaRPr>
                    </a:p>
                  </a:txBody>
                  <a:tcPr marL="6208" marR="6208" marT="6208" marB="0" anchor="ctr"/>
                </a:tc>
                <a:extLst>
                  <a:ext uri="{0D108BD9-81ED-4DB2-BD59-A6C34878D82A}">
                    <a16:rowId xmlns="" xmlns:a16="http://schemas.microsoft.com/office/drawing/2014/main" val="10002"/>
                  </a:ext>
                </a:extLst>
              </a:tr>
              <a:tr h="1177957">
                <a:tc vMerge="1">
                  <a:txBody>
                    <a:bodyPr/>
                    <a:lstStyle/>
                    <a:p>
                      <a:endParaRPr lang="en-US"/>
                    </a:p>
                  </a:txBody>
                  <a:tcPr/>
                </a:tc>
                <a:tc>
                  <a:txBody>
                    <a:bodyPr/>
                    <a:lstStyle/>
                    <a:p>
                      <a:pPr algn="ctr" fontAlgn="ctr"/>
                      <a:r>
                        <a:rPr lang="en-US" sz="1200" b="1" u="none" strike="noStrike" dirty="0">
                          <a:effectLst/>
                        </a:rPr>
                        <a:t>Working Together</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a:effectLst/>
                        </a:rPr>
                        <a:t>If there is nothing to do, get together and decide to do something, Clean up after yourself</a:t>
                      </a:r>
                      <a:endParaRPr lang="en-US" sz="1100" b="0" i="0" u="none" strike="noStrike">
                        <a:solidFill>
                          <a:srgbClr val="000000"/>
                        </a:solidFill>
                        <a:effectLst/>
                        <a:latin typeface="Tahoma" charset="0"/>
                      </a:endParaRPr>
                    </a:p>
                  </a:txBody>
                  <a:tcPr marL="6208" marR="6208" marT="6208" marB="0" anchor="ctr"/>
                </a:tc>
                <a:tc>
                  <a:txBody>
                    <a:bodyPr/>
                    <a:lstStyle/>
                    <a:p>
                      <a:pPr algn="ctr" fontAlgn="ctr"/>
                      <a:r>
                        <a:rPr lang="en-US" sz="1100" u="none" strike="noStrike">
                          <a:effectLst/>
                        </a:rPr>
                        <a:t>Offer to help each other with the bigger tasks</a:t>
                      </a:r>
                      <a:endParaRPr lang="en-US" sz="1100" b="0" i="0" u="none" strike="noStrike">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Clean up after yourself,  allow people time to finish eating before cleaning up/try not to  rush people</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a:effectLst/>
                        </a:rPr>
                        <a:t>Develop committees to break down the bigger jobs</a:t>
                      </a:r>
                      <a:endParaRPr lang="en-US" sz="1100" b="0" i="0" u="none" strike="noStrike">
                        <a:solidFill>
                          <a:srgbClr val="000000"/>
                        </a:solidFill>
                        <a:effectLst/>
                        <a:latin typeface="Tahoma" charset="0"/>
                      </a:endParaRPr>
                    </a:p>
                  </a:txBody>
                  <a:tcPr marL="6208" marR="6208" marT="6208" marB="0" anchor="ctr"/>
                </a:tc>
                <a:tc>
                  <a:txBody>
                    <a:bodyPr/>
                    <a:lstStyle/>
                    <a:p>
                      <a:pPr algn="ctr" fontAlgn="ctr"/>
                      <a:r>
                        <a:rPr lang="en-US" sz="1100" u="none" strike="noStrike">
                          <a:effectLst/>
                        </a:rPr>
                        <a:t>Be friendly, clean up after yourself, be neat</a:t>
                      </a:r>
                      <a:endParaRPr lang="en-US" sz="1100" b="0" i="0" u="none" strike="noStrike">
                        <a:solidFill>
                          <a:srgbClr val="000000"/>
                        </a:solidFill>
                        <a:effectLst/>
                        <a:latin typeface="Tahoma" charset="0"/>
                      </a:endParaRPr>
                    </a:p>
                  </a:txBody>
                  <a:tcPr marL="6208" marR="6208" marT="6208" marB="0" anchor="ctr"/>
                </a:tc>
                <a:extLst>
                  <a:ext uri="{0D108BD9-81ED-4DB2-BD59-A6C34878D82A}">
                    <a16:rowId xmlns="" xmlns:a16="http://schemas.microsoft.com/office/drawing/2014/main" val="10003"/>
                  </a:ext>
                </a:extLst>
              </a:tr>
              <a:tr h="982835">
                <a:tc vMerge="1">
                  <a:txBody>
                    <a:bodyPr/>
                    <a:lstStyle/>
                    <a:p>
                      <a:endParaRPr lang="en-US"/>
                    </a:p>
                  </a:txBody>
                  <a:tcPr/>
                </a:tc>
                <a:tc>
                  <a:txBody>
                    <a:bodyPr/>
                    <a:lstStyle/>
                    <a:p>
                      <a:pPr algn="ctr" fontAlgn="ctr"/>
                      <a:r>
                        <a:rPr lang="en-US" sz="1200" b="1" u="none" strike="noStrike" dirty="0">
                          <a:effectLst/>
                        </a:rPr>
                        <a:t>Positive Communication</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a:effectLst/>
                        </a:rPr>
                        <a:t>Respect boundaries,  have compassion, use humor respectfully</a:t>
                      </a:r>
                      <a:endParaRPr lang="en-US" sz="1100" b="0" i="0" u="none" strike="noStrike">
                        <a:solidFill>
                          <a:srgbClr val="000000"/>
                        </a:solidFill>
                        <a:effectLst/>
                        <a:latin typeface="Tahoma" charset="0"/>
                      </a:endParaRPr>
                    </a:p>
                  </a:txBody>
                  <a:tcPr marL="6208" marR="6208" marT="6208" marB="0" anchor="ctr"/>
                </a:tc>
                <a:tc>
                  <a:txBody>
                    <a:bodyPr/>
                    <a:lstStyle/>
                    <a:p>
                      <a:pPr algn="ctr" fontAlgn="ctr"/>
                      <a:r>
                        <a:rPr lang="en-US" sz="1100" u="none" strike="noStrike">
                          <a:effectLst/>
                        </a:rPr>
                        <a:t>Ask for help if you need it, offer help if you see someone needs it</a:t>
                      </a:r>
                      <a:endParaRPr lang="en-US" sz="1100" b="0" i="0" u="none" strike="noStrike">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Use manners (please and thank you),  thank the people who cook and serve you</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Plan more fundraisers, talk about how to plan them at Clubhouse meetings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a:effectLst/>
                        </a:rPr>
                        <a:t>Be polite to the public and each other</a:t>
                      </a:r>
                      <a:endParaRPr lang="en-US" sz="1100" b="0" i="0" u="none" strike="noStrike">
                        <a:solidFill>
                          <a:srgbClr val="000000"/>
                        </a:solidFill>
                        <a:effectLst/>
                        <a:latin typeface="Tahoma" charset="0"/>
                      </a:endParaRPr>
                    </a:p>
                  </a:txBody>
                  <a:tcPr marL="6208" marR="6208" marT="6208" marB="0" anchor="ctr"/>
                </a:tc>
                <a:extLst>
                  <a:ext uri="{0D108BD9-81ED-4DB2-BD59-A6C34878D82A}">
                    <a16:rowId xmlns="" xmlns:a16="http://schemas.microsoft.com/office/drawing/2014/main" val="10004"/>
                  </a:ext>
                </a:extLst>
              </a:tr>
              <a:tr h="982835">
                <a:tc vMerge="1">
                  <a:txBody>
                    <a:bodyPr/>
                    <a:lstStyle/>
                    <a:p>
                      <a:endParaRPr lang="en-US"/>
                    </a:p>
                  </a:txBody>
                  <a:tcPr/>
                </a:tc>
                <a:tc>
                  <a:txBody>
                    <a:bodyPr/>
                    <a:lstStyle/>
                    <a:p>
                      <a:pPr algn="ctr" fontAlgn="ctr"/>
                      <a:r>
                        <a:rPr lang="en-US" sz="1200" b="1" u="none" strike="noStrike" dirty="0">
                          <a:effectLst/>
                        </a:rPr>
                        <a:t>Volunteering</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a:effectLst/>
                        </a:rPr>
                        <a:t>Welcoming new members,  help others to particiapte more</a:t>
                      </a:r>
                      <a:endParaRPr lang="en-US" sz="1100" b="0" i="0" u="none" strike="noStrike">
                        <a:solidFill>
                          <a:srgbClr val="000000"/>
                        </a:solidFill>
                        <a:effectLst/>
                        <a:latin typeface="Tahoma" charset="0"/>
                      </a:endParaRPr>
                    </a:p>
                  </a:txBody>
                  <a:tcPr marL="6208" marR="6208" marT="6208" marB="0" anchor="ctr"/>
                </a:tc>
                <a:tc>
                  <a:txBody>
                    <a:bodyPr/>
                    <a:lstStyle/>
                    <a:p>
                      <a:pPr algn="ctr" fontAlgn="ctr"/>
                      <a:r>
                        <a:rPr lang="en-US" sz="1100" u="none" strike="noStrike">
                          <a:effectLst/>
                        </a:rPr>
                        <a:t>Try out different tasks, try not to always do the same things</a:t>
                      </a:r>
                      <a:endParaRPr lang="en-US" sz="1100" b="0" i="0" u="none" strike="noStrike">
                        <a:solidFill>
                          <a:srgbClr val="000000"/>
                        </a:solidFill>
                        <a:effectLst/>
                        <a:latin typeface="Tahoma" charset="0"/>
                      </a:endParaRPr>
                    </a:p>
                  </a:txBody>
                  <a:tcPr marL="6208" marR="6208" marT="6208" marB="0" anchor="ctr"/>
                </a:tc>
                <a:tc>
                  <a:txBody>
                    <a:bodyPr/>
                    <a:lstStyle/>
                    <a:p>
                      <a:pPr algn="ctr" fontAlgn="ctr"/>
                      <a:r>
                        <a:rPr lang="en-US" sz="1100" u="none" strike="noStrike">
                          <a:effectLst/>
                        </a:rPr>
                        <a:t>Pay attention to what chore/cleaning needs to be done </a:t>
                      </a:r>
                      <a:endParaRPr lang="en-US" sz="1100" b="0" i="0" u="none" strike="noStrike">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Volunteer for  what you can, attend Clubhouse meetings to learn of and present opportunities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Help other people stay on time and with the group</a:t>
                      </a:r>
                      <a:endParaRPr lang="en-US" sz="1100" b="0" i="0" u="none" strike="noStrike" dirty="0">
                        <a:solidFill>
                          <a:srgbClr val="000000"/>
                        </a:solidFill>
                        <a:effectLst/>
                        <a:latin typeface="Tahoma" charset="0"/>
                      </a:endParaRPr>
                    </a:p>
                  </a:txBody>
                  <a:tcPr marL="6208" marR="6208" marT="6208" marB="0" anchor="ctr"/>
                </a:tc>
                <a:extLst>
                  <a:ext uri="{0D108BD9-81ED-4DB2-BD59-A6C34878D82A}">
                    <a16:rowId xmlns="" xmlns:a16="http://schemas.microsoft.com/office/drawing/2014/main" val="10005"/>
                  </a:ext>
                </a:extLst>
              </a:tr>
              <a:tr h="982835">
                <a:tc vMerge="1">
                  <a:txBody>
                    <a:bodyPr/>
                    <a:lstStyle/>
                    <a:p>
                      <a:endParaRPr lang="en-US"/>
                    </a:p>
                  </a:txBody>
                  <a:tcPr/>
                </a:tc>
                <a:tc>
                  <a:txBody>
                    <a:bodyPr/>
                    <a:lstStyle/>
                    <a:p>
                      <a:pPr algn="ctr" fontAlgn="ctr"/>
                      <a:r>
                        <a:rPr lang="en-US" sz="1200" b="1" u="none" strike="noStrike" dirty="0">
                          <a:effectLst/>
                        </a:rPr>
                        <a:t>Support for Each Other</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Offer to help,  share computer time, only share things with others that you are comfortable sharing</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a:effectLst/>
                        </a:rPr>
                        <a:t>Take turns doing tasks,  develop teams for getting bigger cleaning projects done</a:t>
                      </a:r>
                      <a:endParaRPr lang="en-US" sz="1100" b="0" i="0" u="none" strike="noStrike">
                        <a:solidFill>
                          <a:srgbClr val="000000"/>
                        </a:solidFill>
                        <a:effectLst/>
                        <a:latin typeface="Tahoma" charset="0"/>
                      </a:endParaRPr>
                    </a:p>
                  </a:txBody>
                  <a:tcPr marL="6208" marR="6208" marT="6208" marB="0" anchor="ctr"/>
                </a:tc>
                <a:tc>
                  <a:txBody>
                    <a:bodyPr/>
                    <a:lstStyle/>
                    <a:p>
                      <a:pPr algn="ctr" fontAlgn="ctr"/>
                      <a:r>
                        <a:rPr lang="en-US" sz="1100" u="none" strike="noStrike">
                          <a:effectLst/>
                        </a:rPr>
                        <a:t>Help out where you can - 2 people can do a job faster than 1</a:t>
                      </a:r>
                      <a:endParaRPr lang="en-US" sz="1100" b="0" i="0" u="none" strike="noStrike">
                        <a:solidFill>
                          <a:srgbClr val="000000"/>
                        </a:solidFill>
                        <a:effectLst/>
                        <a:latin typeface="Tahoma" charset="0"/>
                      </a:endParaRPr>
                    </a:p>
                  </a:txBody>
                  <a:tcPr marL="6208" marR="6208" marT="6208" marB="0" anchor="ctr"/>
                </a:tc>
                <a:tc>
                  <a:txBody>
                    <a:bodyPr/>
                    <a:lstStyle/>
                    <a:p>
                      <a:pPr algn="ctr" fontAlgn="ctr"/>
                      <a:r>
                        <a:rPr lang="en-US" sz="1100" u="none" strike="noStrike">
                          <a:effectLst/>
                        </a:rPr>
                        <a:t>If someone or a committee needs help, offer assistance</a:t>
                      </a:r>
                      <a:endParaRPr lang="en-US" sz="1100" b="0" i="0" u="none" strike="noStrike">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Be friendly, get involved in planning activities</a:t>
                      </a:r>
                      <a:endParaRPr lang="en-US" sz="1100" b="0" i="0" u="none" strike="noStrike" dirty="0">
                        <a:solidFill>
                          <a:srgbClr val="000000"/>
                        </a:solidFill>
                        <a:effectLst/>
                        <a:latin typeface="Tahoma" charset="0"/>
                      </a:endParaRPr>
                    </a:p>
                  </a:txBody>
                  <a:tcPr marL="6208" marR="6208" marT="6208" marB="0"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867242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 xmlns:a16="http://schemas.microsoft.com/office/drawing/2014/main" id="{24CA57E2-D9D9-438E-B76A-8A9DEB76D906}"/>
              </a:ext>
            </a:extLst>
          </p:cNvPr>
          <p:cNvGraphicFramePr>
            <a:graphicFrameLocks noGrp="1"/>
          </p:cNvGraphicFramePr>
          <p:nvPr>
            <p:ph idx="1"/>
            <p:extLst>
              <p:ext uri="{D42A27DB-BD31-4B8C-83A1-F6EECF244321}">
                <p14:modId xmlns:p14="http://schemas.microsoft.com/office/powerpoint/2010/main" val="1665510986"/>
              </p:ext>
            </p:extLst>
          </p:nvPr>
        </p:nvGraphicFramePr>
        <p:xfrm>
          <a:off x="466929" y="736126"/>
          <a:ext cx="10886871" cy="5766584"/>
        </p:xfrm>
        <a:graphic>
          <a:graphicData uri="http://schemas.openxmlformats.org/drawingml/2006/table">
            <a:tbl>
              <a:tblPr firstRow="1" bandRow="1">
                <a:tableStyleId>{5C22544A-7EE6-4342-B048-85BDC9FD1C3A}</a:tableStyleId>
              </a:tblPr>
              <a:tblGrid>
                <a:gridCol w="3628957">
                  <a:extLst>
                    <a:ext uri="{9D8B030D-6E8A-4147-A177-3AD203B41FA5}">
                      <a16:colId xmlns="" xmlns:a16="http://schemas.microsoft.com/office/drawing/2014/main" val="603579601"/>
                    </a:ext>
                  </a:extLst>
                </a:gridCol>
                <a:gridCol w="3628957">
                  <a:extLst>
                    <a:ext uri="{9D8B030D-6E8A-4147-A177-3AD203B41FA5}">
                      <a16:colId xmlns="" xmlns:a16="http://schemas.microsoft.com/office/drawing/2014/main" val="1280693482"/>
                    </a:ext>
                  </a:extLst>
                </a:gridCol>
                <a:gridCol w="3628957">
                  <a:extLst>
                    <a:ext uri="{9D8B030D-6E8A-4147-A177-3AD203B41FA5}">
                      <a16:colId xmlns="" xmlns:a16="http://schemas.microsoft.com/office/drawing/2014/main" val="1571778576"/>
                    </a:ext>
                  </a:extLst>
                </a:gridCol>
              </a:tblGrid>
              <a:tr h="1365048">
                <a:tc>
                  <a:txBody>
                    <a:bodyPr/>
                    <a:lstStyle/>
                    <a:p>
                      <a:pPr algn="ctr"/>
                      <a:r>
                        <a:rPr lang="sk-SK" sz="3200" b="1" u="none" strike="noStrike" dirty="0">
                          <a:solidFill>
                            <a:schemeClr val="tx1"/>
                          </a:solidFill>
                          <a:effectLst/>
                        </a:rPr>
                        <a:t>Times of Day</a:t>
                      </a:r>
                      <a:endParaRPr lang="en-US" sz="32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u="none" strike="noStrike" dirty="0">
                          <a:solidFill>
                            <a:schemeClr val="tx1"/>
                          </a:solidFill>
                          <a:effectLst/>
                        </a:rPr>
                        <a:t>Free Time</a:t>
                      </a:r>
                      <a:endParaRPr lang="en-US" sz="3200" b="1" i="0" u="none" strike="noStrike" dirty="0">
                        <a:solidFill>
                          <a:schemeClr val="tx1"/>
                        </a:solidFill>
                        <a:effectLst/>
                        <a:latin typeface="Tahoma"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u="none" strike="noStrike" dirty="0">
                          <a:solidFill>
                            <a:schemeClr val="tx1"/>
                          </a:solidFill>
                          <a:effectLst/>
                        </a:rPr>
                        <a:t>Cleaning Up</a:t>
                      </a:r>
                      <a:endParaRPr lang="en-US" sz="3200" b="1" i="0" u="none" strike="noStrike" dirty="0">
                        <a:solidFill>
                          <a:schemeClr val="tx1"/>
                        </a:solidFill>
                        <a:effectLst/>
                        <a:latin typeface="Tahoma" charset="0"/>
                      </a:endParaRPr>
                    </a:p>
                  </a:txBody>
                  <a:tcPr/>
                </a:tc>
                <a:extLst>
                  <a:ext uri="{0D108BD9-81ED-4DB2-BD59-A6C34878D82A}">
                    <a16:rowId xmlns="" xmlns:a16="http://schemas.microsoft.com/office/drawing/2014/main" val="299974402"/>
                  </a:ext>
                </a:extLst>
              </a:tr>
              <a:tr h="1196567">
                <a:tc>
                  <a:txBody>
                    <a:bodyPr/>
                    <a:lstStyle/>
                    <a:p>
                      <a:pPr algn="ctr" fontAlgn="ctr"/>
                      <a:r>
                        <a:rPr lang="en-US" sz="3200" b="1" u="none" strike="noStrike" dirty="0">
                          <a:effectLst/>
                        </a:rPr>
                        <a:t>Respecting Each Other</a:t>
                      </a:r>
                      <a:endParaRPr lang="en-US" sz="3200" b="1" i="0" u="none" strike="noStrike" dirty="0">
                        <a:solidFill>
                          <a:srgbClr val="000000"/>
                        </a:solidFill>
                        <a:effectLst/>
                        <a:latin typeface="Tahoma" charset="0"/>
                      </a:endParaRPr>
                    </a:p>
                  </a:txBody>
                  <a:tcPr marL="6208" marR="6208" marT="6208" marB="0" anchor="ctr"/>
                </a:tc>
                <a:tc>
                  <a:txBody>
                    <a:bodyPr/>
                    <a:lstStyle/>
                    <a:p>
                      <a:pPr algn="ctr" fontAlgn="ctr"/>
                      <a:r>
                        <a:rPr lang="en-US" sz="3200" u="none" strike="noStrike" dirty="0">
                          <a:effectLst/>
                        </a:rPr>
                        <a:t>Respect another's privacy,  Understanding differences</a:t>
                      </a:r>
                      <a:endParaRPr lang="en-US" sz="3200" b="0" i="0" u="none" strike="noStrike" dirty="0">
                        <a:solidFill>
                          <a:srgbClr val="000000"/>
                        </a:solidFill>
                        <a:effectLst/>
                        <a:latin typeface="Tahoma" charset="0"/>
                      </a:endParaRPr>
                    </a:p>
                  </a:txBody>
                  <a:tcPr marL="6208" marR="6208" marT="6208" marB="0" anchor="ctr"/>
                </a:tc>
                <a:tc>
                  <a:txBody>
                    <a:bodyPr/>
                    <a:lstStyle/>
                    <a:p>
                      <a:pPr algn="ctr" fontAlgn="ctr"/>
                      <a:r>
                        <a:rPr lang="en-US" sz="3200" u="none" strike="noStrike" dirty="0">
                          <a:effectLst/>
                        </a:rPr>
                        <a:t>Offer to help each other,  talk to each other kindly if something isn't working</a:t>
                      </a:r>
                      <a:endParaRPr lang="en-US" sz="3200" b="0" i="0" u="none" strike="noStrike" dirty="0">
                        <a:solidFill>
                          <a:srgbClr val="000000"/>
                        </a:solidFill>
                        <a:effectLst/>
                        <a:latin typeface="Tahoma" charset="0"/>
                      </a:endParaRPr>
                    </a:p>
                  </a:txBody>
                  <a:tcPr marL="6208" marR="6208" marT="6208" marB="0" anchor="ctr"/>
                </a:tc>
                <a:extLst>
                  <a:ext uri="{0D108BD9-81ED-4DB2-BD59-A6C34878D82A}">
                    <a16:rowId xmlns="" xmlns:a16="http://schemas.microsoft.com/office/drawing/2014/main" val="2965515226"/>
                  </a:ext>
                </a:extLst>
              </a:tr>
              <a:tr h="1196567">
                <a:tc>
                  <a:txBody>
                    <a:bodyPr/>
                    <a:lstStyle/>
                    <a:p>
                      <a:pPr algn="ctr" fontAlgn="ctr"/>
                      <a:r>
                        <a:rPr lang="en-US" sz="3200" b="1" u="none" strike="noStrike" dirty="0">
                          <a:effectLst/>
                        </a:rPr>
                        <a:t>Having a Positive Attitude</a:t>
                      </a:r>
                      <a:endParaRPr lang="en-US" sz="3200" b="1" i="0" u="none" strike="noStrike" dirty="0">
                        <a:solidFill>
                          <a:srgbClr val="000000"/>
                        </a:solidFill>
                        <a:effectLst/>
                        <a:latin typeface="Tahoma" charset="0"/>
                      </a:endParaRPr>
                    </a:p>
                  </a:txBody>
                  <a:tcPr marL="6208" marR="6208" marT="6208" marB="0" anchor="ctr"/>
                </a:tc>
                <a:tc>
                  <a:txBody>
                    <a:bodyPr/>
                    <a:lstStyle/>
                    <a:p>
                      <a:pPr algn="ctr" fontAlgn="ctr"/>
                      <a:r>
                        <a:rPr lang="en-US" sz="3200" u="none" strike="noStrike" dirty="0">
                          <a:effectLst/>
                        </a:rPr>
                        <a:t>Be aware of your environment,  Be aware of how other's are feeling</a:t>
                      </a:r>
                      <a:endParaRPr lang="en-US" sz="3200" b="0" i="0" u="none" strike="noStrike" dirty="0">
                        <a:solidFill>
                          <a:srgbClr val="000000"/>
                        </a:solidFill>
                        <a:effectLst/>
                        <a:latin typeface="Tahoma" charset="0"/>
                      </a:endParaRPr>
                    </a:p>
                  </a:txBody>
                  <a:tcPr marL="6208" marR="6208" marT="6208" marB="0" anchor="ctr"/>
                </a:tc>
                <a:tc>
                  <a:txBody>
                    <a:bodyPr/>
                    <a:lstStyle/>
                    <a:p>
                      <a:pPr algn="ctr" fontAlgn="ctr"/>
                      <a:r>
                        <a:rPr lang="en-US" sz="3200" u="none" strike="noStrike" dirty="0">
                          <a:effectLst/>
                        </a:rPr>
                        <a:t>Respect people's differing abilities, Get involved</a:t>
                      </a:r>
                      <a:endParaRPr lang="en-US" sz="3200" b="0" i="0" u="none" strike="noStrike" dirty="0">
                        <a:solidFill>
                          <a:srgbClr val="000000"/>
                        </a:solidFill>
                        <a:effectLst/>
                        <a:latin typeface="Tahoma" charset="0"/>
                      </a:endParaRPr>
                    </a:p>
                  </a:txBody>
                  <a:tcPr marL="6208" marR="6208" marT="6208" marB="0" anchor="ctr"/>
                </a:tc>
                <a:extLst>
                  <a:ext uri="{0D108BD9-81ED-4DB2-BD59-A6C34878D82A}">
                    <a16:rowId xmlns="" xmlns:a16="http://schemas.microsoft.com/office/drawing/2014/main" val="2919685844"/>
                  </a:ext>
                </a:extLst>
              </a:tr>
            </a:tbl>
          </a:graphicData>
        </a:graphic>
      </p:graphicFrame>
    </p:spTree>
    <p:extLst>
      <p:ext uri="{BB962C8B-B14F-4D97-AF65-F5344CB8AC3E}">
        <p14:creationId xmlns:p14="http://schemas.microsoft.com/office/powerpoint/2010/main" val="983232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5201" y="857250"/>
            <a:ext cx="3857625" cy="5143500"/>
          </a:xfrm>
          <a:prstGeom prst="rect">
            <a:avLst/>
          </a:prstGeom>
        </p:spPr>
      </p:pic>
      <p:sp>
        <p:nvSpPr>
          <p:cNvPr id="3" name="TextBox 2"/>
          <p:cNvSpPr txBox="1"/>
          <p:nvPr/>
        </p:nvSpPr>
        <p:spPr>
          <a:xfrm>
            <a:off x="2439573" y="1011289"/>
            <a:ext cx="3314700" cy="2308324"/>
          </a:xfrm>
          <a:prstGeom prst="rect">
            <a:avLst/>
          </a:prstGeom>
          <a:noFill/>
        </p:spPr>
        <p:txBody>
          <a:bodyPr wrap="square" rtlCol="0">
            <a:spAutoFit/>
          </a:bodyPr>
          <a:lstStyle/>
          <a:p>
            <a:r>
              <a:rPr lang="en-US" sz="2400" b="1" dirty="0"/>
              <a:t>Clubhouse Participants Created Thank You Notes and Give Each Other Recognition and Thanks When They See Examples of Values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647" y="3296530"/>
            <a:ext cx="3605627" cy="2704220"/>
          </a:xfrm>
          <a:prstGeom prst="rect">
            <a:avLst/>
          </a:prstGeom>
        </p:spPr>
      </p:pic>
    </p:spTree>
    <p:extLst>
      <p:ext uri="{BB962C8B-B14F-4D97-AF65-F5344CB8AC3E}">
        <p14:creationId xmlns:p14="http://schemas.microsoft.com/office/powerpoint/2010/main" val="772580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14437" y="1500189"/>
            <a:ext cx="5143500" cy="38576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05438" y="1500189"/>
            <a:ext cx="5143500" cy="3857625"/>
          </a:xfrm>
          <a:prstGeom prst="rect">
            <a:avLst/>
          </a:prstGeom>
        </p:spPr>
      </p:pic>
    </p:spTree>
    <p:extLst>
      <p:ext uri="{BB962C8B-B14F-4D97-AF65-F5344CB8AC3E}">
        <p14:creationId xmlns:p14="http://schemas.microsoft.com/office/powerpoint/2010/main" val="1070283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819054" y="1845883"/>
            <a:ext cx="8315546" cy="1611584"/>
          </a:xfrm>
        </p:spPr>
        <p:txBody>
          <a:bodyPr>
            <a:noAutofit/>
          </a:bodyPr>
          <a:lstStyle/>
          <a:p>
            <a:r>
              <a:rPr lang="en-US" sz="4800" b="1" dirty="0"/>
              <a:t>Introduction to Positive Behavior Support </a:t>
            </a:r>
            <a:br>
              <a:rPr lang="en-US" sz="4800" b="1" dirty="0"/>
            </a:br>
            <a:r>
              <a:rPr lang="en-US" sz="4800" b="1" dirty="0"/>
              <a:t/>
            </a:r>
            <a:br>
              <a:rPr lang="en-US" sz="4800" b="1" dirty="0"/>
            </a:br>
            <a:r>
              <a:rPr lang="en-US" sz="4800" b="1" dirty="0"/>
              <a:t>Day 1 Webinar </a:t>
            </a:r>
            <a:endParaRPr lang="en-US" sz="4800" b="1" dirty="0">
              <a:latin typeface="+mn-lt"/>
            </a:endParaRPr>
          </a:p>
        </p:txBody>
      </p:sp>
      <p:pic>
        <p:nvPicPr>
          <p:cNvPr id="5" name="Picture 4" descr="m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096388"/>
            <a:ext cx="9144000" cy="920496"/>
          </a:xfrm>
          <a:prstGeom prst="rect">
            <a:avLst/>
          </a:prstGeom>
        </p:spPr>
      </p:pic>
      <p:pic>
        <p:nvPicPr>
          <p:cNvPr id="6" name="Picture 5"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917" y="5413854"/>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055" y="4101971"/>
            <a:ext cx="2818745" cy="9230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2808" y="3710454"/>
            <a:ext cx="1219254" cy="1219254"/>
          </a:xfrm>
          <a:prstGeom prst="rect">
            <a:avLst/>
          </a:prstGeom>
        </p:spPr>
      </p:pic>
    </p:spTree>
    <p:extLst>
      <p:ext uri="{BB962C8B-B14F-4D97-AF65-F5344CB8AC3E}">
        <p14:creationId xmlns:p14="http://schemas.microsoft.com/office/powerpoint/2010/main" val="809594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36452" y="849717"/>
            <a:ext cx="6797741" cy="5098306"/>
          </a:xfrm>
          <a:prstGeom prst="rect">
            <a:avLst/>
          </a:prstGeom>
        </p:spPr>
      </p:pic>
      <p:sp>
        <p:nvSpPr>
          <p:cNvPr id="3" name="TextBox 2"/>
          <p:cNvSpPr txBox="1"/>
          <p:nvPr/>
        </p:nvSpPr>
        <p:spPr>
          <a:xfrm>
            <a:off x="263846" y="885520"/>
            <a:ext cx="4833448" cy="3170099"/>
          </a:xfrm>
          <a:prstGeom prst="rect">
            <a:avLst/>
          </a:prstGeom>
          <a:noFill/>
        </p:spPr>
        <p:txBody>
          <a:bodyPr wrap="square" rtlCol="0">
            <a:spAutoFit/>
          </a:bodyPr>
          <a:lstStyle/>
          <a:p>
            <a:pPr algn="ctr"/>
            <a:r>
              <a:rPr lang="en-US" sz="4000" b="1" dirty="0"/>
              <a:t>Clubhouse Artist Created Visual Reminders of Key Person-Centered Values</a:t>
            </a:r>
          </a:p>
        </p:txBody>
      </p:sp>
    </p:spTree>
    <p:extLst>
      <p:ext uri="{BB962C8B-B14F-4D97-AF65-F5344CB8AC3E}">
        <p14:creationId xmlns:p14="http://schemas.microsoft.com/office/powerpoint/2010/main" val="927572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694" y="0"/>
            <a:ext cx="9143999" cy="6858000"/>
          </a:xfrm>
          <a:prstGeom prst="rect">
            <a:avLst/>
          </a:prstGeom>
        </p:spPr>
      </p:pic>
    </p:spTree>
    <p:extLst>
      <p:ext uri="{BB962C8B-B14F-4D97-AF65-F5344CB8AC3E}">
        <p14:creationId xmlns:p14="http://schemas.microsoft.com/office/powerpoint/2010/main" val="1123600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9075" y="544748"/>
            <a:ext cx="7886567" cy="5914925"/>
          </a:xfrm>
          <a:prstGeom prst="rect">
            <a:avLst/>
          </a:prstGeom>
        </p:spPr>
      </p:pic>
      <p:sp>
        <p:nvSpPr>
          <p:cNvPr id="3" name="TextBox 2"/>
          <p:cNvSpPr txBox="1"/>
          <p:nvPr/>
        </p:nvSpPr>
        <p:spPr>
          <a:xfrm>
            <a:off x="291830" y="2509737"/>
            <a:ext cx="3737245" cy="1569660"/>
          </a:xfrm>
          <a:prstGeom prst="rect">
            <a:avLst/>
          </a:prstGeom>
          <a:noFill/>
        </p:spPr>
        <p:txBody>
          <a:bodyPr wrap="square" rtlCol="0">
            <a:spAutoFit/>
          </a:bodyPr>
          <a:lstStyle/>
          <a:p>
            <a:r>
              <a:rPr lang="en-US" sz="3200" b="1" dirty="0"/>
              <a:t>More Artwork Under Construction at the Clubhouse </a:t>
            </a:r>
          </a:p>
        </p:txBody>
      </p:sp>
    </p:spTree>
    <p:extLst>
      <p:ext uri="{BB962C8B-B14F-4D97-AF65-F5344CB8AC3E}">
        <p14:creationId xmlns:p14="http://schemas.microsoft.com/office/powerpoint/2010/main" val="1528584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986516" y="1257389"/>
            <a:ext cx="8315546" cy="1611584"/>
          </a:xfrm>
        </p:spPr>
        <p:txBody>
          <a:bodyPr>
            <a:normAutofit/>
          </a:bodyPr>
          <a:lstStyle/>
          <a:p>
            <a:r>
              <a:rPr lang="en-US" sz="4800" b="1" dirty="0"/>
              <a:t>Other Examples of the Matrix</a:t>
            </a:r>
            <a:endParaRPr lang="en-US" sz="4800" b="1" dirty="0">
              <a:latin typeface="+mn-lt"/>
            </a:endParaRPr>
          </a:p>
        </p:txBody>
      </p:sp>
      <p:pic>
        <p:nvPicPr>
          <p:cNvPr id="5" name="Picture 4" descr="m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096388"/>
            <a:ext cx="9144000" cy="920496"/>
          </a:xfrm>
          <a:prstGeom prst="rect">
            <a:avLst/>
          </a:prstGeom>
        </p:spPr>
      </p:pic>
      <p:pic>
        <p:nvPicPr>
          <p:cNvPr id="6" name="Picture 5"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917" y="5413854"/>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055" y="4101971"/>
            <a:ext cx="2818745" cy="9230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2808" y="3710454"/>
            <a:ext cx="1219254" cy="1219254"/>
          </a:xfrm>
          <a:prstGeom prst="rect">
            <a:avLst/>
          </a:prstGeom>
        </p:spPr>
      </p:pic>
    </p:spTree>
    <p:extLst>
      <p:ext uri="{BB962C8B-B14F-4D97-AF65-F5344CB8AC3E}">
        <p14:creationId xmlns:p14="http://schemas.microsoft.com/office/powerpoint/2010/main" val="992301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90470464"/>
              </p:ext>
            </p:extLst>
          </p:nvPr>
        </p:nvGraphicFramePr>
        <p:xfrm>
          <a:off x="486383" y="1420067"/>
          <a:ext cx="11284084" cy="5031978"/>
        </p:xfrm>
        <a:graphic>
          <a:graphicData uri="http://schemas.openxmlformats.org/drawingml/2006/table">
            <a:tbl>
              <a:tblPr firstRow="1" bandRow="1">
                <a:tableStyleId>{D7AC3CCA-C797-4891-BE02-D94E43425B78}</a:tableStyleId>
              </a:tblPr>
              <a:tblGrid>
                <a:gridCol w="2328788">
                  <a:extLst>
                    <a:ext uri="{9D8B030D-6E8A-4147-A177-3AD203B41FA5}">
                      <a16:colId xmlns="" xmlns:a16="http://schemas.microsoft.com/office/drawing/2014/main" val="20000"/>
                    </a:ext>
                  </a:extLst>
                </a:gridCol>
                <a:gridCol w="2184845">
                  <a:extLst>
                    <a:ext uri="{9D8B030D-6E8A-4147-A177-3AD203B41FA5}">
                      <a16:colId xmlns="" xmlns:a16="http://schemas.microsoft.com/office/drawing/2014/main" val="20001"/>
                    </a:ext>
                  </a:extLst>
                </a:gridCol>
                <a:gridCol w="2389830">
                  <a:extLst>
                    <a:ext uri="{9D8B030D-6E8A-4147-A177-3AD203B41FA5}">
                      <a16:colId xmlns="" xmlns:a16="http://schemas.microsoft.com/office/drawing/2014/main" val="20002"/>
                    </a:ext>
                  </a:extLst>
                </a:gridCol>
                <a:gridCol w="2123803">
                  <a:extLst>
                    <a:ext uri="{9D8B030D-6E8A-4147-A177-3AD203B41FA5}">
                      <a16:colId xmlns="" xmlns:a16="http://schemas.microsoft.com/office/drawing/2014/main" val="20003"/>
                    </a:ext>
                  </a:extLst>
                </a:gridCol>
                <a:gridCol w="2256818">
                  <a:extLst>
                    <a:ext uri="{9D8B030D-6E8A-4147-A177-3AD203B41FA5}">
                      <a16:colId xmlns="" xmlns:a16="http://schemas.microsoft.com/office/drawing/2014/main" val="20004"/>
                    </a:ext>
                  </a:extLst>
                </a:gridCol>
              </a:tblGrid>
              <a:tr h="1153526">
                <a:tc>
                  <a:txBody>
                    <a:bodyPr/>
                    <a:lstStyle/>
                    <a:p>
                      <a:pPr algn="ctr"/>
                      <a:endParaRPr lang="en-US" sz="1800" dirty="0"/>
                    </a:p>
                    <a:p>
                      <a:pPr algn="ctr"/>
                      <a:r>
                        <a:rPr lang="en-US" sz="1800" dirty="0"/>
                        <a:t>Values</a:t>
                      </a:r>
                      <a:r>
                        <a:rPr lang="en-US" sz="1800" baseline="0" dirty="0"/>
                        <a:t> </a:t>
                      </a:r>
                      <a:endParaRPr lang="en-US" sz="1800" dirty="0">
                        <a:solidFill>
                          <a:schemeClr val="tx1"/>
                        </a:solidFill>
                      </a:endParaRPr>
                    </a:p>
                  </a:txBody>
                  <a:tcPr marL="68580" marR="68580" marT="34290" marB="34290">
                    <a:solidFill>
                      <a:schemeClr val="bg1">
                        <a:lumMod val="85000"/>
                      </a:schemeClr>
                    </a:solidFill>
                  </a:tcPr>
                </a:tc>
                <a:tc>
                  <a:txBody>
                    <a:bodyPr/>
                    <a:lstStyle/>
                    <a:p>
                      <a:pPr algn="ctr"/>
                      <a:endParaRPr lang="en-US" sz="1800" dirty="0"/>
                    </a:p>
                    <a:p>
                      <a:pPr algn="ctr"/>
                      <a:r>
                        <a:rPr lang="en-US" sz="1800" dirty="0"/>
                        <a:t>Before</a:t>
                      </a:r>
                      <a:r>
                        <a:rPr lang="en-US" sz="1800" baseline="0" dirty="0"/>
                        <a:t> Meetings</a:t>
                      </a:r>
                      <a:endParaRPr lang="en-US" sz="1800" dirty="0">
                        <a:solidFill>
                          <a:schemeClr val="tx1"/>
                        </a:solidFill>
                      </a:endParaRPr>
                    </a:p>
                  </a:txBody>
                  <a:tcPr marL="68580" marR="68580" marT="34290" marB="34290">
                    <a:solidFill>
                      <a:schemeClr val="bg1">
                        <a:lumMod val="85000"/>
                      </a:schemeClr>
                    </a:solidFill>
                  </a:tcPr>
                </a:tc>
                <a:tc>
                  <a:txBody>
                    <a:bodyPr/>
                    <a:lstStyle/>
                    <a:p>
                      <a:pPr algn="ctr"/>
                      <a:endParaRPr lang="en-US" sz="1800" dirty="0"/>
                    </a:p>
                    <a:p>
                      <a:pPr algn="ctr"/>
                      <a:r>
                        <a:rPr lang="en-US" sz="1800" dirty="0"/>
                        <a:t>At</a:t>
                      </a:r>
                      <a:r>
                        <a:rPr lang="en-US" sz="1800" baseline="0" dirty="0"/>
                        <a:t> the Beginning of Meeting</a:t>
                      </a:r>
                      <a:endParaRPr lang="en-US" sz="1800" dirty="0">
                        <a:solidFill>
                          <a:schemeClr val="tx1"/>
                        </a:solidFill>
                      </a:endParaRPr>
                    </a:p>
                  </a:txBody>
                  <a:tcPr marL="68580" marR="68580" marT="34290" marB="34290">
                    <a:solidFill>
                      <a:schemeClr val="bg1">
                        <a:lumMod val="85000"/>
                      </a:schemeClr>
                    </a:solidFill>
                  </a:tcPr>
                </a:tc>
                <a:tc>
                  <a:txBody>
                    <a:bodyPr/>
                    <a:lstStyle/>
                    <a:p>
                      <a:pPr algn="ctr"/>
                      <a:endParaRPr lang="en-US" sz="1800" dirty="0"/>
                    </a:p>
                    <a:p>
                      <a:pPr algn="ctr"/>
                      <a:r>
                        <a:rPr lang="en-US" sz="1800" dirty="0"/>
                        <a:t>While Sharing Person’s Information</a:t>
                      </a:r>
                      <a:endParaRPr lang="en-US" sz="1800" dirty="0">
                        <a:solidFill>
                          <a:schemeClr val="tx1"/>
                        </a:solidFill>
                      </a:endParaRPr>
                    </a:p>
                  </a:txBody>
                  <a:tcPr marL="68580" marR="68580" marT="34290" marB="34290">
                    <a:solidFill>
                      <a:schemeClr val="bg1">
                        <a:lumMod val="85000"/>
                      </a:schemeClr>
                    </a:solidFill>
                  </a:tcPr>
                </a:tc>
                <a:tc>
                  <a:txBody>
                    <a:bodyPr/>
                    <a:lstStyle/>
                    <a:p>
                      <a:pPr algn="ctr"/>
                      <a:endParaRPr lang="en-US" sz="1800" dirty="0"/>
                    </a:p>
                    <a:p>
                      <a:pPr algn="ctr"/>
                      <a:r>
                        <a:rPr lang="en-US" sz="1800" dirty="0"/>
                        <a:t>Supporting</a:t>
                      </a:r>
                      <a:r>
                        <a:rPr lang="en-US" sz="1800" baseline="0" dirty="0"/>
                        <a:t> Other Team Members</a:t>
                      </a:r>
                      <a:endParaRPr lang="en-US" sz="1800" dirty="0">
                        <a:solidFill>
                          <a:schemeClr val="tx1"/>
                        </a:solidFill>
                      </a:endParaRPr>
                    </a:p>
                  </a:txBody>
                  <a:tcPr marL="68580" marR="68580" marT="34290" marB="34290">
                    <a:solidFill>
                      <a:schemeClr val="bg1">
                        <a:lumMod val="85000"/>
                      </a:schemeClr>
                    </a:solidFill>
                  </a:tcPr>
                </a:tc>
                <a:extLst>
                  <a:ext uri="{0D108BD9-81ED-4DB2-BD59-A6C34878D82A}">
                    <a16:rowId xmlns="" xmlns:a16="http://schemas.microsoft.com/office/drawing/2014/main" val="10000"/>
                  </a:ext>
                </a:extLst>
              </a:tr>
              <a:tr h="1174057">
                <a:tc>
                  <a:txBody>
                    <a:bodyPr/>
                    <a:lstStyle/>
                    <a:p>
                      <a:pPr algn="ctr"/>
                      <a:endParaRPr lang="en-US" sz="1800" b="1" dirty="0"/>
                    </a:p>
                    <a:p>
                      <a:pPr algn="ctr"/>
                      <a:r>
                        <a:rPr lang="en-US" sz="1800" b="1" dirty="0"/>
                        <a:t>Use Person-Centered  (PC) Language</a:t>
                      </a:r>
                      <a:endParaRPr lang="en-US" sz="1800" b="1" baseline="0" dirty="0"/>
                    </a:p>
                  </a:txBody>
                  <a:tcPr marL="68580" marR="68580" marT="34290" marB="34290">
                    <a:solidFill>
                      <a:schemeClr val="bg1">
                        <a:lumMod val="85000"/>
                      </a:schemeClr>
                    </a:solidFill>
                  </a:tcPr>
                </a:tc>
                <a:tc>
                  <a:txBody>
                    <a:bodyPr/>
                    <a:lstStyle/>
                    <a:p>
                      <a:pPr algn="l"/>
                      <a:r>
                        <a:rPr lang="en-US" sz="1800" dirty="0"/>
                        <a:t>Use</a:t>
                      </a:r>
                      <a:r>
                        <a:rPr lang="en-US" sz="1800" baseline="0" dirty="0"/>
                        <a:t> PC Language in Documents (Emails, Handouts)</a:t>
                      </a:r>
                      <a:endParaRPr lang="en-US" sz="1800" dirty="0"/>
                    </a:p>
                  </a:txBody>
                  <a:tcPr marL="68580" marR="68580" marT="34290" marB="34290">
                    <a:solidFill>
                      <a:schemeClr val="bg1">
                        <a:lumMod val="95000"/>
                      </a:schemeClr>
                    </a:solidFill>
                  </a:tcPr>
                </a:tc>
                <a:tc>
                  <a:txBody>
                    <a:bodyPr/>
                    <a:lstStyle/>
                    <a:p>
                      <a:pPr algn="l"/>
                      <a:r>
                        <a:rPr lang="en-US" sz="1800" dirty="0"/>
                        <a:t>Provide Reminders </a:t>
                      </a:r>
                    </a:p>
                    <a:p>
                      <a:pPr algn="l"/>
                      <a:r>
                        <a:rPr lang="en-US" sz="1800" dirty="0"/>
                        <a:t>Before Meeting (Be Sensitive </a:t>
                      </a:r>
                      <a:r>
                        <a:rPr lang="en-US" sz="1800" baseline="0" dirty="0"/>
                        <a:t>to Acronyms Too)</a:t>
                      </a:r>
                      <a:endParaRPr lang="en-US" sz="1800" dirty="0"/>
                    </a:p>
                  </a:txBody>
                  <a:tcPr marL="68580" marR="68580" marT="34290" marB="34290">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Be</a:t>
                      </a:r>
                      <a:r>
                        <a:rPr lang="en-US" sz="1800" baseline="0" dirty="0"/>
                        <a:t> Receptive and Aware of Language Used</a:t>
                      </a:r>
                      <a:endParaRPr lang="en-US" sz="1800" dirty="0"/>
                    </a:p>
                  </a:txBody>
                  <a:tcPr marL="68580" marR="68580" marT="34290" marB="34290">
                    <a:solidFill>
                      <a:schemeClr val="bg1">
                        <a:lumMod val="95000"/>
                      </a:schemeClr>
                    </a:solidFill>
                  </a:tcPr>
                </a:tc>
                <a:tc>
                  <a:txBody>
                    <a:bodyPr/>
                    <a:lstStyle/>
                    <a:p>
                      <a:pPr algn="l"/>
                      <a:r>
                        <a:rPr lang="en-US" sz="1800" dirty="0"/>
                        <a:t>Celebrate Use</a:t>
                      </a:r>
                      <a:r>
                        <a:rPr lang="en-US" sz="1800" baseline="0" dirty="0"/>
                        <a:t> of PC Language as Team</a:t>
                      </a:r>
                    </a:p>
                    <a:p>
                      <a:pPr algn="l"/>
                      <a:endParaRPr lang="en-US" sz="1800" dirty="0"/>
                    </a:p>
                  </a:txBody>
                  <a:tcPr marL="68580" marR="68580" marT="34290" marB="34290">
                    <a:solidFill>
                      <a:schemeClr val="bg1">
                        <a:lumMod val="95000"/>
                      </a:schemeClr>
                    </a:solidFill>
                  </a:tcPr>
                </a:tc>
                <a:extLst>
                  <a:ext uri="{0D108BD9-81ED-4DB2-BD59-A6C34878D82A}">
                    <a16:rowId xmlns="" xmlns:a16="http://schemas.microsoft.com/office/drawing/2014/main" val="10001"/>
                  </a:ext>
                </a:extLst>
              </a:tr>
              <a:tr h="1538535">
                <a:tc>
                  <a:txBody>
                    <a:bodyPr/>
                    <a:lstStyle/>
                    <a:p>
                      <a:pPr algn="ctr"/>
                      <a:endParaRPr lang="en-US" sz="1800" b="1" dirty="0"/>
                    </a:p>
                    <a:p>
                      <a:pPr algn="ctr"/>
                      <a:r>
                        <a:rPr lang="en-US" sz="1800" b="1" dirty="0"/>
                        <a:t>Show Your Respect for People</a:t>
                      </a:r>
                    </a:p>
                  </a:txBody>
                  <a:tcPr marL="68580" marR="68580" marT="34290" marB="34290">
                    <a:solidFill>
                      <a:schemeClr val="bg1">
                        <a:lumMod val="85000"/>
                      </a:schemeClr>
                    </a:solidFill>
                  </a:tcPr>
                </a:tc>
                <a:tc>
                  <a:txBody>
                    <a:bodyPr/>
                    <a:lstStyle/>
                    <a:p>
                      <a:pPr algn="l"/>
                      <a:endParaRPr lang="en-US" sz="1800" dirty="0"/>
                    </a:p>
                    <a:p>
                      <a:pPr algn="l"/>
                      <a:r>
                        <a:rPr lang="en-US" sz="1800" dirty="0"/>
                        <a:t>Use Active Listening</a:t>
                      </a:r>
                      <a:r>
                        <a:rPr lang="en-US" sz="1800" baseline="0" dirty="0"/>
                        <a:t> During Conversation</a:t>
                      </a:r>
                      <a:endParaRPr lang="en-US" sz="1800" dirty="0"/>
                    </a:p>
                  </a:txBody>
                  <a:tcPr marL="68580" marR="68580" marT="34290" marB="34290">
                    <a:solidFill>
                      <a:schemeClr val="bg1"/>
                    </a:solidFill>
                  </a:tcPr>
                </a:tc>
                <a:tc>
                  <a:txBody>
                    <a:bodyPr/>
                    <a:lstStyle/>
                    <a:p>
                      <a:pPr algn="l"/>
                      <a:endParaRPr lang="en-US" sz="1800" dirty="0"/>
                    </a:p>
                    <a:p>
                      <a:pPr algn="l"/>
                      <a:r>
                        <a:rPr lang="en-US" sz="1800" dirty="0"/>
                        <a:t>Attend Meetings</a:t>
                      </a:r>
                      <a:r>
                        <a:rPr lang="en-US" sz="1800" baseline="0" dirty="0"/>
                        <a:t> on Time</a:t>
                      </a:r>
                    </a:p>
                    <a:p>
                      <a:pPr algn="l"/>
                      <a:endParaRPr lang="en-US" sz="1800" baseline="0" dirty="0"/>
                    </a:p>
                    <a:p>
                      <a:pPr algn="l"/>
                      <a:r>
                        <a:rPr lang="en-US" sz="1800" baseline="0" dirty="0"/>
                        <a:t>Cell Phones to Vibrate</a:t>
                      </a:r>
                      <a:endParaRPr lang="en-US" sz="1800" dirty="0"/>
                    </a:p>
                  </a:txBody>
                  <a:tcPr marL="68580" marR="68580" marT="34290" marB="34290">
                    <a:solidFill>
                      <a:schemeClr val="bg1"/>
                    </a:solidFill>
                  </a:tcPr>
                </a:tc>
                <a:tc>
                  <a:txBody>
                    <a:bodyPr/>
                    <a:lstStyle/>
                    <a:p>
                      <a:pPr algn="l"/>
                      <a:r>
                        <a:rPr lang="en-US" sz="1800" dirty="0"/>
                        <a:t>Share Only Information Needed </a:t>
                      </a:r>
                    </a:p>
                    <a:p>
                      <a:pPr algn="l"/>
                      <a:endParaRPr lang="en-US" sz="1800" dirty="0"/>
                    </a:p>
                    <a:p>
                      <a:pPr algn="l"/>
                      <a:r>
                        <a:rPr lang="en-US" sz="1800" dirty="0"/>
                        <a:t>Provide Feedback to Others</a:t>
                      </a:r>
                    </a:p>
                  </a:txBody>
                  <a:tcPr marL="68580" marR="68580" marT="34290" marB="34290">
                    <a:solidFill>
                      <a:schemeClr val="bg1"/>
                    </a:solidFill>
                  </a:tcPr>
                </a:tc>
                <a:tc>
                  <a:txBody>
                    <a:bodyPr/>
                    <a:lstStyle/>
                    <a:p>
                      <a:pPr algn="l"/>
                      <a:r>
                        <a:rPr lang="en-US" sz="1800" dirty="0"/>
                        <a:t>Listen</a:t>
                      </a:r>
                      <a:r>
                        <a:rPr lang="en-US" sz="1800" baseline="0" dirty="0"/>
                        <a:t> to Others and Ask if Feedback is Invited</a:t>
                      </a:r>
                      <a:endParaRPr lang="en-US" sz="1800" dirty="0"/>
                    </a:p>
                  </a:txBody>
                  <a:tcPr marL="68580" marR="68580" marT="34290" marB="34290">
                    <a:solidFill>
                      <a:schemeClr val="bg1"/>
                    </a:solidFill>
                  </a:tcPr>
                </a:tc>
                <a:extLst>
                  <a:ext uri="{0D108BD9-81ED-4DB2-BD59-A6C34878D82A}">
                    <a16:rowId xmlns="" xmlns:a16="http://schemas.microsoft.com/office/drawing/2014/main" val="10002"/>
                  </a:ext>
                </a:extLst>
              </a:tr>
              <a:tr h="1153526">
                <a:tc>
                  <a:txBody>
                    <a:bodyPr/>
                    <a:lstStyle/>
                    <a:p>
                      <a:pPr algn="ctr"/>
                      <a:r>
                        <a:rPr lang="en-US" sz="1800" b="1" dirty="0"/>
                        <a:t>Demonstrate</a:t>
                      </a:r>
                    </a:p>
                    <a:p>
                      <a:pPr algn="ctr"/>
                      <a:r>
                        <a:rPr lang="en-US" sz="1800" b="1" dirty="0"/>
                        <a:t>Appreciation</a:t>
                      </a:r>
                      <a:r>
                        <a:rPr lang="en-US" sz="1800" b="1" baseline="0" dirty="0"/>
                        <a:t> of Culture</a:t>
                      </a:r>
                      <a:endParaRPr lang="en-US" sz="1800" b="1" dirty="0"/>
                    </a:p>
                  </a:txBody>
                  <a:tcPr marL="68580" marR="68580" marT="34290" marB="34290">
                    <a:solidFill>
                      <a:schemeClr val="bg1">
                        <a:lumMod val="85000"/>
                      </a:schemeClr>
                    </a:solidFill>
                  </a:tcPr>
                </a:tc>
                <a:tc>
                  <a:txBody>
                    <a:bodyPr/>
                    <a:lstStyle/>
                    <a:p>
                      <a:pPr algn="l"/>
                      <a:r>
                        <a:rPr lang="en-US" sz="1800" dirty="0"/>
                        <a:t>Review Plans and Discuss Role</a:t>
                      </a:r>
                      <a:r>
                        <a:rPr lang="en-US" sz="1800" baseline="0" dirty="0"/>
                        <a:t> and Identity &amp; Culture</a:t>
                      </a:r>
                      <a:endParaRPr lang="en-US" sz="1800" dirty="0"/>
                    </a:p>
                  </a:txBody>
                  <a:tcPr marL="68580" marR="68580" marT="34290" marB="34290">
                    <a:solidFill>
                      <a:schemeClr val="bg1">
                        <a:lumMod val="95000"/>
                      </a:schemeClr>
                    </a:solidFill>
                  </a:tcPr>
                </a:tc>
                <a:tc>
                  <a:txBody>
                    <a:bodyPr/>
                    <a:lstStyle/>
                    <a:p>
                      <a:pPr algn="l"/>
                      <a:r>
                        <a:rPr lang="en-US" sz="1800" dirty="0"/>
                        <a:t>Review Possible Cultural Bias and Assumptions</a:t>
                      </a:r>
                    </a:p>
                  </a:txBody>
                  <a:tcPr marL="68580" marR="68580" marT="34290" marB="34290">
                    <a:solidFill>
                      <a:schemeClr val="bg1">
                        <a:lumMod val="95000"/>
                      </a:schemeClr>
                    </a:solidFill>
                  </a:tcPr>
                </a:tc>
                <a:tc>
                  <a:txBody>
                    <a:bodyPr/>
                    <a:lstStyle/>
                    <a:p>
                      <a:pPr algn="l"/>
                      <a:r>
                        <a:rPr lang="en-US" sz="1800" dirty="0"/>
                        <a:t>Share Thoughts on the Role of Culture in Person’s Life</a:t>
                      </a:r>
                    </a:p>
                  </a:txBody>
                  <a:tcPr marL="68580" marR="68580" marT="34290" marB="34290">
                    <a:solidFill>
                      <a:schemeClr val="bg1">
                        <a:lumMod val="95000"/>
                      </a:schemeClr>
                    </a:solidFill>
                  </a:tcPr>
                </a:tc>
                <a:tc>
                  <a:txBody>
                    <a:bodyPr/>
                    <a:lstStyle/>
                    <a:p>
                      <a:pPr algn="l"/>
                      <a:r>
                        <a:rPr lang="en-US" sz="1800" dirty="0"/>
                        <a:t>Discuss How Culture Can be Incorporated Into Plan</a:t>
                      </a:r>
                    </a:p>
                    <a:p>
                      <a:pPr algn="l"/>
                      <a:endParaRPr lang="en-US" sz="1800" dirty="0"/>
                    </a:p>
                  </a:txBody>
                  <a:tcPr marL="68580" marR="68580" marT="34290" marB="34290">
                    <a:solidFill>
                      <a:schemeClr val="bg1">
                        <a:lumMod val="95000"/>
                      </a:schemeClr>
                    </a:solidFill>
                  </a:tcPr>
                </a:tc>
                <a:extLst>
                  <a:ext uri="{0D108BD9-81ED-4DB2-BD59-A6C34878D82A}">
                    <a16:rowId xmlns="" xmlns:a16="http://schemas.microsoft.com/office/drawing/2014/main" val="10003"/>
                  </a:ext>
                </a:extLst>
              </a:tr>
            </a:tbl>
          </a:graphicData>
        </a:graphic>
      </p:graphicFrame>
      <p:sp>
        <p:nvSpPr>
          <p:cNvPr id="2" name="TextBox 1"/>
          <p:cNvSpPr txBox="1"/>
          <p:nvPr/>
        </p:nvSpPr>
        <p:spPr>
          <a:xfrm>
            <a:off x="3066974" y="301386"/>
            <a:ext cx="6523645" cy="415498"/>
          </a:xfrm>
          <a:prstGeom prst="rect">
            <a:avLst/>
          </a:prstGeom>
          <a:noFill/>
        </p:spPr>
        <p:txBody>
          <a:bodyPr wrap="none" rtlCol="0">
            <a:spAutoFit/>
          </a:bodyPr>
          <a:lstStyle/>
          <a:p>
            <a:r>
              <a:rPr lang="en-US" sz="2100" b="1" dirty="0"/>
              <a:t>Person-Centered Community Supports </a:t>
            </a:r>
            <a:r>
              <a:rPr lang="mr-IN" sz="2100" b="1" dirty="0"/>
              <a:t>–</a:t>
            </a:r>
            <a:r>
              <a:rPr lang="en-US" sz="2100" b="1" dirty="0"/>
              <a:t> County Meeting</a:t>
            </a:r>
          </a:p>
        </p:txBody>
      </p:sp>
      <p:sp>
        <p:nvSpPr>
          <p:cNvPr id="3" name="Rectangle 2">
            <a:extLst>
              <a:ext uri="{FF2B5EF4-FFF2-40B4-BE49-F238E27FC236}">
                <a16:creationId xmlns="" xmlns:a16="http://schemas.microsoft.com/office/drawing/2014/main" id="{BBFA261B-003D-40EF-955C-DB5DB64D5670}"/>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5" name="Rectangle 4">
            <a:extLst>
              <a:ext uri="{FF2B5EF4-FFF2-40B4-BE49-F238E27FC236}">
                <a16:creationId xmlns="" xmlns:a16="http://schemas.microsoft.com/office/drawing/2014/main" id="{B87D45A0-5AD7-48BE-821A-1E3760107A29}"/>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6" name="Rectangle 5">
            <a:extLst>
              <a:ext uri="{FF2B5EF4-FFF2-40B4-BE49-F238E27FC236}">
                <a16:creationId xmlns="" xmlns:a16="http://schemas.microsoft.com/office/drawing/2014/main" id="{B853FCC8-8B60-4BA9-B02C-7BDC4B6F34DA}"/>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1846330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54654183"/>
              </p:ext>
            </p:extLst>
          </p:nvPr>
        </p:nvGraphicFramePr>
        <p:xfrm>
          <a:off x="953311" y="910949"/>
          <a:ext cx="10389140" cy="5434388"/>
        </p:xfrm>
        <a:graphic>
          <a:graphicData uri="http://schemas.openxmlformats.org/drawingml/2006/table">
            <a:tbl>
              <a:tblPr firstRow="1" bandRow="1">
                <a:tableStyleId>{793D81CF-94F2-401A-BA57-92F5A7B2D0C5}</a:tableStyleId>
              </a:tblPr>
              <a:tblGrid>
                <a:gridCol w="2077828">
                  <a:extLst>
                    <a:ext uri="{9D8B030D-6E8A-4147-A177-3AD203B41FA5}">
                      <a16:colId xmlns="" xmlns:a16="http://schemas.microsoft.com/office/drawing/2014/main" val="20000"/>
                    </a:ext>
                  </a:extLst>
                </a:gridCol>
                <a:gridCol w="2077828">
                  <a:extLst>
                    <a:ext uri="{9D8B030D-6E8A-4147-A177-3AD203B41FA5}">
                      <a16:colId xmlns="" xmlns:a16="http://schemas.microsoft.com/office/drawing/2014/main" val="20001"/>
                    </a:ext>
                  </a:extLst>
                </a:gridCol>
                <a:gridCol w="2077828">
                  <a:extLst>
                    <a:ext uri="{9D8B030D-6E8A-4147-A177-3AD203B41FA5}">
                      <a16:colId xmlns="" xmlns:a16="http://schemas.microsoft.com/office/drawing/2014/main" val="20002"/>
                    </a:ext>
                  </a:extLst>
                </a:gridCol>
                <a:gridCol w="2077828">
                  <a:extLst>
                    <a:ext uri="{9D8B030D-6E8A-4147-A177-3AD203B41FA5}">
                      <a16:colId xmlns="" xmlns:a16="http://schemas.microsoft.com/office/drawing/2014/main" val="20003"/>
                    </a:ext>
                  </a:extLst>
                </a:gridCol>
                <a:gridCol w="2077828">
                  <a:extLst>
                    <a:ext uri="{9D8B030D-6E8A-4147-A177-3AD203B41FA5}">
                      <a16:colId xmlns="" xmlns:a16="http://schemas.microsoft.com/office/drawing/2014/main" val="20004"/>
                    </a:ext>
                  </a:extLst>
                </a:gridCol>
              </a:tblGrid>
              <a:tr h="1103860">
                <a:tc>
                  <a:txBody>
                    <a:bodyPr/>
                    <a:lstStyle/>
                    <a:p>
                      <a:pPr algn="ctr"/>
                      <a:endParaRPr lang="en-US" dirty="0"/>
                    </a:p>
                    <a:p>
                      <a:pPr algn="ctr"/>
                      <a:r>
                        <a:rPr lang="en-US" dirty="0"/>
                        <a:t>Values</a:t>
                      </a:r>
                      <a:r>
                        <a:rPr lang="en-US" baseline="0" dirty="0"/>
                        <a:t> </a:t>
                      </a:r>
                      <a:endParaRPr lang="en-US" dirty="0"/>
                    </a:p>
                  </a:txBody>
                  <a:tcPr/>
                </a:tc>
                <a:tc>
                  <a:txBody>
                    <a:bodyPr/>
                    <a:lstStyle/>
                    <a:p>
                      <a:pPr algn="ctr"/>
                      <a:endParaRPr lang="en-US" dirty="0"/>
                    </a:p>
                    <a:p>
                      <a:pPr algn="ctr"/>
                      <a:r>
                        <a:rPr lang="en-US" dirty="0"/>
                        <a:t>Getting</a:t>
                      </a:r>
                      <a:r>
                        <a:rPr lang="en-US" baseline="0" dirty="0"/>
                        <a:t> Up in the Morning</a:t>
                      </a:r>
                      <a:endParaRPr lang="en-US" dirty="0"/>
                    </a:p>
                  </a:txBody>
                  <a:tcPr/>
                </a:tc>
                <a:tc>
                  <a:txBody>
                    <a:bodyPr/>
                    <a:lstStyle/>
                    <a:p>
                      <a:pPr algn="ctr"/>
                      <a:endParaRPr lang="en-US" dirty="0"/>
                    </a:p>
                    <a:p>
                      <a:pPr algn="ctr"/>
                      <a:r>
                        <a:rPr lang="en-US" dirty="0"/>
                        <a:t>Work</a:t>
                      </a:r>
                    </a:p>
                  </a:txBody>
                  <a:tcPr/>
                </a:tc>
                <a:tc>
                  <a:txBody>
                    <a:bodyPr/>
                    <a:lstStyle/>
                    <a:p>
                      <a:pPr algn="ctr"/>
                      <a:endParaRPr lang="en-US" dirty="0"/>
                    </a:p>
                    <a:p>
                      <a:pPr algn="ctr"/>
                      <a:r>
                        <a:rPr lang="en-US" dirty="0"/>
                        <a:t>Dinner &amp; House</a:t>
                      </a:r>
                      <a:r>
                        <a:rPr lang="en-US" baseline="0" dirty="0"/>
                        <a:t> Chores</a:t>
                      </a:r>
                      <a:endParaRPr lang="en-US" dirty="0"/>
                    </a:p>
                  </a:txBody>
                  <a:tcPr/>
                </a:tc>
                <a:tc>
                  <a:txBody>
                    <a:bodyPr/>
                    <a:lstStyle/>
                    <a:p>
                      <a:pPr algn="ctr"/>
                      <a:endParaRPr lang="en-US" dirty="0"/>
                    </a:p>
                    <a:p>
                      <a:pPr algn="ctr"/>
                      <a:r>
                        <a:rPr lang="en-US" dirty="0"/>
                        <a:t>Community</a:t>
                      </a:r>
                    </a:p>
                  </a:txBody>
                  <a:tcPr/>
                </a:tc>
                <a:extLst>
                  <a:ext uri="{0D108BD9-81ED-4DB2-BD59-A6C34878D82A}">
                    <a16:rowId xmlns="" xmlns:a16="http://schemas.microsoft.com/office/drawing/2014/main" val="10000"/>
                  </a:ext>
                </a:extLst>
              </a:tr>
              <a:tr h="1358597">
                <a:tc>
                  <a:txBody>
                    <a:bodyPr/>
                    <a:lstStyle/>
                    <a:p>
                      <a:pPr algn="ctr"/>
                      <a:endParaRPr lang="en-US" dirty="0"/>
                    </a:p>
                    <a:p>
                      <a:pPr algn="ctr"/>
                      <a:r>
                        <a:rPr lang="en-US" dirty="0"/>
                        <a:t>Encouraging</a:t>
                      </a:r>
                      <a:r>
                        <a:rPr lang="en-US" baseline="0" dirty="0"/>
                        <a:t> Choice </a:t>
                      </a:r>
                    </a:p>
                    <a:p>
                      <a:pPr algn="ctr"/>
                      <a:endParaRPr lang="en-US" dirty="0"/>
                    </a:p>
                  </a:txBody>
                  <a:tcPr/>
                </a:tc>
                <a:tc>
                  <a:txBody>
                    <a:bodyPr/>
                    <a:lstStyle/>
                    <a:p>
                      <a:pPr algn="ctr"/>
                      <a:endParaRPr lang="en-US" dirty="0"/>
                    </a:p>
                    <a:p>
                      <a:pPr algn="ctr"/>
                      <a:r>
                        <a:rPr lang="en-US" dirty="0"/>
                        <a:t>Each Person Creates</a:t>
                      </a:r>
                      <a:r>
                        <a:rPr lang="en-US" baseline="0" dirty="0"/>
                        <a:t> Their Own Routine </a:t>
                      </a:r>
                      <a:endParaRPr lang="en-US" dirty="0"/>
                    </a:p>
                  </a:txBody>
                  <a:tcPr/>
                </a:tc>
                <a:tc>
                  <a:txBody>
                    <a:bodyPr/>
                    <a:lstStyle/>
                    <a:p>
                      <a:pPr algn="ctr"/>
                      <a:r>
                        <a:rPr lang="en-US" dirty="0"/>
                        <a:t>Work</a:t>
                      </a:r>
                      <a:r>
                        <a:rPr lang="en-US" baseline="0" dirty="0"/>
                        <a:t> With Supervisor to Choose Activity And Schedule</a:t>
                      </a:r>
                      <a:endParaRPr lang="en-US" dirty="0"/>
                    </a:p>
                  </a:txBody>
                  <a:tcPr/>
                </a:tc>
                <a:tc>
                  <a:txBody>
                    <a:bodyPr/>
                    <a:lstStyle/>
                    <a:p>
                      <a:pPr algn="ctr"/>
                      <a:r>
                        <a:rPr lang="en-US" dirty="0"/>
                        <a:t>Decide Whether</a:t>
                      </a:r>
                      <a:r>
                        <a:rPr lang="en-US" baseline="0" dirty="0"/>
                        <a:t> to Eat Together or Individually</a:t>
                      </a:r>
                    </a:p>
                    <a:p>
                      <a:pPr algn="ctr"/>
                      <a:endParaRPr lang="en-US" dirty="0"/>
                    </a:p>
                  </a:txBody>
                  <a:tcPr/>
                </a:tc>
                <a:tc>
                  <a:txBody>
                    <a:bodyPr/>
                    <a:lstStyle/>
                    <a:p>
                      <a:pPr algn="ctr"/>
                      <a:r>
                        <a:rPr lang="en-US" dirty="0"/>
                        <a:t>Explore</a:t>
                      </a:r>
                      <a:r>
                        <a:rPr lang="en-US" baseline="0" dirty="0"/>
                        <a:t> New Activities and Make New Friends</a:t>
                      </a:r>
                      <a:endParaRPr lang="en-US" dirty="0"/>
                    </a:p>
                  </a:txBody>
                  <a:tcPr/>
                </a:tc>
                <a:extLst>
                  <a:ext uri="{0D108BD9-81ED-4DB2-BD59-A6C34878D82A}">
                    <a16:rowId xmlns="" xmlns:a16="http://schemas.microsoft.com/office/drawing/2014/main" val="10001"/>
                  </a:ext>
                </a:extLst>
              </a:tr>
              <a:tr h="1613334">
                <a:tc>
                  <a:txBody>
                    <a:bodyPr/>
                    <a:lstStyle/>
                    <a:p>
                      <a:pPr algn="ctr"/>
                      <a:endParaRPr lang="en-US" dirty="0"/>
                    </a:p>
                    <a:p>
                      <a:pPr algn="ctr"/>
                      <a:r>
                        <a:rPr lang="en-US" dirty="0"/>
                        <a:t>Respect Each Other</a:t>
                      </a:r>
                    </a:p>
                  </a:txBody>
                  <a:tcPr/>
                </a:tc>
                <a:tc>
                  <a:txBody>
                    <a:bodyPr/>
                    <a:lstStyle/>
                    <a:p>
                      <a:pPr algn="ctr"/>
                      <a:r>
                        <a:rPr lang="en-US" dirty="0"/>
                        <a:t>Ask</a:t>
                      </a:r>
                      <a:r>
                        <a:rPr lang="en-US" baseline="0" dirty="0"/>
                        <a:t> Before Using Other’s Personal Items</a:t>
                      </a:r>
                      <a:endParaRPr lang="en-US" dirty="0"/>
                    </a:p>
                  </a:txBody>
                  <a:tcPr/>
                </a:tc>
                <a:tc>
                  <a:txBody>
                    <a:bodyPr/>
                    <a:lstStyle/>
                    <a:p>
                      <a:pPr algn="ctr"/>
                      <a:r>
                        <a:rPr lang="en-US" dirty="0"/>
                        <a:t>Let People Know When You Need a Break</a:t>
                      </a:r>
                    </a:p>
                  </a:txBody>
                  <a:tcPr/>
                </a:tc>
                <a:tc>
                  <a:txBody>
                    <a:bodyPr/>
                    <a:lstStyle/>
                    <a:p>
                      <a:pPr algn="ctr"/>
                      <a:r>
                        <a:rPr lang="en-US" dirty="0"/>
                        <a:t>Work Together to Choose Food</a:t>
                      </a:r>
                      <a:r>
                        <a:rPr lang="en-US" baseline="0" dirty="0"/>
                        <a:t> Weekly</a:t>
                      </a:r>
                      <a:endParaRPr lang="en-US" dirty="0"/>
                    </a:p>
                  </a:txBody>
                  <a:tcPr/>
                </a:tc>
                <a:tc>
                  <a:txBody>
                    <a:bodyPr/>
                    <a:lstStyle/>
                    <a:p>
                      <a:pPr algn="ctr"/>
                      <a:r>
                        <a:rPr lang="en-US" dirty="0"/>
                        <a:t>Be Sensitive to Eac</a:t>
                      </a:r>
                      <a:r>
                        <a:rPr lang="en-US" baseline="0" dirty="0"/>
                        <a:t>h Person’s Comfort Levels in the Community</a:t>
                      </a:r>
                      <a:endParaRPr lang="en-US" dirty="0"/>
                    </a:p>
                  </a:txBody>
                  <a:tcPr/>
                </a:tc>
                <a:extLst>
                  <a:ext uri="{0D108BD9-81ED-4DB2-BD59-A6C34878D82A}">
                    <a16:rowId xmlns="" xmlns:a16="http://schemas.microsoft.com/office/drawing/2014/main" val="10002"/>
                  </a:ext>
                </a:extLst>
              </a:tr>
              <a:tr h="1358597">
                <a:tc>
                  <a:txBody>
                    <a:bodyPr/>
                    <a:lstStyle/>
                    <a:p>
                      <a:pPr algn="ctr"/>
                      <a:endParaRPr lang="en-US" dirty="0"/>
                    </a:p>
                    <a:p>
                      <a:pPr algn="ctr"/>
                      <a:r>
                        <a:rPr lang="en-US" dirty="0"/>
                        <a:t>Encourage Each Other </a:t>
                      </a:r>
                    </a:p>
                  </a:txBody>
                  <a:tcPr/>
                </a:tc>
                <a:tc>
                  <a:txBody>
                    <a:bodyPr/>
                    <a:lstStyle/>
                    <a:p>
                      <a:pPr algn="ctr"/>
                      <a:r>
                        <a:rPr lang="en-US" dirty="0"/>
                        <a:t>Know</a:t>
                      </a:r>
                      <a:r>
                        <a:rPr lang="en-US" baseline="0" dirty="0"/>
                        <a:t> When Someone Needs Time and Space (Coffee First!)</a:t>
                      </a:r>
                      <a:endParaRPr lang="en-US" dirty="0"/>
                    </a:p>
                  </a:txBody>
                  <a:tcPr/>
                </a:tc>
                <a:tc>
                  <a:txBody>
                    <a:bodyPr/>
                    <a:lstStyle/>
                    <a:p>
                      <a:pPr algn="ctr"/>
                      <a:endParaRPr lang="en-US" dirty="0"/>
                    </a:p>
                    <a:p>
                      <a:pPr algn="ctr"/>
                      <a:r>
                        <a:rPr lang="en-US" dirty="0"/>
                        <a:t>Recognize</a:t>
                      </a:r>
                      <a:r>
                        <a:rPr lang="en-US" baseline="0" dirty="0"/>
                        <a:t> Others for Hard Work</a:t>
                      </a:r>
                      <a:endParaRPr lang="en-US" dirty="0"/>
                    </a:p>
                  </a:txBody>
                  <a:tcPr/>
                </a:tc>
                <a:tc>
                  <a:txBody>
                    <a:bodyPr/>
                    <a:lstStyle/>
                    <a:p>
                      <a:pPr algn="ctr"/>
                      <a:r>
                        <a:rPr lang="en-US" dirty="0"/>
                        <a:t>Help</a:t>
                      </a:r>
                      <a:r>
                        <a:rPr lang="en-US" baseline="0" dirty="0"/>
                        <a:t> Other People Complete House Chores</a:t>
                      </a:r>
                      <a:endParaRPr lang="en-US" dirty="0"/>
                    </a:p>
                  </a:txBody>
                  <a:tcPr/>
                </a:tc>
                <a:tc>
                  <a:txBody>
                    <a:bodyPr/>
                    <a:lstStyle/>
                    <a:p>
                      <a:pPr algn="ctr"/>
                      <a:r>
                        <a:rPr lang="en-US" dirty="0"/>
                        <a:t>Reach Out</a:t>
                      </a:r>
                      <a:r>
                        <a:rPr lang="en-US" baseline="0" dirty="0"/>
                        <a:t> to Others and Make New Friends</a:t>
                      </a:r>
                      <a:endParaRPr lang="en-US" dirty="0"/>
                    </a:p>
                  </a:txBody>
                  <a:tcPr/>
                </a:tc>
                <a:extLst>
                  <a:ext uri="{0D108BD9-81ED-4DB2-BD59-A6C34878D82A}">
                    <a16:rowId xmlns="" xmlns:a16="http://schemas.microsoft.com/office/drawing/2014/main" val="10003"/>
                  </a:ext>
                </a:extLst>
              </a:tr>
            </a:tbl>
          </a:graphicData>
        </a:graphic>
      </p:graphicFrame>
      <p:sp>
        <p:nvSpPr>
          <p:cNvPr id="2" name="TextBox 1"/>
          <p:cNvSpPr txBox="1"/>
          <p:nvPr/>
        </p:nvSpPr>
        <p:spPr>
          <a:xfrm>
            <a:off x="2989385" y="312616"/>
            <a:ext cx="6311644" cy="461665"/>
          </a:xfrm>
          <a:prstGeom prst="rect">
            <a:avLst/>
          </a:prstGeom>
          <a:noFill/>
        </p:spPr>
        <p:txBody>
          <a:bodyPr wrap="none" rtlCol="0">
            <a:spAutoFit/>
          </a:bodyPr>
          <a:lstStyle/>
          <a:p>
            <a:r>
              <a:rPr lang="en-US" sz="2400" b="1" dirty="0"/>
              <a:t>Person-Centered Values in Residential  Settings</a:t>
            </a:r>
          </a:p>
        </p:txBody>
      </p:sp>
    </p:spTree>
    <p:extLst>
      <p:ext uri="{BB962C8B-B14F-4D97-AF65-F5344CB8AC3E}">
        <p14:creationId xmlns:p14="http://schemas.microsoft.com/office/powerpoint/2010/main" val="4026631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Practicing Positive Social Behaviors</a:t>
            </a:r>
          </a:p>
        </p:txBody>
      </p:sp>
      <p:sp>
        <p:nvSpPr>
          <p:cNvPr id="3" name="Content Placeholder 2"/>
          <p:cNvSpPr>
            <a:spLocks noGrp="1"/>
          </p:cNvSpPr>
          <p:nvPr>
            <p:ph idx="1"/>
          </p:nvPr>
        </p:nvSpPr>
        <p:spPr/>
        <p:txBody>
          <a:bodyPr>
            <a:normAutofit/>
          </a:bodyPr>
          <a:lstStyle/>
          <a:p>
            <a:pPr marL="0" indent="0">
              <a:buNone/>
            </a:pPr>
            <a:r>
              <a:rPr lang="en-US" b="1" dirty="0"/>
              <a:t>After Completing the List of Social Behaviors and Locations</a:t>
            </a:r>
          </a:p>
          <a:p>
            <a:r>
              <a:rPr lang="en-US" dirty="0"/>
              <a:t>Assess the Ability of People Living or Working in a Setting and Staff </a:t>
            </a:r>
          </a:p>
          <a:p>
            <a:r>
              <a:rPr lang="en-US" dirty="0"/>
              <a:t>Create a Plan for Teaching New Skills </a:t>
            </a:r>
          </a:p>
          <a:p>
            <a:r>
              <a:rPr lang="en-US" dirty="0"/>
              <a:t>Schedule Opportunities to Practice Social Interactions</a:t>
            </a:r>
          </a:p>
          <a:p>
            <a:r>
              <a:rPr lang="en-US" dirty="0"/>
              <a:t>Show Examples and Non-examples of Social </a:t>
            </a:r>
            <a:r>
              <a:rPr lang="en-US" dirty="0" smtClean="0"/>
              <a:t>Interactions</a:t>
            </a:r>
          </a:p>
          <a:p>
            <a:pPr marL="0" indent="0">
              <a:buNone/>
            </a:pPr>
            <a:endParaRPr lang="en-US" dirty="0"/>
          </a:p>
          <a:p>
            <a:pPr marL="0" indent="0">
              <a:buNone/>
            </a:pPr>
            <a:r>
              <a:rPr lang="en-US" b="1" dirty="0" smtClean="0"/>
              <a:t>Create a Plan to Recognize and Reinforce the Positive Social Interactions </a:t>
            </a:r>
            <a:r>
              <a:rPr lang="en-US" b="1" dirty="0"/>
              <a:t>W</a:t>
            </a:r>
            <a:r>
              <a:rPr lang="en-US" b="1" dirty="0" smtClean="0"/>
              <a:t>e Observe!</a:t>
            </a:r>
            <a:endParaRPr lang="en-US" b="1" dirty="0"/>
          </a:p>
        </p:txBody>
      </p:sp>
    </p:spTree>
    <p:extLst>
      <p:ext uri="{BB962C8B-B14F-4D97-AF65-F5344CB8AC3E}">
        <p14:creationId xmlns:p14="http://schemas.microsoft.com/office/powerpoint/2010/main" val="21320115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1"/>
          <p:cNvSpPr>
            <a:spLocks noGrp="1"/>
          </p:cNvSpPr>
          <p:nvPr>
            <p:ph type="sldNum" sz="quarter" idx="12"/>
          </p:nvPr>
        </p:nvSpPr>
        <p:spPr/>
        <p:txBody>
          <a:bodyPr/>
          <a:lstStyle/>
          <a:p>
            <a:pPr>
              <a:defRPr/>
            </a:pPr>
            <a:fld id="{54279F77-7F0B-4B32-84A0-03A4E599BB44}" type="slidenum">
              <a:rPr lang="en-US">
                <a:latin typeface="Arial" pitchFamily="34" charset="0"/>
              </a:rPr>
              <a:pPr>
                <a:defRPr/>
              </a:pPr>
              <a:t>47</a:t>
            </a:fld>
            <a:endParaRPr lang="en-US" dirty="0">
              <a:latin typeface="Arial" pitchFamily="34" charset="0"/>
            </a:endParaRPr>
          </a:p>
        </p:txBody>
      </p:sp>
      <p:pic>
        <p:nvPicPr>
          <p:cNvPr id="43011" name="Picture 4" descr="C:\Documents and Settings\nisobba\Local Settings\Temporary Internet Files\Content.IE5\I0S1G5KX\MC90009803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7069" y="2855119"/>
            <a:ext cx="2640806" cy="304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2" name="Rectangle 2"/>
          <p:cNvSpPr>
            <a:spLocks noChangeArrowheads="1"/>
          </p:cNvSpPr>
          <p:nvPr/>
        </p:nvSpPr>
        <p:spPr bwMode="auto">
          <a:xfrm>
            <a:off x="2084955" y="2042727"/>
            <a:ext cx="4343400" cy="854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indent="342900" algn="ctr" eaLnBrk="0" hangingPunct="0"/>
            <a:r>
              <a:rPr lang="en-US" sz="4950" dirty="0">
                <a:latin typeface="Comic Sans MS" pitchFamily="66" charset="0"/>
                <a:cs typeface="Times New Roman" pitchFamily="18" charset="0"/>
              </a:rPr>
              <a:t>6 TO 1</a:t>
            </a:r>
            <a:endParaRPr lang="en-US" sz="4950" dirty="0"/>
          </a:p>
        </p:txBody>
      </p:sp>
      <p:sp>
        <p:nvSpPr>
          <p:cNvPr id="6" name="Title 2"/>
          <p:cNvSpPr txBox="1">
            <a:spLocks/>
          </p:cNvSpPr>
          <p:nvPr/>
        </p:nvSpPr>
        <p:spPr>
          <a:xfrm>
            <a:off x="1840707" y="1057616"/>
            <a:ext cx="5393531" cy="857250"/>
          </a:xfrm>
          <a:prstGeom prst="rect">
            <a:avLst/>
          </a:prstGeom>
        </p:spPr>
        <p:txBody>
          <a:bodyPr/>
          <a:lstStyle/>
          <a:p>
            <a:pPr algn="ctr">
              <a:defRPr/>
            </a:pPr>
            <a:r>
              <a:rPr lang="en-US" sz="2700" kern="0" dirty="0">
                <a:solidFill>
                  <a:schemeClr val="tx2"/>
                </a:solidFill>
                <a:latin typeface="+mj-lt"/>
                <a:ea typeface="+mj-ea"/>
                <a:cs typeface="+mj-cs"/>
              </a:rPr>
              <a:t>McAuliffe’s Frequent, Specific Praise Prompt</a:t>
            </a:r>
          </a:p>
        </p:txBody>
      </p:sp>
      <p:sp>
        <p:nvSpPr>
          <p:cNvPr id="2" name="TextBox 1"/>
          <p:cNvSpPr txBox="1"/>
          <p:nvPr/>
        </p:nvSpPr>
        <p:spPr>
          <a:xfrm>
            <a:off x="6754926" y="2365923"/>
            <a:ext cx="3020446" cy="1061829"/>
          </a:xfrm>
          <a:prstGeom prst="rect">
            <a:avLst/>
          </a:prstGeom>
          <a:noFill/>
        </p:spPr>
        <p:txBody>
          <a:bodyPr wrap="square" rtlCol="0">
            <a:spAutoFit/>
          </a:bodyPr>
          <a:lstStyle/>
          <a:p>
            <a:pPr algn="ctr"/>
            <a:r>
              <a:rPr lang="en-US" sz="2100" b="1" dirty="0"/>
              <a:t>Create Visual Reminders to Recognize Positive Social Interactions</a:t>
            </a:r>
          </a:p>
        </p:txBody>
      </p:sp>
    </p:spTree>
    <p:extLst>
      <p:ext uri="{BB962C8B-B14F-4D97-AF65-F5344CB8AC3E}">
        <p14:creationId xmlns:p14="http://schemas.microsoft.com/office/powerpoint/2010/main" val="206465599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b="1" dirty="0"/>
              <a:t>Focus on Our Values in Action</a:t>
            </a:r>
          </a:p>
        </p:txBody>
      </p:sp>
      <p:sp>
        <p:nvSpPr>
          <p:cNvPr id="3" name="Content Placeholder 2"/>
          <p:cNvSpPr>
            <a:spLocks noGrp="1"/>
          </p:cNvSpPr>
          <p:nvPr>
            <p:ph idx="1"/>
          </p:nvPr>
        </p:nvSpPr>
        <p:spPr>
          <a:xfrm>
            <a:off x="2737871" y="1295400"/>
            <a:ext cx="7162800" cy="2590800"/>
          </a:xfrm>
        </p:spPr>
        <p:txBody>
          <a:bodyPr/>
          <a:lstStyle/>
          <a:p>
            <a:r>
              <a:rPr lang="en-US" dirty="0"/>
              <a:t>Celebrate Successes!</a:t>
            </a:r>
          </a:p>
          <a:p>
            <a:r>
              <a:rPr lang="en-US" dirty="0"/>
              <a:t>Model and Practice Social Interactions</a:t>
            </a:r>
          </a:p>
          <a:p>
            <a:r>
              <a:rPr lang="en-US" dirty="0"/>
              <a:t>Emphasizing the Value of Social Interactions</a:t>
            </a:r>
          </a:p>
          <a:p>
            <a:endParaRPr lang="en-US" dirty="0"/>
          </a:p>
        </p:txBody>
      </p:sp>
      <p:pic>
        <p:nvPicPr>
          <p:cNvPr id="4" name="Picture 3" descr="shutterstock_11593613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0524" y="3737677"/>
            <a:ext cx="4876800" cy="2894857"/>
          </a:xfrm>
          <a:prstGeom prst="rect">
            <a:avLst/>
          </a:prstGeom>
        </p:spPr>
      </p:pic>
    </p:spTree>
    <p:extLst>
      <p:ext uri="{BB962C8B-B14F-4D97-AF65-F5344CB8AC3E}">
        <p14:creationId xmlns:p14="http://schemas.microsoft.com/office/powerpoint/2010/main" val="695531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986516" y="1257389"/>
            <a:ext cx="8315546" cy="1611584"/>
          </a:xfrm>
        </p:spPr>
        <p:txBody>
          <a:bodyPr>
            <a:normAutofit/>
          </a:bodyPr>
          <a:lstStyle/>
          <a:p>
            <a:r>
              <a:rPr lang="en-US" sz="4800" b="1" dirty="0" smtClean="0"/>
              <a:t>Consistent Responses to Problems</a:t>
            </a:r>
            <a:endParaRPr lang="en-US" sz="4800" b="1" dirty="0">
              <a:latin typeface="+mn-lt"/>
            </a:endParaRPr>
          </a:p>
        </p:txBody>
      </p:sp>
      <p:pic>
        <p:nvPicPr>
          <p:cNvPr id="5" name="Picture 4" descr="m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096388"/>
            <a:ext cx="9144000" cy="920496"/>
          </a:xfrm>
          <a:prstGeom prst="rect">
            <a:avLst/>
          </a:prstGeom>
        </p:spPr>
      </p:pic>
      <p:pic>
        <p:nvPicPr>
          <p:cNvPr id="6" name="Picture 5"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917" y="5413854"/>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055" y="4101971"/>
            <a:ext cx="2818745" cy="9230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2808" y="3710454"/>
            <a:ext cx="1219254" cy="1219254"/>
          </a:xfrm>
          <a:prstGeom prst="rect">
            <a:avLst/>
          </a:prstGeom>
        </p:spPr>
      </p:pic>
    </p:spTree>
    <p:extLst>
      <p:ext uri="{BB962C8B-B14F-4D97-AF65-F5344CB8AC3E}">
        <p14:creationId xmlns:p14="http://schemas.microsoft.com/office/powerpoint/2010/main" val="2127335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Today</a:t>
            </a:r>
          </a:p>
        </p:txBody>
      </p:sp>
      <p:sp>
        <p:nvSpPr>
          <p:cNvPr id="3" name="Content Placeholder 2"/>
          <p:cNvSpPr>
            <a:spLocks noGrp="1"/>
          </p:cNvSpPr>
          <p:nvPr>
            <p:ph idx="1"/>
          </p:nvPr>
        </p:nvSpPr>
        <p:spPr/>
        <p:txBody>
          <a:bodyPr/>
          <a:lstStyle/>
          <a:p>
            <a:r>
              <a:rPr lang="en-US" dirty="0"/>
              <a:t>Talk about the organizational changes throughout Minnesota</a:t>
            </a:r>
          </a:p>
          <a:p>
            <a:r>
              <a:rPr lang="en-US" dirty="0"/>
              <a:t>P</a:t>
            </a:r>
            <a:r>
              <a:rPr lang="en-US" dirty="0" smtClean="0"/>
              <a:t>erson </a:t>
            </a:r>
            <a:r>
              <a:rPr lang="en-US" dirty="0"/>
              <a:t>centered practices as the foundation </a:t>
            </a:r>
            <a:r>
              <a:rPr lang="en-US" dirty="0" smtClean="0"/>
              <a:t>of PBS</a:t>
            </a:r>
            <a:endParaRPr lang="en-US" dirty="0"/>
          </a:p>
          <a:p>
            <a:r>
              <a:rPr lang="en-US" dirty="0"/>
              <a:t>Learn about Universal Positive Behavior Support </a:t>
            </a:r>
          </a:p>
          <a:p>
            <a:pPr lvl="1"/>
            <a:r>
              <a:rPr lang="en-US" dirty="0"/>
              <a:t>Building positive social interactions </a:t>
            </a:r>
            <a:r>
              <a:rPr lang="en-US" dirty="0" smtClean="0"/>
              <a:t>strategies</a:t>
            </a:r>
          </a:p>
          <a:p>
            <a:pPr lvl="1"/>
            <a:r>
              <a:rPr lang="en-US" dirty="0" smtClean="0"/>
              <a:t>Consistent responses to problematic interactions</a:t>
            </a:r>
          </a:p>
          <a:p>
            <a:pPr lvl="1"/>
            <a:r>
              <a:rPr lang="en-US" dirty="0" smtClean="0"/>
              <a:t>Data-based decision making</a:t>
            </a:r>
            <a:endParaRPr lang="en-US" dirty="0"/>
          </a:p>
          <a:p>
            <a:pPr lvl="1"/>
            <a:endParaRPr lang="en-US" dirty="0"/>
          </a:p>
        </p:txBody>
      </p:sp>
      <p:pic>
        <p:nvPicPr>
          <p:cNvPr id="6" name="Picture 5" descr="m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912804"/>
            <a:ext cx="9144000" cy="920496"/>
          </a:xfrm>
          <a:prstGeom prst="rect">
            <a:avLst/>
          </a:prstGeom>
        </p:spPr>
      </p:pic>
      <p:pic>
        <p:nvPicPr>
          <p:cNvPr id="7" name="Picture 7" descr="UofM_Driven_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111877"/>
            <a:ext cx="2743200" cy="46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570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Major Goals of Universal PBS</a:t>
            </a:r>
            <a:endParaRPr lang="en-US" dirty="0"/>
          </a:p>
        </p:txBody>
      </p:sp>
      <p:sp>
        <p:nvSpPr>
          <p:cNvPr id="7" name="Subtitle 6"/>
          <p:cNvSpPr>
            <a:spLocks noGrp="1"/>
          </p:cNvSpPr>
          <p:nvPr>
            <p:ph idx="1"/>
          </p:nvPr>
        </p:nvSpPr>
        <p:spPr/>
        <p:txBody>
          <a:bodyPr>
            <a:normAutofit lnSpcReduction="10000"/>
          </a:bodyPr>
          <a:lstStyle/>
          <a:p>
            <a:r>
              <a:rPr lang="en-US" dirty="0"/>
              <a:t>Promote Positive Social Interactions</a:t>
            </a:r>
          </a:p>
          <a:p>
            <a:endParaRPr lang="en-US" dirty="0"/>
          </a:p>
          <a:p>
            <a:r>
              <a:rPr lang="en-US" dirty="0"/>
              <a:t>Design Positive, Proactive, Predictable Environments</a:t>
            </a:r>
          </a:p>
          <a:p>
            <a:endParaRPr lang="en-US" dirty="0"/>
          </a:p>
          <a:p>
            <a:r>
              <a:rPr lang="en-US" dirty="0"/>
              <a:t>Consistent Response to Problems</a:t>
            </a:r>
          </a:p>
          <a:p>
            <a:endParaRPr lang="en-US" dirty="0" smtClean="0"/>
          </a:p>
          <a:p>
            <a:r>
              <a:rPr lang="en-US" dirty="0" smtClean="0"/>
              <a:t>Establish </a:t>
            </a:r>
            <a:r>
              <a:rPr lang="en-US" dirty="0"/>
              <a:t>Data-based Decision Making </a:t>
            </a:r>
            <a:r>
              <a:rPr lang="en-US" dirty="0" smtClean="0"/>
              <a:t>Systems</a:t>
            </a:r>
            <a:endParaRPr lang="en-US" dirty="0"/>
          </a:p>
          <a:p>
            <a:endParaRPr lang="en-US" dirty="0"/>
          </a:p>
          <a:p>
            <a:r>
              <a:rPr lang="en-US" dirty="0"/>
              <a:t>Build Capacity for Individualized PBS</a:t>
            </a:r>
          </a:p>
        </p:txBody>
      </p:sp>
      <p:sp>
        <p:nvSpPr>
          <p:cNvPr id="2" name="Oval 1"/>
          <p:cNvSpPr/>
          <p:nvPr/>
        </p:nvSpPr>
        <p:spPr>
          <a:xfrm>
            <a:off x="155117" y="3113016"/>
            <a:ext cx="9916535" cy="2452897"/>
          </a:xfrm>
          <a:prstGeom prst="ellipse">
            <a:avLst/>
          </a:prstGeom>
          <a:no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76371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noChangeArrowheads="1"/>
          </p:cNvSpPr>
          <p:nvPr>
            <p:ph type="body" idx="1"/>
          </p:nvPr>
        </p:nvSpPr>
        <p:spPr/>
        <p:txBody>
          <a:bodyPr>
            <a:noAutofit/>
          </a:bodyPr>
          <a:lstStyle/>
          <a:p>
            <a:r>
              <a:rPr lang="en-US" altLang="en-US" b="1" dirty="0"/>
              <a:t>Traditionally </a:t>
            </a:r>
            <a:r>
              <a:rPr lang="en-US" altLang="en-US" b="1" dirty="0" smtClean="0"/>
              <a:t>Problem </a:t>
            </a:r>
            <a:r>
              <a:rPr lang="en-US" altLang="en-US" b="1" dirty="0"/>
              <a:t>B</a:t>
            </a:r>
            <a:r>
              <a:rPr lang="en-US" altLang="en-US" b="1" dirty="0" smtClean="0"/>
              <a:t>ehavior </a:t>
            </a:r>
            <a:r>
              <a:rPr lang="en-US" altLang="en-US" b="1" dirty="0"/>
              <a:t>H</a:t>
            </a:r>
            <a:r>
              <a:rPr lang="en-US" altLang="en-US" b="1" dirty="0" smtClean="0"/>
              <a:t>as </a:t>
            </a:r>
            <a:r>
              <a:rPr lang="en-US" altLang="en-US" b="1" dirty="0"/>
              <a:t>B</a:t>
            </a:r>
            <a:r>
              <a:rPr lang="en-US" altLang="en-US" b="1" dirty="0" smtClean="0"/>
              <a:t>een Viewed </a:t>
            </a:r>
            <a:r>
              <a:rPr lang="en-US" altLang="en-US" b="1" dirty="0"/>
              <a:t>A</a:t>
            </a:r>
            <a:r>
              <a:rPr lang="en-US" altLang="en-US" b="1" dirty="0" smtClean="0"/>
              <a:t>s</a:t>
            </a:r>
            <a:r>
              <a:rPr lang="en-US" altLang="en-US" b="1" dirty="0"/>
              <a:t>:</a:t>
            </a:r>
          </a:p>
          <a:p>
            <a:pPr lvl="1"/>
            <a:r>
              <a:rPr lang="en-US" altLang="en-US" sz="2800" dirty="0"/>
              <a:t>a </a:t>
            </a:r>
            <a:r>
              <a:rPr lang="en-US" altLang="en-US" sz="2800" dirty="0" smtClean="0"/>
              <a:t>Function </a:t>
            </a:r>
            <a:r>
              <a:rPr lang="en-US" altLang="en-US" sz="2800" dirty="0"/>
              <a:t>of a </a:t>
            </a:r>
            <a:r>
              <a:rPr lang="en-US" altLang="en-US" sz="2800" dirty="0" smtClean="0"/>
              <a:t>Person’s Disability  </a:t>
            </a:r>
            <a:endParaRPr lang="en-US" altLang="en-US" sz="2800" dirty="0"/>
          </a:p>
          <a:p>
            <a:pPr lvl="1"/>
            <a:r>
              <a:rPr lang="en-US" altLang="en-US" sz="2800" dirty="0"/>
              <a:t>E</a:t>
            </a:r>
            <a:r>
              <a:rPr lang="en-US" altLang="en-US" sz="2800" dirty="0" smtClean="0"/>
              <a:t>xisting </a:t>
            </a:r>
            <a:r>
              <a:rPr lang="en-US" altLang="en-US" sz="2800" dirty="0"/>
              <a:t>S</a:t>
            </a:r>
            <a:r>
              <a:rPr lang="en-US" altLang="en-US" sz="2800" dirty="0" smtClean="0"/>
              <a:t>olely </a:t>
            </a:r>
            <a:r>
              <a:rPr lang="en-US" altLang="en-US" sz="2800" dirty="0"/>
              <a:t>W</a:t>
            </a:r>
            <a:r>
              <a:rPr lang="en-US" altLang="en-US" sz="2800" dirty="0" smtClean="0"/>
              <a:t>ithin </a:t>
            </a:r>
            <a:r>
              <a:rPr lang="en-US" altLang="en-US" sz="2800" dirty="0"/>
              <a:t>the </a:t>
            </a:r>
            <a:r>
              <a:rPr lang="en-US" altLang="en-US" sz="2800" dirty="0" smtClean="0"/>
              <a:t>Person </a:t>
            </a:r>
            <a:r>
              <a:rPr lang="en-US" altLang="en-US" sz="2800" dirty="0"/>
              <a:t>W</a:t>
            </a:r>
            <a:r>
              <a:rPr lang="en-US" altLang="en-US" sz="2800" dirty="0" smtClean="0"/>
              <a:t>ho Engages </a:t>
            </a:r>
            <a:r>
              <a:rPr lang="en-US" altLang="en-US" sz="2800" dirty="0"/>
              <a:t>in the </a:t>
            </a:r>
            <a:r>
              <a:rPr lang="en-US" altLang="en-US" sz="2800" dirty="0" smtClean="0"/>
              <a:t>Problem </a:t>
            </a:r>
            <a:r>
              <a:rPr lang="en-US" altLang="en-US" sz="2800" dirty="0"/>
              <a:t>B</a:t>
            </a:r>
            <a:r>
              <a:rPr lang="en-US" altLang="en-US" sz="2800" dirty="0" smtClean="0"/>
              <a:t>ehavior</a:t>
            </a:r>
            <a:endParaRPr lang="en-US" altLang="en-US" sz="2800" dirty="0"/>
          </a:p>
          <a:p>
            <a:pPr lvl="1"/>
            <a:r>
              <a:rPr lang="en-US" altLang="en-US" sz="2800" dirty="0"/>
              <a:t>M</a:t>
            </a:r>
            <a:r>
              <a:rPr lang="en-US" altLang="en-US" sz="2800" dirty="0" smtClean="0"/>
              <a:t>aladaptive </a:t>
            </a:r>
            <a:r>
              <a:rPr lang="en-US" altLang="en-US" sz="2800" dirty="0"/>
              <a:t>(i.e., </a:t>
            </a:r>
            <a:r>
              <a:rPr lang="en-US" altLang="en-US" sz="2800" dirty="0" smtClean="0"/>
              <a:t>Non-Functional, Meaningless</a:t>
            </a:r>
            <a:r>
              <a:rPr lang="en-US" altLang="en-US" sz="2800" dirty="0"/>
              <a:t>)</a:t>
            </a:r>
          </a:p>
          <a:p>
            <a:r>
              <a:rPr lang="en-US" altLang="en-US" b="1" dirty="0"/>
              <a:t>The </a:t>
            </a:r>
            <a:r>
              <a:rPr lang="en-US" altLang="en-US" b="1" dirty="0" smtClean="0"/>
              <a:t>Goal </a:t>
            </a:r>
            <a:r>
              <a:rPr lang="en-US" altLang="en-US" b="1" dirty="0"/>
              <a:t>of </a:t>
            </a:r>
            <a:r>
              <a:rPr lang="en-US" altLang="en-US" b="1" dirty="0" smtClean="0"/>
              <a:t>Intervention </a:t>
            </a:r>
            <a:r>
              <a:rPr lang="en-US" altLang="en-US" b="1" dirty="0"/>
              <a:t>has been to </a:t>
            </a:r>
            <a:r>
              <a:rPr lang="en-US" altLang="en-US" b="1" dirty="0" smtClean="0"/>
              <a:t>Eliminate </a:t>
            </a:r>
            <a:r>
              <a:rPr lang="en-US" altLang="en-US" b="1" dirty="0"/>
              <a:t>the </a:t>
            </a:r>
            <a:r>
              <a:rPr lang="en-US" altLang="en-US" b="1" dirty="0" smtClean="0"/>
              <a:t>Behavior by </a:t>
            </a:r>
            <a:r>
              <a:rPr lang="en-US" altLang="en-US" b="1" dirty="0"/>
              <a:t>S</a:t>
            </a:r>
            <a:r>
              <a:rPr lang="en-US" altLang="en-US" b="1" dirty="0" smtClean="0"/>
              <a:t>uppressing It</a:t>
            </a:r>
            <a:endParaRPr lang="en-US" altLang="en-US" b="1" dirty="0"/>
          </a:p>
          <a:p>
            <a:endParaRPr lang="en-US" altLang="en-US" dirty="0">
              <a:solidFill>
                <a:schemeClr val="accent4">
                  <a:lumMod val="50000"/>
                </a:schemeClr>
              </a:solidFill>
            </a:endParaRPr>
          </a:p>
        </p:txBody>
      </p:sp>
      <p:sp>
        <p:nvSpPr>
          <p:cNvPr id="2" name="Title 1"/>
          <p:cNvSpPr>
            <a:spLocks noGrp="1"/>
          </p:cNvSpPr>
          <p:nvPr>
            <p:ph type="title"/>
          </p:nvPr>
        </p:nvSpPr>
        <p:spPr/>
        <p:txBody>
          <a:bodyPr/>
          <a:lstStyle/>
          <a:p>
            <a:pPr algn="ctr"/>
            <a:r>
              <a:rPr lang="en-US" b="1" dirty="0" smtClean="0">
                <a:latin typeface="+mn-lt"/>
              </a:rPr>
              <a:t>Moving Away From Traditional </a:t>
            </a:r>
            <a:br>
              <a:rPr lang="en-US" b="1" dirty="0" smtClean="0">
                <a:latin typeface="+mn-lt"/>
              </a:rPr>
            </a:br>
            <a:r>
              <a:rPr lang="en-US" b="1" dirty="0" smtClean="0">
                <a:latin typeface="+mn-lt"/>
              </a:rPr>
              <a:t>Behavior Management</a:t>
            </a:r>
            <a:endParaRPr lang="en-US" b="1" dirty="0">
              <a:latin typeface="+mn-lt"/>
            </a:endParaRPr>
          </a:p>
        </p:txBody>
      </p:sp>
    </p:spTree>
    <p:extLst>
      <p:ext uri="{BB962C8B-B14F-4D97-AF65-F5344CB8AC3E}">
        <p14:creationId xmlns:p14="http://schemas.microsoft.com/office/powerpoint/2010/main" val="13821079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F3B49B28-891E-FC44-A7C7-B257B3C6D5AB}" type="slidenum">
              <a:rPr lang="en-US" altLang="x-none"/>
              <a:pPr/>
              <a:t>52</a:t>
            </a:fld>
            <a:endParaRPr lang="en-US" altLang="x-none"/>
          </a:p>
        </p:txBody>
      </p:sp>
      <p:sp>
        <p:nvSpPr>
          <p:cNvPr id="53250" name="Rectangle 1026"/>
          <p:cNvSpPr>
            <a:spLocks noGrp="1" noChangeArrowheads="1"/>
          </p:cNvSpPr>
          <p:nvPr>
            <p:ph type="title"/>
          </p:nvPr>
        </p:nvSpPr>
        <p:spPr/>
        <p:txBody>
          <a:bodyPr/>
          <a:lstStyle/>
          <a:p>
            <a:pPr algn="ctr"/>
            <a:r>
              <a:rPr lang="en-US" altLang="x-none" sz="2800" b="1">
                <a:latin typeface="+mn-lt"/>
              </a:rPr>
              <a:t>Common Functions that </a:t>
            </a:r>
            <a:r>
              <a:rPr lang="en-US" altLang="x-none" sz="2800" b="1" smtClean="0">
                <a:latin typeface="+mn-lt"/>
              </a:rPr>
              <a:t>Maintain Problem </a:t>
            </a:r>
            <a:r>
              <a:rPr lang="en-US" altLang="x-none" sz="2800" b="1">
                <a:latin typeface="+mn-lt"/>
              </a:rPr>
              <a:t>Behavior</a:t>
            </a:r>
          </a:p>
        </p:txBody>
      </p:sp>
      <p:sp>
        <p:nvSpPr>
          <p:cNvPr id="53251" name="Rectangle 1027"/>
          <p:cNvSpPr>
            <a:spLocks noGrp="1" noChangeArrowheads="1"/>
          </p:cNvSpPr>
          <p:nvPr>
            <p:ph type="body" idx="1"/>
          </p:nvPr>
        </p:nvSpPr>
        <p:spPr/>
        <p:txBody>
          <a:bodyPr/>
          <a:lstStyle/>
          <a:p>
            <a:r>
              <a:rPr lang="en-US" altLang="x-none" dirty="0"/>
              <a:t>To </a:t>
            </a:r>
            <a:r>
              <a:rPr lang="en-US" altLang="x-none" b="1" dirty="0" smtClean="0"/>
              <a:t>Escape</a:t>
            </a:r>
            <a:r>
              <a:rPr lang="en-US" altLang="x-none" dirty="0" smtClean="0"/>
              <a:t> </a:t>
            </a:r>
            <a:r>
              <a:rPr lang="en-US" altLang="x-none" dirty="0"/>
              <a:t>from </a:t>
            </a:r>
            <a:r>
              <a:rPr lang="en-US" altLang="x-none" dirty="0" smtClean="0"/>
              <a:t>Tasks</a:t>
            </a:r>
            <a:r>
              <a:rPr lang="en-US" altLang="x-none" dirty="0"/>
              <a:t>, </a:t>
            </a:r>
            <a:r>
              <a:rPr lang="en-US" altLang="x-none" dirty="0" smtClean="0"/>
              <a:t>People</a:t>
            </a:r>
            <a:r>
              <a:rPr lang="en-US" altLang="x-none" dirty="0"/>
              <a:t>, </a:t>
            </a:r>
            <a:r>
              <a:rPr lang="en-US" altLang="x-none" dirty="0" smtClean="0"/>
              <a:t>Situations</a:t>
            </a:r>
            <a:r>
              <a:rPr lang="en-US" altLang="x-none" dirty="0"/>
              <a:t>, or </a:t>
            </a:r>
            <a:r>
              <a:rPr lang="en-US" altLang="x-none" dirty="0" smtClean="0"/>
              <a:t>Internal Sensations</a:t>
            </a:r>
          </a:p>
          <a:p>
            <a:endParaRPr lang="en-US" altLang="x-none" dirty="0"/>
          </a:p>
          <a:p>
            <a:r>
              <a:rPr lang="en-US" altLang="x-none" dirty="0"/>
              <a:t>To </a:t>
            </a:r>
            <a:r>
              <a:rPr lang="en-US" altLang="x-none" dirty="0" smtClean="0"/>
              <a:t>Obtain </a:t>
            </a:r>
            <a:r>
              <a:rPr lang="en-US" altLang="x-none" b="1" dirty="0"/>
              <a:t>A</a:t>
            </a:r>
            <a:r>
              <a:rPr lang="en-US" altLang="x-none" b="1" dirty="0" smtClean="0"/>
              <a:t>ttention</a:t>
            </a:r>
            <a:r>
              <a:rPr lang="en-US" altLang="x-none" dirty="0" smtClean="0"/>
              <a:t> </a:t>
            </a:r>
            <a:r>
              <a:rPr lang="en-US" altLang="x-none" dirty="0"/>
              <a:t>from </a:t>
            </a:r>
            <a:r>
              <a:rPr lang="en-US" altLang="x-none" dirty="0" smtClean="0"/>
              <a:t>Teachers</a:t>
            </a:r>
            <a:r>
              <a:rPr lang="en-US" altLang="x-none" dirty="0"/>
              <a:t>, </a:t>
            </a:r>
            <a:r>
              <a:rPr lang="en-US" altLang="x-none" dirty="0" smtClean="0"/>
              <a:t>Peers</a:t>
            </a:r>
            <a:r>
              <a:rPr lang="en-US" altLang="x-none" dirty="0"/>
              <a:t>, or </a:t>
            </a:r>
            <a:r>
              <a:rPr lang="en-US" altLang="x-none" dirty="0" smtClean="0"/>
              <a:t>Other Individuals</a:t>
            </a:r>
          </a:p>
          <a:p>
            <a:endParaRPr lang="en-US" altLang="x-none" dirty="0"/>
          </a:p>
          <a:p>
            <a:r>
              <a:rPr lang="en-US" altLang="x-none" dirty="0"/>
              <a:t>To </a:t>
            </a:r>
            <a:r>
              <a:rPr lang="en-US" altLang="x-none" dirty="0" smtClean="0"/>
              <a:t>Obtain </a:t>
            </a:r>
            <a:r>
              <a:rPr lang="en-US" altLang="x-none" b="1" dirty="0"/>
              <a:t>A</a:t>
            </a:r>
            <a:r>
              <a:rPr lang="en-US" altLang="x-none" b="1" dirty="0" smtClean="0"/>
              <a:t>ccess </a:t>
            </a:r>
            <a:r>
              <a:rPr lang="en-US" altLang="x-none" dirty="0"/>
              <a:t>to </a:t>
            </a:r>
            <a:r>
              <a:rPr lang="en-US" altLang="x-none" dirty="0" smtClean="0"/>
              <a:t>Preferred </a:t>
            </a:r>
            <a:r>
              <a:rPr lang="en-US" altLang="x-none" dirty="0"/>
              <a:t>I</a:t>
            </a:r>
            <a:r>
              <a:rPr lang="en-US" altLang="x-none" dirty="0" smtClean="0"/>
              <a:t>tems </a:t>
            </a:r>
            <a:r>
              <a:rPr lang="en-US" altLang="x-none" dirty="0"/>
              <a:t>or </a:t>
            </a:r>
            <a:r>
              <a:rPr lang="en-US" altLang="x-none" dirty="0" smtClean="0"/>
              <a:t>Events </a:t>
            </a:r>
          </a:p>
          <a:p>
            <a:endParaRPr lang="en-US" altLang="x-none" dirty="0"/>
          </a:p>
          <a:p>
            <a:r>
              <a:rPr lang="en-US" altLang="x-none" dirty="0"/>
              <a:t>To </a:t>
            </a:r>
            <a:r>
              <a:rPr lang="en-US" altLang="x-none" dirty="0" smtClean="0"/>
              <a:t>Either </a:t>
            </a:r>
            <a:r>
              <a:rPr lang="en-US" altLang="x-none" dirty="0"/>
              <a:t>E</a:t>
            </a:r>
            <a:r>
              <a:rPr lang="en-US" altLang="x-none" dirty="0" smtClean="0"/>
              <a:t>scape </a:t>
            </a:r>
            <a:r>
              <a:rPr lang="en-US" altLang="x-none" dirty="0"/>
              <a:t>or </a:t>
            </a:r>
            <a:r>
              <a:rPr lang="en-US" altLang="x-none" dirty="0" smtClean="0"/>
              <a:t>Obtain </a:t>
            </a:r>
            <a:r>
              <a:rPr lang="en-US" altLang="x-none" b="1" dirty="0"/>
              <a:t>I</a:t>
            </a:r>
            <a:r>
              <a:rPr lang="en-US" altLang="x-none" b="1" dirty="0" smtClean="0"/>
              <a:t>nternal </a:t>
            </a:r>
            <a:r>
              <a:rPr lang="en-US" altLang="x-none" b="1" dirty="0"/>
              <a:t>S</a:t>
            </a:r>
            <a:r>
              <a:rPr lang="en-US" altLang="x-none" b="1" dirty="0" smtClean="0"/>
              <a:t>ensations </a:t>
            </a:r>
            <a:r>
              <a:rPr lang="en-US" altLang="x-none" b="1" dirty="0"/>
              <a:t>D</a:t>
            </a:r>
            <a:r>
              <a:rPr lang="en-US" altLang="x-none" b="1" dirty="0" smtClean="0"/>
              <a:t>ue </a:t>
            </a:r>
            <a:r>
              <a:rPr lang="en-US" altLang="x-none" b="1" dirty="0"/>
              <a:t>to </a:t>
            </a:r>
            <a:r>
              <a:rPr lang="en-US" altLang="x-none" b="1" dirty="0" smtClean="0"/>
              <a:t>Physiological </a:t>
            </a:r>
            <a:r>
              <a:rPr lang="en-US" altLang="x-none" b="1" dirty="0"/>
              <a:t>E</a:t>
            </a:r>
            <a:r>
              <a:rPr lang="en-US" altLang="x-none" b="1" dirty="0" smtClean="0"/>
              <a:t>vents</a:t>
            </a:r>
            <a:endParaRPr lang="en-US" altLang="x-none" b="1" dirty="0"/>
          </a:p>
        </p:txBody>
      </p:sp>
    </p:spTree>
    <p:extLst>
      <p:ext uri="{BB962C8B-B14F-4D97-AF65-F5344CB8AC3E}">
        <p14:creationId xmlns:p14="http://schemas.microsoft.com/office/powerpoint/2010/main" val="19059796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latin typeface="+mn-lt"/>
              </a:rPr>
              <a:t>Common Themes That Set the Stage for Problems</a:t>
            </a:r>
            <a:endParaRPr lang="en-US" b="1" dirty="0">
              <a:latin typeface="+mn-lt"/>
            </a:endParaRPr>
          </a:p>
        </p:txBody>
      </p:sp>
      <p:sp>
        <p:nvSpPr>
          <p:cNvPr id="5" name="Content Placeholder 4"/>
          <p:cNvSpPr>
            <a:spLocks noGrp="1"/>
          </p:cNvSpPr>
          <p:nvPr>
            <p:ph idx="1"/>
          </p:nvPr>
        </p:nvSpPr>
        <p:spPr/>
        <p:txBody>
          <a:bodyPr>
            <a:normAutofit/>
          </a:bodyPr>
          <a:lstStyle/>
          <a:p>
            <a:r>
              <a:rPr lang="en-US" sz="3600" dirty="0" smtClean="0"/>
              <a:t>Choices Available </a:t>
            </a:r>
          </a:p>
          <a:p>
            <a:endParaRPr lang="en-US" sz="3600" dirty="0"/>
          </a:p>
          <a:p>
            <a:r>
              <a:rPr lang="en-US" sz="3600" dirty="0" smtClean="0"/>
              <a:t>Predictability of My World</a:t>
            </a:r>
          </a:p>
          <a:p>
            <a:endParaRPr lang="en-US" sz="3600" dirty="0"/>
          </a:p>
          <a:p>
            <a:r>
              <a:rPr lang="en-US" sz="3600" dirty="0" smtClean="0"/>
              <a:t>Control Over My Life</a:t>
            </a:r>
            <a:endParaRPr lang="en-US" sz="3600" dirty="0"/>
          </a:p>
        </p:txBody>
      </p:sp>
    </p:spTree>
    <p:extLst>
      <p:ext uri="{BB962C8B-B14F-4D97-AF65-F5344CB8AC3E}">
        <p14:creationId xmlns:p14="http://schemas.microsoft.com/office/powerpoint/2010/main" val="19335123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7" y="176439"/>
            <a:ext cx="11658600" cy="1216931"/>
          </a:xfrm>
        </p:spPr>
        <p:txBody>
          <a:bodyPr>
            <a:normAutofit fontScale="90000"/>
          </a:bodyPr>
          <a:lstStyle/>
          <a:p>
            <a:pPr algn="ctr"/>
            <a:r>
              <a:rPr lang="en-US" b="1" dirty="0" smtClean="0">
                <a:latin typeface="+mn-lt"/>
              </a:rPr>
              <a:t>Two Common Problems That Occur in Most </a:t>
            </a:r>
            <a:br>
              <a:rPr lang="en-US" b="1" dirty="0" smtClean="0">
                <a:latin typeface="+mn-lt"/>
              </a:rPr>
            </a:br>
            <a:r>
              <a:rPr lang="en-US" b="1" dirty="0" smtClean="0">
                <a:latin typeface="+mn-lt"/>
              </a:rPr>
              <a:t>Social Settings</a:t>
            </a:r>
            <a:endParaRPr lang="en-US" b="1" dirty="0">
              <a:latin typeface="+mn-lt"/>
            </a:endParaRPr>
          </a:p>
        </p:txBody>
      </p:sp>
      <p:sp>
        <p:nvSpPr>
          <p:cNvPr id="3" name="Content Placeholder 2"/>
          <p:cNvSpPr>
            <a:spLocks noGrp="1"/>
          </p:cNvSpPr>
          <p:nvPr>
            <p:ph idx="1"/>
          </p:nvPr>
        </p:nvSpPr>
        <p:spPr/>
        <p:txBody>
          <a:bodyPr>
            <a:normAutofit/>
          </a:bodyPr>
          <a:lstStyle/>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sz="3600" b="1" dirty="0" smtClean="0"/>
              <a:t>A Person Makes a Request/Demand and the Other Person Refuses</a:t>
            </a:r>
          </a:p>
          <a:p>
            <a:pPr marL="457200" lvl="1" indent="0">
              <a:lnSpc>
                <a:spcPct val="100000"/>
              </a:lnSpc>
              <a:spcBef>
                <a:spcPts val="0"/>
              </a:spcBef>
              <a:buNone/>
            </a:pPr>
            <a:r>
              <a:rPr lang="en-US" sz="3600" dirty="0" smtClean="0"/>
              <a:t>(Escape From People, Activities, Events, Items)</a:t>
            </a:r>
            <a:endParaRPr lang="en-US" sz="3600" dirty="0"/>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endParaRPr lang="en-US" sz="3600" dirty="0" smtClean="0"/>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sz="3600" b="1" dirty="0" smtClean="0"/>
              <a:t>Someone is Ignored or Left Alone With No Social Interaction for a Period of Time</a:t>
            </a:r>
          </a:p>
          <a:p>
            <a:pPr marL="457200" lvl="1" indent="0">
              <a:lnSpc>
                <a:spcPct val="100000"/>
              </a:lnSpc>
              <a:spcBef>
                <a:spcPts val="0"/>
              </a:spcBef>
              <a:buNone/>
            </a:pPr>
            <a:r>
              <a:rPr lang="en-US" sz="3600" dirty="0" smtClean="0"/>
              <a:t>(Strategies to Communicate With Others)</a:t>
            </a:r>
            <a:endParaRPr lang="en-US" sz="3600" dirty="0"/>
          </a:p>
        </p:txBody>
      </p:sp>
    </p:spTree>
    <p:extLst>
      <p:ext uri="{BB962C8B-B14F-4D97-AF65-F5344CB8AC3E}">
        <p14:creationId xmlns:p14="http://schemas.microsoft.com/office/powerpoint/2010/main" val="3360903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307432" y="0"/>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en-US" b="1" dirty="0" smtClean="0">
                <a:solidFill>
                  <a:schemeClr val="dk1"/>
                </a:solidFill>
                <a:latin typeface="Calibri"/>
                <a:ea typeface="Calibri"/>
                <a:cs typeface="Calibri"/>
                <a:sym typeface="Calibri"/>
              </a:rPr>
              <a:t>Assessing Incident Report Systems</a:t>
            </a:r>
            <a:endParaRPr lang="en-US" b="1" dirty="0">
              <a:solidFill>
                <a:schemeClr val="dk1"/>
              </a:solidFill>
              <a:latin typeface="Calibri"/>
              <a:ea typeface="Calibri"/>
              <a:cs typeface="Calibri"/>
              <a:sym typeface="Calibri"/>
            </a:endParaRPr>
          </a:p>
        </p:txBody>
      </p:sp>
      <p:sp>
        <p:nvSpPr>
          <p:cNvPr id="102" name="Shape 102"/>
          <p:cNvSpPr txBox="1">
            <a:spLocks noGrp="1"/>
          </p:cNvSpPr>
          <p:nvPr>
            <p:ph type="body" idx="1"/>
          </p:nvPr>
        </p:nvSpPr>
        <p:spPr>
          <a:xfrm>
            <a:off x="693821" y="1411073"/>
            <a:ext cx="10423358" cy="4267832"/>
          </a:xfrm>
          <a:prstGeom prst="rect">
            <a:avLst/>
          </a:prstGeom>
          <a:noFill/>
          <a:ln>
            <a:noFill/>
          </a:ln>
        </p:spPr>
        <p:txBody>
          <a:bodyPr vert="horz" lIns="91425" tIns="45700" rIns="91425" bIns="45700" rtlCol="0" anchor="t" anchorCtr="0">
            <a:noAutofit/>
          </a:bodyPr>
          <a:lstStyle/>
          <a:p>
            <a:pPr marL="457200" indent="-457200">
              <a:spcBef>
                <a:spcPts val="0"/>
              </a:spcBef>
            </a:pPr>
            <a:endParaRPr lang="en-US" dirty="0" smtClean="0"/>
          </a:p>
          <a:p>
            <a:pPr marL="457200" indent="-457200">
              <a:spcBef>
                <a:spcPts val="0"/>
              </a:spcBef>
            </a:pPr>
            <a:r>
              <a:rPr lang="en-US" sz="3200" dirty="0" smtClean="0"/>
              <a:t>Using Incident Report Data in Team Meetings</a:t>
            </a:r>
          </a:p>
          <a:p>
            <a:pPr marL="857250" lvl="1" indent="-457200">
              <a:spcBef>
                <a:spcPts val="0"/>
              </a:spcBef>
              <a:buFont typeface="Courier New" charset="0"/>
              <a:buChar char="o"/>
            </a:pPr>
            <a:r>
              <a:rPr lang="en-US" sz="3200" dirty="0" smtClean="0"/>
              <a:t>Guide Staff Development</a:t>
            </a:r>
          </a:p>
          <a:p>
            <a:pPr marL="857250" lvl="1" indent="-457200">
              <a:spcBef>
                <a:spcPts val="0"/>
              </a:spcBef>
              <a:buFont typeface="Courier New" charset="0"/>
              <a:buChar char="o"/>
            </a:pPr>
            <a:r>
              <a:rPr lang="en-US" sz="3200" dirty="0" smtClean="0"/>
              <a:t>Decide PBS Strategies to Use</a:t>
            </a:r>
          </a:p>
          <a:p>
            <a:pPr marL="857250" lvl="1" indent="-457200">
              <a:spcBef>
                <a:spcPts val="0"/>
              </a:spcBef>
              <a:buFont typeface="Courier New" charset="0"/>
              <a:buChar char="o"/>
            </a:pPr>
            <a:r>
              <a:rPr lang="en-US" sz="3200" dirty="0" smtClean="0"/>
              <a:t>Early Intervention and Monitoring</a:t>
            </a:r>
          </a:p>
          <a:p>
            <a:pPr marL="457200" indent="-457200">
              <a:spcBef>
                <a:spcPts val="0"/>
              </a:spcBef>
            </a:pPr>
            <a:r>
              <a:rPr lang="en-US" sz="3200" dirty="0" smtClean="0"/>
              <a:t>Assessing Current Incident Report Form</a:t>
            </a:r>
          </a:p>
          <a:p>
            <a:pPr marL="457200" indent="-457200">
              <a:spcBef>
                <a:spcPts val="0"/>
              </a:spcBef>
            </a:pPr>
            <a:r>
              <a:rPr lang="en-US" sz="3200" dirty="0">
                <a:solidFill>
                  <a:schemeClr val="dk1"/>
                </a:solidFill>
                <a:latin typeface="Calibri"/>
                <a:ea typeface="Calibri"/>
                <a:cs typeface="Calibri"/>
                <a:sym typeface="Calibri"/>
              </a:rPr>
              <a:t>Definitions of Problem Behavior</a:t>
            </a:r>
          </a:p>
          <a:p>
            <a:pPr marL="457200" indent="-457200">
              <a:spcBef>
                <a:spcPts val="0"/>
              </a:spcBef>
            </a:pPr>
            <a:r>
              <a:rPr lang="en-US" sz="3200" dirty="0" smtClean="0"/>
              <a:t>Steps for Moving Forward</a:t>
            </a:r>
            <a:endParaRPr lang="en-US" sz="3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9231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01600"/>
            <a:ext cx="7759700" cy="675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2"/>
          <p:cNvSpPr>
            <a:spLocks noGrp="1" noChangeArrowheads="1"/>
          </p:cNvSpPr>
          <p:nvPr>
            <p:ph type="title"/>
          </p:nvPr>
        </p:nvSpPr>
        <p:spPr>
          <a:xfrm>
            <a:off x="1692275" y="101600"/>
            <a:ext cx="8801100" cy="1143000"/>
          </a:xfrm>
          <a:solidFill>
            <a:schemeClr val="accent1">
              <a:lumMod val="20000"/>
              <a:lumOff val="80000"/>
            </a:schemeClr>
          </a:solidFill>
        </p:spPr>
        <p:txBody>
          <a:bodyPr>
            <a:noAutofit/>
          </a:bodyPr>
          <a:lstStyle/>
          <a:p>
            <a:pPr eaLnBrk="1" hangingPunct="1">
              <a:defRPr/>
            </a:pPr>
            <a:r>
              <a:rPr lang="en-US" sz="3600" b="1" dirty="0">
                <a:ea typeface="ＭＳ Ｐゴシック" pitchFamily="-112" charset="-128"/>
              </a:rPr>
              <a:t>Incident Reports &amp;</a:t>
            </a:r>
            <a:br>
              <a:rPr lang="en-US" sz="3600" b="1" dirty="0">
                <a:ea typeface="ＭＳ Ｐゴシック" pitchFamily="-112" charset="-128"/>
              </a:rPr>
            </a:br>
            <a:r>
              <a:rPr lang="en-US" sz="3600" b="1" dirty="0">
                <a:ea typeface="ＭＳ Ｐゴシック" pitchFamily="-112" charset="-128"/>
              </a:rPr>
              <a:t>Data-based Decision Making</a:t>
            </a:r>
          </a:p>
        </p:txBody>
      </p:sp>
      <p:sp>
        <p:nvSpPr>
          <p:cNvPr id="36868" name="Oval 3"/>
          <p:cNvSpPr>
            <a:spLocks noChangeArrowheads="1"/>
          </p:cNvSpPr>
          <p:nvPr/>
        </p:nvSpPr>
        <p:spPr bwMode="auto">
          <a:xfrm>
            <a:off x="8382000" y="1143000"/>
            <a:ext cx="1676400" cy="1905000"/>
          </a:xfrm>
          <a:prstGeom prst="ellipse">
            <a:avLst/>
          </a:prstGeom>
          <a:noFill/>
          <a:ln w="38100">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36869" name="Oval 3"/>
          <p:cNvSpPr>
            <a:spLocks noChangeArrowheads="1"/>
          </p:cNvSpPr>
          <p:nvPr/>
        </p:nvSpPr>
        <p:spPr bwMode="auto">
          <a:xfrm>
            <a:off x="6629400" y="3124200"/>
            <a:ext cx="3048000" cy="1981200"/>
          </a:xfrm>
          <a:prstGeom prst="ellipse">
            <a:avLst/>
          </a:prstGeom>
          <a:noFill/>
          <a:ln w="38100">
            <a:solidFill>
              <a:srgbClr val="FFC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36870" name="Slide Number Placeholder 6"/>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091E373-31AF-3B4E-94BD-5852886B4F9B}" type="slidenum">
              <a:rPr lang="en-US" sz="1000">
                <a:ea typeface="MS PGothic" charset="0"/>
                <a:cs typeface="MS PGothic" charset="0"/>
              </a:rPr>
              <a:pPr eaLnBrk="1" hangingPunct="1"/>
              <a:t>56</a:t>
            </a:fld>
            <a:endParaRPr lang="en-US" sz="1000">
              <a:ea typeface="MS PGothic" charset="0"/>
              <a:cs typeface="MS PGothic" charset="0"/>
            </a:endParaRPr>
          </a:p>
        </p:txBody>
      </p:sp>
      <p:sp>
        <p:nvSpPr>
          <p:cNvPr id="2" name="TextBox 1"/>
          <p:cNvSpPr txBox="1"/>
          <p:nvPr/>
        </p:nvSpPr>
        <p:spPr>
          <a:xfrm>
            <a:off x="4230689" y="6721476"/>
            <a:ext cx="184731" cy="369332"/>
          </a:xfrm>
          <a:prstGeom prst="rect">
            <a:avLst/>
          </a:prstGeom>
          <a:noFill/>
        </p:spPr>
        <p:txBody>
          <a:bodyPr wrap="none" rtlCol="0">
            <a:spAutoFit/>
          </a:bodyPr>
          <a:lstStyle/>
          <a:p>
            <a:endParaRPr lang="en-US" dirty="0"/>
          </a:p>
        </p:txBody>
      </p:sp>
      <p:sp>
        <p:nvSpPr>
          <p:cNvPr id="3" name="TextBox 2"/>
          <p:cNvSpPr txBox="1"/>
          <p:nvPr/>
        </p:nvSpPr>
        <p:spPr>
          <a:xfrm>
            <a:off x="3698875" y="6567590"/>
            <a:ext cx="1150939" cy="646331"/>
          </a:xfrm>
          <a:prstGeom prst="rect">
            <a:avLst/>
          </a:prstGeom>
          <a:solidFill>
            <a:schemeClr val="bg1"/>
          </a:solidFill>
        </p:spPr>
        <p:txBody>
          <a:bodyPr wrap="square" rtlCol="0">
            <a:spAutoFit/>
          </a:bodyPr>
          <a:lstStyle/>
          <a:p>
            <a:r>
              <a:rPr lang="en-US" dirty="0"/>
              <a:t>People: 25</a:t>
            </a:r>
          </a:p>
        </p:txBody>
      </p:sp>
      <p:sp>
        <p:nvSpPr>
          <p:cNvPr id="4" name="TextBox 3"/>
          <p:cNvSpPr txBox="1"/>
          <p:nvPr/>
        </p:nvSpPr>
        <p:spPr>
          <a:xfrm>
            <a:off x="7381876" y="6567587"/>
            <a:ext cx="1388072" cy="369332"/>
          </a:xfrm>
          <a:prstGeom prst="rect">
            <a:avLst/>
          </a:prstGeom>
          <a:solidFill>
            <a:schemeClr val="bg1"/>
          </a:solidFill>
        </p:spPr>
        <p:txBody>
          <a:bodyPr wrap="none" rtlCol="0">
            <a:spAutoFit/>
          </a:bodyPr>
          <a:lstStyle/>
          <a:p>
            <a:r>
              <a:rPr lang="en-US" dirty="0"/>
              <a:t>Incidents: 59</a:t>
            </a:r>
          </a:p>
        </p:txBody>
      </p:sp>
      <p:pic>
        <p:nvPicPr>
          <p:cNvPr id="10" name="Picture 12" descr="PBIS LOGO.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1775" y="6365877"/>
            <a:ext cx="1289050" cy="43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00239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274637"/>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en-US" b="1">
                <a:solidFill>
                  <a:schemeClr val="dk1"/>
                </a:solidFill>
                <a:latin typeface="Calibri"/>
                <a:ea typeface="Calibri"/>
                <a:cs typeface="Calibri"/>
                <a:sym typeface="Calibri"/>
              </a:rPr>
              <a:t>Streamlining Data Collection</a:t>
            </a:r>
          </a:p>
        </p:txBody>
      </p:sp>
      <p:sp>
        <p:nvSpPr>
          <p:cNvPr id="276" name="Shape 276"/>
          <p:cNvSpPr txBox="1">
            <a:spLocks noGrp="1"/>
          </p:cNvSpPr>
          <p:nvPr>
            <p:ph type="body" idx="1"/>
          </p:nvPr>
        </p:nvSpPr>
        <p:spPr>
          <a:xfrm>
            <a:off x="1981200" y="1600202"/>
            <a:ext cx="8229600" cy="4525963"/>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pPr>
            <a:r>
              <a:rPr lang="en-US" sz="3200">
                <a:solidFill>
                  <a:schemeClr val="dk1"/>
                </a:solidFill>
                <a:latin typeface="Calibri"/>
                <a:ea typeface="Calibri"/>
                <a:cs typeface="Calibri"/>
                <a:sym typeface="Calibri"/>
              </a:rPr>
              <a:t>Clear Definitions of Problem Behaviors</a:t>
            </a:r>
          </a:p>
          <a:p>
            <a:pPr marL="342900" indent="-342900">
              <a:spcBef>
                <a:spcPts val="640"/>
              </a:spcBef>
              <a:buClr>
                <a:schemeClr val="dk1"/>
              </a:buClr>
              <a:buSzPct val="100000"/>
            </a:pPr>
            <a:r>
              <a:rPr lang="en-US" sz="3200">
                <a:solidFill>
                  <a:schemeClr val="dk1"/>
                </a:solidFill>
                <a:latin typeface="Calibri"/>
                <a:ea typeface="Calibri"/>
                <a:cs typeface="Calibri"/>
                <a:sym typeface="Calibri"/>
              </a:rPr>
              <a:t>Major Incidents Requiring Crisis Plan Response</a:t>
            </a:r>
          </a:p>
          <a:p>
            <a:pPr marL="342900" indent="-342900">
              <a:spcBef>
                <a:spcPts val="640"/>
              </a:spcBef>
              <a:buClr>
                <a:schemeClr val="dk1"/>
              </a:buClr>
              <a:buSzPct val="100000"/>
            </a:pPr>
            <a:r>
              <a:rPr lang="en-US" sz="3200">
                <a:solidFill>
                  <a:schemeClr val="dk1"/>
                </a:solidFill>
                <a:latin typeface="Calibri"/>
                <a:ea typeface="Calibri"/>
                <a:cs typeface="Calibri"/>
                <a:sym typeface="Calibri"/>
              </a:rPr>
              <a:t>Meet With Staff To Clarify and Introduce New Referral Process</a:t>
            </a:r>
          </a:p>
          <a:p>
            <a:pPr marL="342900" indent="-342900">
              <a:spcBef>
                <a:spcPts val="640"/>
              </a:spcBef>
              <a:buClr>
                <a:schemeClr val="dk1"/>
              </a:buClr>
              <a:buSzPct val="100000"/>
            </a:pPr>
            <a:r>
              <a:rPr lang="en-US" sz="3200">
                <a:solidFill>
                  <a:schemeClr val="dk1"/>
                </a:solidFill>
                <a:latin typeface="Calibri"/>
                <a:ea typeface="Calibri"/>
                <a:cs typeface="Calibri"/>
                <a:sym typeface="Calibri"/>
              </a:rPr>
              <a:t>Easy to Complete Referral Form</a:t>
            </a:r>
          </a:p>
          <a:p>
            <a:pPr marL="342900" indent="-342900">
              <a:spcBef>
                <a:spcPts val="640"/>
              </a:spcBef>
              <a:buClr>
                <a:schemeClr val="dk1"/>
              </a:buClr>
              <a:buSzPct val="100000"/>
            </a:pPr>
            <a:r>
              <a:rPr lang="en-US" sz="3200">
                <a:solidFill>
                  <a:schemeClr val="dk1"/>
                </a:solidFill>
                <a:latin typeface="Calibri"/>
                <a:ea typeface="Calibri"/>
                <a:cs typeface="Calibri"/>
                <a:sym typeface="Calibri"/>
              </a:rPr>
              <a:t>Data Entered Promptly</a:t>
            </a:r>
          </a:p>
          <a:p>
            <a:pPr marL="342900" indent="-342900">
              <a:spcBef>
                <a:spcPts val="640"/>
              </a:spcBef>
              <a:buClr>
                <a:schemeClr val="dk1"/>
              </a:buClr>
              <a:buSzPct val="100000"/>
            </a:pPr>
            <a:r>
              <a:rPr lang="en-US" sz="3200">
                <a:solidFill>
                  <a:schemeClr val="dk1"/>
                </a:solidFill>
                <a:latin typeface="Calibri"/>
                <a:ea typeface="Calibri"/>
                <a:cs typeface="Calibri"/>
                <a:sym typeface="Calibri"/>
              </a:rPr>
              <a:t>Summarized for Meetings</a:t>
            </a:r>
          </a:p>
        </p:txBody>
      </p:sp>
    </p:spTree>
    <p:extLst>
      <p:ext uri="{BB962C8B-B14F-4D97-AF65-F5344CB8AC3E}">
        <p14:creationId xmlns:p14="http://schemas.microsoft.com/office/powerpoint/2010/main" val="11872599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986516" y="1257389"/>
            <a:ext cx="8315546" cy="1611584"/>
          </a:xfrm>
        </p:spPr>
        <p:txBody>
          <a:bodyPr>
            <a:normAutofit/>
          </a:bodyPr>
          <a:lstStyle/>
          <a:p>
            <a:r>
              <a:rPr lang="en-US" sz="4800" b="1" dirty="0"/>
              <a:t>Questions?</a:t>
            </a:r>
            <a:endParaRPr lang="en-US" sz="4800" b="1" dirty="0">
              <a:latin typeface="+mn-lt"/>
            </a:endParaRPr>
          </a:p>
        </p:txBody>
      </p:sp>
      <p:pic>
        <p:nvPicPr>
          <p:cNvPr id="5" name="Picture 4" descr="m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096388"/>
            <a:ext cx="9144000" cy="920496"/>
          </a:xfrm>
          <a:prstGeom prst="rect">
            <a:avLst/>
          </a:prstGeom>
        </p:spPr>
      </p:pic>
      <p:pic>
        <p:nvPicPr>
          <p:cNvPr id="6" name="Picture 5"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917" y="5413854"/>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055" y="4101971"/>
            <a:ext cx="2818745" cy="9230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2808" y="3710454"/>
            <a:ext cx="1219254" cy="1219254"/>
          </a:xfrm>
          <a:prstGeom prst="rect">
            <a:avLst/>
          </a:prstGeom>
        </p:spPr>
      </p:pic>
    </p:spTree>
    <p:extLst>
      <p:ext uri="{BB962C8B-B14F-4D97-AF65-F5344CB8AC3E}">
        <p14:creationId xmlns:p14="http://schemas.microsoft.com/office/powerpoint/2010/main" val="12445871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 Minute to Think About</a:t>
            </a:r>
            <a:r>
              <a:rPr lang="mr-IN" dirty="0" smtClean="0"/>
              <a:t>…</a:t>
            </a:r>
            <a:r>
              <a:rPr lang="en-US" dirty="0" smtClean="0"/>
              <a:t>.</a:t>
            </a:r>
            <a:endParaRPr lang="en-US" dirty="0"/>
          </a:p>
        </p:txBody>
      </p:sp>
      <p:sp>
        <p:nvSpPr>
          <p:cNvPr id="3" name="Content Placeholder 2"/>
          <p:cNvSpPr>
            <a:spLocks noGrp="1"/>
          </p:cNvSpPr>
          <p:nvPr>
            <p:ph idx="1"/>
          </p:nvPr>
        </p:nvSpPr>
        <p:spPr/>
        <p:txBody>
          <a:bodyPr/>
          <a:lstStyle/>
          <a:p>
            <a:r>
              <a:rPr lang="en-US" dirty="0" smtClean="0"/>
              <a:t>What your organization is already working on</a:t>
            </a:r>
          </a:p>
          <a:p>
            <a:r>
              <a:rPr lang="en-US" dirty="0"/>
              <a:t>If you are already implementing person-centered practices and PBS</a:t>
            </a:r>
          </a:p>
          <a:p>
            <a:pPr lvl="1"/>
            <a:r>
              <a:rPr lang="en-US" dirty="0"/>
              <a:t>Who needs to learn more about this topic?</a:t>
            </a:r>
          </a:p>
          <a:p>
            <a:pPr lvl="1"/>
            <a:r>
              <a:rPr lang="en-US" dirty="0"/>
              <a:t>What slides from this presentation would you share with others</a:t>
            </a:r>
            <a:r>
              <a:rPr lang="en-US" dirty="0" smtClean="0"/>
              <a:t>?</a:t>
            </a:r>
          </a:p>
          <a:p>
            <a:r>
              <a:rPr lang="en-US" dirty="0" smtClean="0"/>
              <a:t>Write 3 actions you want to bring to your colleagues at work</a:t>
            </a:r>
          </a:p>
          <a:p>
            <a:endParaRPr lang="en-US" dirty="0"/>
          </a:p>
          <a:p>
            <a:endParaRPr lang="en-US" dirty="0"/>
          </a:p>
        </p:txBody>
      </p:sp>
    </p:spTree>
    <p:extLst>
      <p:ext uri="{BB962C8B-B14F-4D97-AF65-F5344CB8AC3E}">
        <p14:creationId xmlns:p14="http://schemas.microsoft.com/office/powerpoint/2010/main" val="1592753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Webinar Agenda</a:t>
            </a:r>
          </a:p>
        </p:txBody>
      </p:sp>
      <p:sp>
        <p:nvSpPr>
          <p:cNvPr id="3" name="Content Placeholder 2"/>
          <p:cNvSpPr>
            <a:spLocks noGrp="1"/>
          </p:cNvSpPr>
          <p:nvPr>
            <p:ph idx="1"/>
          </p:nvPr>
        </p:nvSpPr>
        <p:spPr>
          <a:xfrm>
            <a:off x="330739" y="1825625"/>
            <a:ext cx="11712103" cy="4351338"/>
          </a:xfrm>
        </p:spPr>
        <p:txBody>
          <a:bodyPr/>
          <a:lstStyle/>
          <a:p>
            <a:pPr marL="0" marR="0" lvl="1" indent="0" defTabSz="914400" eaLnBrk="1" fontAlgn="auto" latinLnBrk="0" hangingPunct="1">
              <a:lnSpc>
                <a:spcPct val="100000"/>
              </a:lnSpc>
              <a:spcBef>
                <a:spcPts val="0"/>
              </a:spcBef>
              <a:spcAft>
                <a:spcPts val="0"/>
              </a:spcAft>
              <a:buClrTx/>
              <a:buSzTx/>
              <a:buFontTx/>
              <a:buNone/>
              <a:tabLst/>
              <a:defRPr/>
            </a:pPr>
            <a:r>
              <a:rPr lang="en-US" dirty="0" smtClean="0"/>
              <a:t>Introductions</a:t>
            </a:r>
            <a:endParaRPr lang="en-US" dirty="0"/>
          </a:p>
          <a:p>
            <a:pPr marL="342900" lvl="1" indent="-342900">
              <a:lnSpc>
                <a:spcPct val="100000"/>
              </a:lnSpc>
              <a:spcBef>
                <a:spcPts val="0"/>
              </a:spcBef>
              <a:defRPr/>
            </a:pPr>
            <a:r>
              <a:rPr lang="en-US" dirty="0" smtClean="0"/>
              <a:t>Review </a:t>
            </a:r>
            <a:r>
              <a:rPr lang="en-US" dirty="0"/>
              <a:t>of statewide </a:t>
            </a:r>
            <a:r>
              <a:rPr lang="en-US" dirty="0" smtClean="0"/>
              <a:t>community working on building person </a:t>
            </a:r>
            <a:r>
              <a:rPr lang="en-US" dirty="0"/>
              <a:t>centered organizations</a:t>
            </a:r>
          </a:p>
          <a:p>
            <a:pPr marL="342900" lvl="1" indent="-342900">
              <a:lnSpc>
                <a:spcPct val="100000"/>
              </a:lnSpc>
              <a:spcBef>
                <a:spcPts val="0"/>
              </a:spcBef>
              <a:defRPr/>
            </a:pPr>
            <a:r>
              <a:rPr lang="en-US" dirty="0" smtClean="0"/>
              <a:t>Person </a:t>
            </a:r>
            <a:r>
              <a:rPr lang="en-US" dirty="0"/>
              <a:t>centered practices as universal foundation</a:t>
            </a:r>
          </a:p>
          <a:p>
            <a:pPr marL="342900" lvl="1" indent="-342900">
              <a:lnSpc>
                <a:spcPct val="100000"/>
              </a:lnSpc>
              <a:spcBef>
                <a:spcPts val="0"/>
              </a:spcBef>
              <a:defRPr/>
            </a:pPr>
            <a:r>
              <a:rPr lang="en-US" dirty="0" smtClean="0"/>
              <a:t>What </a:t>
            </a:r>
            <a:r>
              <a:rPr lang="en-US" dirty="0"/>
              <a:t>is PBS?  Review of universal </a:t>
            </a:r>
            <a:r>
              <a:rPr lang="en-US" dirty="0" smtClean="0"/>
              <a:t>strategies</a:t>
            </a:r>
          </a:p>
          <a:p>
            <a:pPr marL="342900" lvl="1" indent="-342900">
              <a:lnSpc>
                <a:spcPct val="100000"/>
              </a:lnSpc>
              <a:spcBef>
                <a:spcPts val="0"/>
              </a:spcBef>
              <a:defRPr/>
            </a:pPr>
            <a:r>
              <a:rPr lang="en-US" dirty="0" smtClean="0"/>
              <a:t>Consistent </a:t>
            </a:r>
            <a:r>
              <a:rPr lang="en-US" dirty="0"/>
              <a:t>r</a:t>
            </a:r>
            <a:r>
              <a:rPr lang="en-US" dirty="0" smtClean="0"/>
              <a:t>esponses </a:t>
            </a:r>
            <a:r>
              <a:rPr lang="en-US" dirty="0"/>
              <a:t>to </a:t>
            </a:r>
            <a:r>
              <a:rPr lang="en-US" dirty="0" smtClean="0"/>
              <a:t>problems</a:t>
            </a:r>
          </a:p>
          <a:p>
            <a:pPr marL="342900" lvl="1" indent="-342900">
              <a:lnSpc>
                <a:spcPct val="100000"/>
              </a:lnSpc>
              <a:spcBef>
                <a:spcPts val="0"/>
              </a:spcBef>
              <a:defRPr/>
            </a:pPr>
            <a:r>
              <a:rPr lang="en-US" dirty="0" smtClean="0"/>
              <a:t>Using </a:t>
            </a:r>
            <a:r>
              <a:rPr lang="en-US" dirty="0"/>
              <a:t>d</a:t>
            </a:r>
            <a:r>
              <a:rPr lang="en-US" dirty="0" smtClean="0"/>
              <a:t>ata </a:t>
            </a:r>
            <a:r>
              <a:rPr lang="en-US" dirty="0"/>
              <a:t>for </a:t>
            </a:r>
            <a:r>
              <a:rPr lang="en-US" dirty="0" smtClean="0"/>
              <a:t>decision </a:t>
            </a:r>
            <a:r>
              <a:rPr lang="en-US" dirty="0"/>
              <a:t>m</a:t>
            </a:r>
            <a:r>
              <a:rPr lang="en-US" dirty="0" smtClean="0"/>
              <a:t>aking</a:t>
            </a:r>
            <a:endParaRPr lang="en-US" dirty="0"/>
          </a:p>
          <a:p>
            <a:pPr marL="342900" lvl="1" indent="-342900">
              <a:lnSpc>
                <a:spcPct val="100000"/>
              </a:lnSpc>
              <a:spcBef>
                <a:spcPts val="0"/>
              </a:spcBef>
              <a:defRPr/>
            </a:pPr>
            <a:r>
              <a:rPr lang="en-US" dirty="0" smtClean="0"/>
              <a:t>Questions</a:t>
            </a:r>
            <a:endParaRPr lang="en-US" dirty="0"/>
          </a:p>
        </p:txBody>
      </p:sp>
    </p:spTree>
    <p:extLst>
      <p:ext uri="{BB962C8B-B14F-4D97-AF65-F5344CB8AC3E}">
        <p14:creationId xmlns:p14="http://schemas.microsoft.com/office/powerpoint/2010/main" val="19219164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Upcoming Dates</a:t>
            </a:r>
          </a:p>
        </p:txBody>
      </p:sp>
      <p:sp>
        <p:nvSpPr>
          <p:cNvPr id="3" name="Content Placeholder 2"/>
          <p:cNvSpPr>
            <a:spLocks noGrp="1"/>
          </p:cNvSpPr>
          <p:nvPr>
            <p:ph idx="1"/>
          </p:nvPr>
        </p:nvSpPr>
        <p:spPr/>
        <p:txBody>
          <a:bodyPr/>
          <a:lstStyle/>
          <a:p>
            <a:pPr marL="0" indent="0">
              <a:buNone/>
            </a:pPr>
            <a:r>
              <a:rPr lang="en-US" u="sng" dirty="0"/>
              <a:t>PBS Webinars/Training Days</a:t>
            </a:r>
            <a:endParaRPr lang="en-US" dirty="0"/>
          </a:p>
          <a:p>
            <a:endParaRPr lang="en-US" dirty="0"/>
          </a:p>
          <a:p>
            <a:r>
              <a:rPr lang="en-US" dirty="0"/>
              <a:t>11/27/2017 PBS Day 2</a:t>
            </a:r>
          </a:p>
          <a:p>
            <a:r>
              <a:rPr lang="en-US" dirty="0"/>
              <a:t>01/08/2018 PBS Day 3</a:t>
            </a:r>
          </a:p>
          <a:p>
            <a:r>
              <a:rPr lang="en-US" dirty="0"/>
              <a:t>02/12/2018 PBS Day 4</a:t>
            </a:r>
          </a:p>
          <a:p>
            <a:r>
              <a:rPr lang="en-US" dirty="0"/>
              <a:t>03/19/2018 PBS Day 5</a:t>
            </a:r>
          </a:p>
          <a:p>
            <a:r>
              <a:rPr lang="en-US" dirty="0"/>
              <a:t>04/30/2018 PBS Day 6</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837899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912804"/>
            <a:ext cx="9144000" cy="920496"/>
          </a:xfrm>
          <a:prstGeom prst="rect">
            <a:avLst/>
          </a:prstGeom>
        </p:spPr>
      </p:pic>
      <p:pic>
        <p:nvPicPr>
          <p:cNvPr id="5" name="Picture 4" descr="UofM_Driven_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111877"/>
            <a:ext cx="2743200" cy="46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5536" y="4814506"/>
            <a:ext cx="2818745" cy="92303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1688" y="4518290"/>
            <a:ext cx="1219254" cy="1219254"/>
          </a:xfrm>
          <a:prstGeom prst="rect">
            <a:avLst/>
          </a:prstGeom>
        </p:spPr>
      </p:pic>
      <p:sp>
        <p:nvSpPr>
          <p:cNvPr id="10" name="Title 9"/>
          <p:cNvSpPr>
            <a:spLocks noGrp="1"/>
          </p:cNvSpPr>
          <p:nvPr>
            <p:ph type="ctrTitle"/>
          </p:nvPr>
        </p:nvSpPr>
        <p:spPr/>
        <p:txBody>
          <a:bodyPr/>
          <a:lstStyle/>
          <a:p>
            <a:r>
              <a:rPr lang="en-US" b="1" dirty="0"/>
              <a:t>End of Webinar</a:t>
            </a:r>
          </a:p>
        </p:txBody>
      </p:sp>
    </p:spTree>
    <p:extLst>
      <p:ext uri="{BB962C8B-B14F-4D97-AF65-F5344CB8AC3E}">
        <p14:creationId xmlns:p14="http://schemas.microsoft.com/office/powerpoint/2010/main" val="5975464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819054" y="1845883"/>
            <a:ext cx="8315546" cy="1611584"/>
          </a:xfrm>
        </p:spPr>
        <p:txBody>
          <a:bodyPr>
            <a:noAutofit/>
          </a:bodyPr>
          <a:lstStyle/>
          <a:p>
            <a:r>
              <a:rPr lang="en-US" sz="4800" b="1" dirty="0"/>
              <a:t>Introduction to Positive Behavior Support </a:t>
            </a:r>
            <a:br>
              <a:rPr lang="en-US" sz="4800" b="1" dirty="0"/>
            </a:br>
            <a:r>
              <a:rPr lang="en-US" sz="4800" b="1" dirty="0"/>
              <a:t/>
            </a:r>
            <a:br>
              <a:rPr lang="en-US" sz="4800" b="1" dirty="0"/>
            </a:br>
            <a:r>
              <a:rPr lang="en-US" sz="4800" b="1" dirty="0"/>
              <a:t>Day 1 Onsite </a:t>
            </a:r>
            <a:endParaRPr lang="en-US" sz="4800" b="1" dirty="0">
              <a:latin typeface="+mn-lt"/>
            </a:endParaRPr>
          </a:p>
        </p:txBody>
      </p:sp>
      <p:pic>
        <p:nvPicPr>
          <p:cNvPr id="5" name="Picture 4" descr="m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096388"/>
            <a:ext cx="9144000" cy="920496"/>
          </a:xfrm>
          <a:prstGeom prst="rect">
            <a:avLst/>
          </a:prstGeom>
        </p:spPr>
      </p:pic>
      <p:pic>
        <p:nvPicPr>
          <p:cNvPr id="6" name="Picture 5"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917" y="5413854"/>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055" y="4101971"/>
            <a:ext cx="2818745" cy="9230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2808" y="3710454"/>
            <a:ext cx="1219254" cy="1219254"/>
          </a:xfrm>
          <a:prstGeom prst="rect">
            <a:avLst/>
          </a:prstGeom>
        </p:spPr>
      </p:pic>
    </p:spTree>
    <p:extLst>
      <p:ext uri="{BB962C8B-B14F-4D97-AF65-F5344CB8AC3E}">
        <p14:creationId xmlns:p14="http://schemas.microsoft.com/office/powerpoint/2010/main" val="18071109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D60ABD-C519-413E-8B44-5FC19162A29B}"/>
              </a:ext>
            </a:extLst>
          </p:cNvPr>
          <p:cNvSpPr>
            <a:spLocks noGrp="1"/>
          </p:cNvSpPr>
          <p:nvPr>
            <p:ph type="title"/>
          </p:nvPr>
        </p:nvSpPr>
        <p:spPr>
          <a:xfrm>
            <a:off x="2209800" y="-34413"/>
            <a:ext cx="7772400" cy="1143000"/>
          </a:xfrm>
        </p:spPr>
        <p:txBody>
          <a:bodyPr/>
          <a:lstStyle/>
          <a:p>
            <a:r>
              <a:rPr lang="en-US" b="1" dirty="0">
                <a:latin typeface="+mn-lt"/>
              </a:rPr>
              <a:t>Agenda after Webinar</a:t>
            </a:r>
          </a:p>
        </p:txBody>
      </p:sp>
      <p:sp>
        <p:nvSpPr>
          <p:cNvPr id="3" name="Content Placeholder 2">
            <a:extLst>
              <a:ext uri="{FF2B5EF4-FFF2-40B4-BE49-F238E27FC236}">
                <a16:creationId xmlns="" xmlns:a16="http://schemas.microsoft.com/office/drawing/2014/main" id="{87F98AF0-6333-411E-8B87-7DFB03BAAEFD}"/>
              </a:ext>
            </a:extLst>
          </p:cNvPr>
          <p:cNvSpPr>
            <a:spLocks noGrp="1"/>
          </p:cNvSpPr>
          <p:nvPr>
            <p:ph idx="1"/>
          </p:nvPr>
        </p:nvSpPr>
        <p:spPr>
          <a:xfrm>
            <a:off x="1322962" y="1127637"/>
            <a:ext cx="9928134" cy="5352676"/>
          </a:xfrm>
        </p:spPr>
        <p:txBody>
          <a:bodyPr>
            <a:normAutofit/>
          </a:bodyPr>
          <a:lstStyle/>
          <a:p>
            <a:pPr marL="0" indent="0">
              <a:buNone/>
            </a:pPr>
            <a:r>
              <a:rPr lang="en-US" dirty="0" smtClean="0"/>
              <a:t>11:15 </a:t>
            </a:r>
            <a:r>
              <a:rPr lang="mr-IN" dirty="0" smtClean="0"/>
              <a:t>–</a:t>
            </a:r>
            <a:r>
              <a:rPr lang="en-US" dirty="0" smtClean="0"/>
              <a:t> 12:00	Introductions</a:t>
            </a:r>
            <a:endParaRPr lang="en-US" dirty="0"/>
          </a:p>
          <a:p>
            <a:pPr marL="0" indent="0">
              <a:buNone/>
            </a:pPr>
            <a:r>
              <a:rPr lang="en-US" dirty="0" smtClean="0"/>
              <a:t>			Role </a:t>
            </a:r>
            <a:r>
              <a:rPr lang="en-US" dirty="0"/>
              <a:t>of PBS Facilitators</a:t>
            </a:r>
          </a:p>
          <a:p>
            <a:pPr marL="0" indent="0">
              <a:buNone/>
            </a:pPr>
            <a:r>
              <a:rPr lang="en-US" dirty="0" smtClean="0"/>
              <a:t>			Telehealth </a:t>
            </a:r>
            <a:r>
              <a:rPr lang="en-US" dirty="0"/>
              <a:t>Set UP Tasks</a:t>
            </a:r>
          </a:p>
          <a:p>
            <a:pPr marL="0" indent="0">
              <a:buNone/>
            </a:pPr>
            <a:r>
              <a:rPr lang="en-US" dirty="0" smtClean="0"/>
              <a:t>12:00	-1:00		Lunch </a:t>
            </a:r>
            <a:endParaRPr lang="en-US" dirty="0"/>
          </a:p>
          <a:p>
            <a:pPr marL="0" indent="0">
              <a:buNone/>
            </a:pPr>
            <a:r>
              <a:rPr lang="en-US" dirty="0" smtClean="0"/>
              <a:t>1:00 </a:t>
            </a:r>
            <a:r>
              <a:rPr lang="mr-IN" dirty="0" smtClean="0"/>
              <a:t>–</a:t>
            </a:r>
            <a:r>
              <a:rPr lang="en-US" dirty="0" smtClean="0"/>
              <a:t> 2:30		Matrix </a:t>
            </a:r>
            <a:r>
              <a:rPr lang="en-US" dirty="0"/>
              <a:t>(Activity)</a:t>
            </a:r>
          </a:p>
          <a:p>
            <a:pPr marL="0" indent="0">
              <a:buNone/>
            </a:pPr>
            <a:r>
              <a:rPr lang="en-US" dirty="0" smtClean="0"/>
              <a:t>2:30 </a:t>
            </a:r>
            <a:r>
              <a:rPr lang="mr-IN" dirty="0" smtClean="0"/>
              <a:t>–</a:t>
            </a:r>
            <a:r>
              <a:rPr lang="en-US" dirty="0" smtClean="0"/>
              <a:t> 2:45		Break</a:t>
            </a:r>
            <a:endParaRPr lang="en-US" dirty="0"/>
          </a:p>
          <a:p>
            <a:pPr marL="0" indent="0">
              <a:buNone/>
            </a:pPr>
            <a:r>
              <a:rPr lang="en-US" dirty="0" smtClean="0"/>
              <a:t>2:45 -3:45		Incident Reports</a:t>
            </a:r>
          </a:p>
          <a:p>
            <a:pPr marL="0" indent="0">
              <a:buNone/>
            </a:pPr>
            <a:r>
              <a:rPr lang="en-US" dirty="0" smtClean="0"/>
              <a:t>3:45 </a:t>
            </a:r>
            <a:r>
              <a:rPr lang="mr-IN" dirty="0" smtClean="0"/>
              <a:t>–</a:t>
            </a:r>
            <a:r>
              <a:rPr lang="en-US" dirty="0" smtClean="0"/>
              <a:t> 4:15		Planning Introductory Presentations</a:t>
            </a:r>
          </a:p>
          <a:p>
            <a:pPr marL="0" indent="0">
              <a:buNone/>
            </a:pPr>
            <a:r>
              <a:rPr lang="en-US" dirty="0" smtClean="0"/>
              <a:t>4:15 </a:t>
            </a:r>
            <a:r>
              <a:rPr lang="mr-IN" dirty="0" smtClean="0"/>
              <a:t>–</a:t>
            </a:r>
            <a:r>
              <a:rPr lang="en-US" dirty="0" smtClean="0"/>
              <a:t> 4:30		Wrap-up</a:t>
            </a:r>
            <a:r>
              <a:rPr lang="en-US" dirty="0"/>
              <a:t>, Like-Learn-Change</a:t>
            </a:r>
          </a:p>
        </p:txBody>
      </p:sp>
    </p:spTree>
    <p:extLst>
      <p:ext uri="{BB962C8B-B14F-4D97-AF65-F5344CB8AC3E}">
        <p14:creationId xmlns:p14="http://schemas.microsoft.com/office/powerpoint/2010/main" val="1111112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819054" y="1845883"/>
            <a:ext cx="8315546" cy="1611584"/>
          </a:xfrm>
        </p:spPr>
        <p:txBody>
          <a:bodyPr>
            <a:normAutofit/>
          </a:bodyPr>
          <a:lstStyle/>
          <a:p>
            <a:r>
              <a:rPr lang="en-US" sz="4800" b="1" dirty="0"/>
              <a:t>Overview of Roles</a:t>
            </a:r>
            <a:endParaRPr lang="en-US" sz="4800" b="1" dirty="0">
              <a:latin typeface="+mn-lt"/>
            </a:endParaRPr>
          </a:p>
        </p:txBody>
      </p:sp>
      <p:pic>
        <p:nvPicPr>
          <p:cNvPr id="5" name="Picture 4" descr="m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096388"/>
            <a:ext cx="9144000" cy="920496"/>
          </a:xfrm>
          <a:prstGeom prst="rect">
            <a:avLst/>
          </a:prstGeom>
        </p:spPr>
      </p:pic>
      <p:pic>
        <p:nvPicPr>
          <p:cNvPr id="6" name="Picture 5"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917" y="5413854"/>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055" y="4101971"/>
            <a:ext cx="2818745" cy="9230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2808" y="3710454"/>
            <a:ext cx="1219254" cy="1219254"/>
          </a:xfrm>
          <a:prstGeom prst="rect">
            <a:avLst/>
          </a:prstGeom>
        </p:spPr>
      </p:pic>
    </p:spTree>
    <p:extLst>
      <p:ext uri="{BB962C8B-B14F-4D97-AF65-F5344CB8AC3E}">
        <p14:creationId xmlns:p14="http://schemas.microsoft.com/office/powerpoint/2010/main" val="596628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Started in Organizational Work</a:t>
            </a:r>
          </a:p>
        </p:txBody>
      </p:sp>
      <p:sp>
        <p:nvSpPr>
          <p:cNvPr id="3" name="Content Placeholder 2"/>
          <p:cNvSpPr>
            <a:spLocks noGrp="1"/>
          </p:cNvSpPr>
          <p:nvPr>
            <p:ph idx="1"/>
          </p:nvPr>
        </p:nvSpPr>
        <p:spPr/>
        <p:txBody>
          <a:bodyPr/>
          <a:lstStyle/>
          <a:p>
            <a:r>
              <a:rPr lang="en-US"/>
              <a:t>Form an Organization-wide Team That Represents All Stakeholders</a:t>
            </a:r>
          </a:p>
          <a:p>
            <a:r>
              <a:rPr lang="en-US"/>
              <a:t>Assess Readiness and Buy in </a:t>
            </a:r>
          </a:p>
          <a:p>
            <a:r>
              <a:rPr lang="en-US"/>
              <a:t>Complete a Self-assessment</a:t>
            </a:r>
          </a:p>
          <a:p>
            <a:r>
              <a:rPr lang="en-US"/>
              <a:t>Create an Action Plan </a:t>
            </a:r>
          </a:p>
          <a:p>
            <a:r>
              <a:rPr lang="en-US"/>
              <a:t>Use Data for Decision Making</a:t>
            </a:r>
          </a:p>
          <a:p>
            <a:r>
              <a:rPr lang="en-US"/>
              <a:t>Make Changes to Improve Outcomes</a:t>
            </a:r>
            <a:endParaRPr lang="en-US" dirty="0"/>
          </a:p>
        </p:txBody>
      </p:sp>
    </p:spTree>
    <p:extLst>
      <p:ext uri="{BB962C8B-B14F-4D97-AF65-F5344CB8AC3E}">
        <p14:creationId xmlns:p14="http://schemas.microsoft.com/office/powerpoint/2010/main" val="12032853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Team Members</a:t>
            </a:r>
            <a:endParaRPr lang="en-US" dirty="0"/>
          </a:p>
        </p:txBody>
      </p:sp>
      <p:sp>
        <p:nvSpPr>
          <p:cNvPr id="3" name="Content Placeholder 2"/>
          <p:cNvSpPr>
            <a:spLocks noGrp="1"/>
          </p:cNvSpPr>
          <p:nvPr>
            <p:ph idx="1"/>
          </p:nvPr>
        </p:nvSpPr>
        <p:spPr/>
        <p:txBody>
          <a:bodyPr/>
          <a:lstStyle/>
          <a:p>
            <a:r>
              <a:rPr lang="en-US" dirty="0"/>
              <a:t>Core team representation (planning and coordination)</a:t>
            </a:r>
          </a:p>
          <a:p>
            <a:r>
              <a:rPr lang="en-US" dirty="0"/>
              <a:t>Key Contact</a:t>
            </a:r>
          </a:p>
          <a:p>
            <a:r>
              <a:rPr lang="en-US" dirty="0"/>
              <a:t>Coaches</a:t>
            </a:r>
          </a:p>
          <a:p>
            <a:r>
              <a:rPr lang="en-US" dirty="0"/>
              <a:t>PBS Facilitators</a:t>
            </a:r>
          </a:p>
          <a:p>
            <a:r>
              <a:rPr lang="en-US" dirty="0"/>
              <a:t>PCT Trainers</a:t>
            </a:r>
          </a:p>
          <a:p>
            <a:r>
              <a:rPr lang="en-US" dirty="0"/>
              <a:t>Person Centered Planners</a:t>
            </a:r>
          </a:p>
          <a:p>
            <a:endParaRPr lang="en-US" dirty="0"/>
          </a:p>
          <a:p>
            <a:endParaRPr lang="en-US" dirty="0"/>
          </a:p>
        </p:txBody>
      </p:sp>
    </p:spTree>
    <p:extLst>
      <p:ext uri="{BB962C8B-B14F-4D97-AF65-F5344CB8AC3E}">
        <p14:creationId xmlns:p14="http://schemas.microsoft.com/office/powerpoint/2010/main" val="10231376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Positive Behavior Support Facilitators</a:t>
            </a:r>
          </a:p>
        </p:txBody>
      </p:sp>
      <p:sp>
        <p:nvSpPr>
          <p:cNvPr id="3" name="Content Placeholder 2"/>
          <p:cNvSpPr>
            <a:spLocks noGrp="1"/>
          </p:cNvSpPr>
          <p:nvPr>
            <p:ph idx="1"/>
          </p:nvPr>
        </p:nvSpPr>
        <p:spPr/>
        <p:txBody>
          <a:bodyPr>
            <a:normAutofit/>
          </a:bodyPr>
          <a:lstStyle/>
          <a:p>
            <a:r>
              <a:rPr lang="en-US" dirty="0"/>
              <a:t>1-2 people in each organization </a:t>
            </a:r>
          </a:p>
          <a:p>
            <a:r>
              <a:rPr lang="en-US" dirty="0" smtClean="0"/>
              <a:t>Facilitate a Person </a:t>
            </a:r>
            <a:r>
              <a:rPr lang="en-US" dirty="0"/>
              <a:t>Centered </a:t>
            </a:r>
            <a:r>
              <a:rPr lang="en-US" dirty="0" smtClean="0"/>
              <a:t>Plan, </a:t>
            </a:r>
            <a:r>
              <a:rPr lang="en-US" dirty="0"/>
              <a:t>Functional Behavioral </a:t>
            </a:r>
            <a:r>
              <a:rPr lang="en-US" dirty="0" smtClean="0"/>
              <a:t>Assessment, </a:t>
            </a:r>
            <a:r>
              <a:rPr lang="en-US" dirty="0"/>
              <a:t>and Positive Behavior Support </a:t>
            </a:r>
            <a:r>
              <a:rPr lang="en-US" dirty="0" smtClean="0"/>
              <a:t>Plan</a:t>
            </a:r>
            <a:endParaRPr lang="en-US" dirty="0"/>
          </a:p>
          <a:p>
            <a:r>
              <a:rPr lang="en-US" dirty="0" smtClean="0"/>
              <a:t>Help your team expand PBS</a:t>
            </a:r>
            <a:endParaRPr lang="en-US" dirty="0"/>
          </a:p>
          <a:p>
            <a:r>
              <a:rPr lang="en-US" dirty="0"/>
              <a:t>Provide guidance/monitoring for PBS plans </a:t>
            </a:r>
          </a:p>
          <a:p>
            <a:r>
              <a:rPr lang="en-US" dirty="0"/>
              <a:t>Introduce PBS via orientation and in-service training</a:t>
            </a:r>
          </a:p>
          <a:p>
            <a:r>
              <a:rPr lang="en-US" dirty="0"/>
              <a:t>Mentor new staff in learning to facilitate PBS</a:t>
            </a:r>
          </a:p>
          <a:p>
            <a:r>
              <a:rPr lang="en-US" dirty="0"/>
              <a:t>Help move team into secondary stage in coming years of organizational work</a:t>
            </a:r>
          </a:p>
        </p:txBody>
      </p:sp>
    </p:spTree>
    <p:extLst>
      <p:ext uri="{BB962C8B-B14F-4D97-AF65-F5344CB8AC3E}">
        <p14:creationId xmlns:p14="http://schemas.microsoft.com/office/powerpoint/2010/main" val="21337249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1ED7E7-8C7C-49AC-B602-0A2BED05AF1D}"/>
              </a:ext>
            </a:extLst>
          </p:cNvPr>
          <p:cNvSpPr>
            <a:spLocks noGrp="1"/>
          </p:cNvSpPr>
          <p:nvPr>
            <p:ph type="title"/>
          </p:nvPr>
        </p:nvSpPr>
        <p:spPr/>
        <p:txBody>
          <a:bodyPr/>
          <a:lstStyle/>
          <a:p>
            <a:r>
              <a:rPr lang="en-US" dirty="0"/>
              <a:t>Why think about Functions?</a:t>
            </a:r>
          </a:p>
        </p:txBody>
      </p:sp>
      <p:sp>
        <p:nvSpPr>
          <p:cNvPr id="3" name="Content Placeholder 2">
            <a:extLst>
              <a:ext uri="{FF2B5EF4-FFF2-40B4-BE49-F238E27FC236}">
                <a16:creationId xmlns="" xmlns:a16="http://schemas.microsoft.com/office/drawing/2014/main" id="{7055E275-56C1-4324-B60D-38DD9C97DB31}"/>
              </a:ext>
            </a:extLst>
          </p:cNvPr>
          <p:cNvSpPr>
            <a:spLocks noGrp="1"/>
          </p:cNvSpPr>
          <p:nvPr>
            <p:ph idx="1"/>
          </p:nvPr>
        </p:nvSpPr>
        <p:spPr>
          <a:xfrm>
            <a:off x="1752600" y="1447800"/>
            <a:ext cx="8610600" cy="4572000"/>
          </a:xfrm>
        </p:spPr>
        <p:txBody>
          <a:bodyPr/>
          <a:lstStyle/>
          <a:p>
            <a:r>
              <a:rPr lang="en-US" dirty="0"/>
              <a:t>Some behaviors that look different may serve the same function</a:t>
            </a:r>
          </a:p>
          <a:p>
            <a:r>
              <a:rPr lang="en-US" dirty="0"/>
              <a:t>Behaviors that look the same may serve different functions</a:t>
            </a:r>
          </a:p>
          <a:p>
            <a:pPr marL="0" indent="0">
              <a:buNone/>
            </a:pPr>
            <a:endParaRPr lang="en-US" dirty="0"/>
          </a:p>
          <a:p>
            <a:pPr marL="0" indent="0">
              <a:buNone/>
            </a:pPr>
            <a:r>
              <a:rPr lang="en-US" dirty="0"/>
              <a:t>When we understand the function of the behavior we can choose a different positive behavior that will serve the same function.</a:t>
            </a:r>
          </a:p>
        </p:txBody>
      </p:sp>
    </p:spTree>
    <p:extLst>
      <p:ext uri="{BB962C8B-B14F-4D97-AF65-F5344CB8AC3E}">
        <p14:creationId xmlns:p14="http://schemas.microsoft.com/office/powerpoint/2010/main" val="15051560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114" y="337067"/>
            <a:ext cx="7162800" cy="584767"/>
          </a:xfrm>
        </p:spPr>
        <p:txBody>
          <a:bodyPr/>
          <a:lstStyle/>
          <a:p>
            <a:pPr algn="ctr"/>
            <a:r>
              <a:rPr lang="en-US" sz="3200" b="1" dirty="0"/>
              <a:t>Function-based Thinking</a:t>
            </a:r>
          </a:p>
        </p:txBody>
      </p:sp>
      <p:sp>
        <p:nvSpPr>
          <p:cNvPr id="3" name="Content Placeholder 2"/>
          <p:cNvSpPr>
            <a:spLocks noGrp="1"/>
          </p:cNvSpPr>
          <p:nvPr>
            <p:ph idx="1"/>
          </p:nvPr>
        </p:nvSpPr>
        <p:spPr>
          <a:xfrm>
            <a:off x="2203825" y="1009724"/>
            <a:ext cx="7162800" cy="5681548"/>
          </a:xfrm>
        </p:spPr>
        <p:txBody>
          <a:bodyPr/>
          <a:lstStyle/>
          <a:p>
            <a:pPr marL="512718" lvl="1" indent="0">
              <a:buNone/>
            </a:pPr>
            <a:r>
              <a:rPr lang="en-US" dirty="0"/>
              <a:t>Identify Why We Engage in Behaviors</a:t>
            </a:r>
          </a:p>
          <a:p>
            <a:pPr lvl="1"/>
            <a:r>
              <a:rPr lang="en-US" dirty="0"/>
              <a:t>Escape or Avoid </a:t>
            </a:r>
          </a:p>
          <a:p>
            <a:pPr lvl="2"/>
            <a:r>
              <a:rPr lang="en-US" sz="1800" dirty="0"/>
              <a:t>People, </a:t>
            </a:r>
          </a:p>
          <a:p>
            <a:pPr lvl="2"/>
            <a:r>
              <a:rPr lang="en-US" sz="1800" dirty="0"/>
              <a:t>Situations, </a:t>
            </a:r>
          </a:p>
          <a:p>
            <a:pPr lvl="2"/>
            <a:r>
              <a:rPr lang="en-US" sz="1800" dirty="0"/>
              <a:t>Things</a:t>
            </a:r>
          </a:p>
          <a:p>
            <a:pPr lvl="2"/>
            <a:r>
              <a:rPr lang="en-US" sz="1800" dirty="0"/>
              <a:t>Internal Physiological Response</a:t>
            </a:r>
          </a:p>
          <a:p>
            <a:pPr lvl="1"/>
            <a:r>
              <a:rPr lang="en-US" dirty="0"/>
              <a:t>Obtain Access to </a:t>
            </a:r>
          </a:p>
          <a:p>
            <a:pPr lvl="2"/>
            <a:r>
              <a:rPr lang="en-US" sz="1800" dirty="0"/>
              <a:t>People, </a:t>
            </a:r>
          </a:p>
          <a:p>
            <a:pPr lvl="2"/>
            <a:r>
              <a:rPr lang="en-US" sz="1800" dirty="0"/>
              <a:t>Situations, </a:t>
            </a:r>
          </a:p>
          <a:p>
            <a:pPr lvl="2"/>
            <a:r>
              <a:rPr lang="en-US" sz="1800" dirty="0"/>
              <a:t>Things</a:t>
            </a:r>
          </a:p>
          <a:p>
            <a:pPr lvl="2"/>
            <a:r>
              <a:rPr lang="en-US" sz="1800" dirty="0"/>
              <a:t>Internal Physiological Response</a:t>
            </a:r>
          </a:p>
          <a:p>
            <a:pPr marL="512718" lvl="1" indent="0">
              <a:buNone/>
            </a:pPr>
            <a:r>
              <a:rPr lang="en-US" dirty="0"/>
              <a:t>Replace Problem Behavior With a Positive Alternative</a:t>
            </a:r>
          </a:p>
          <a:p>
            <a:pPr marL="1028609" lvl="2" indent="0">
              <a:buNone/>
            </a:pPr>
            <a:endParaRPr lang="en-US" sz="1800" dirty="0"/>
          </a:p>
        </p:txBody>
      </p:sp>
    </p:spTree>
    <p:extLst>
      <p:ext uri="{BB962C8B-B14F-4D97-AF65-F5344CB8AC3E}">
        <p14:creationId xmlns:p14="http://schemas.microsoft.com/office/powerpoint/2010/main" val="959561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505838" y="1040091"/>
            <a:ext cx="10758791" cy="1611584"/>
          </a:xfrm>
        </p:spPr>
        <p:txBody>
          <a:bodyPr>
            <a:normAutofit/>
          </a:bodyPr>
          <a:lstStyle/>
          <a:p>
            <a:r>
              <a:rPr lang="en-US" sz="4800" b="1" dirty="0"/>
              <a:t>Statewide </a:t>
            </a:r>
            <a:r>
              <a:rPr lang="en-US" sz="4800" b="1" dirty="0" smtClean="0"/>
              <a:t>Organization-Wide Change </a:t>
            </a:r>
            <a:r>
              <a:rPr lang="en-US" sz="4800" b="1" dirty="0"/>
              <a:t>Throughout Minnesota</a:t>
            </a:r>
            <a:endParaRPr lang="en-US" sz="4800" b="1" dirty="0">
              <a:latin typeface="+mn-lt"/>
            </a:endParaRPr>
          </a:p>
        </p:txBody>
      </p:sp>
      <p:pic>
        <p:nvPicPr>
          <p:cNvPr id="5" name="Picture 4" descr="m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096388"/>
            <a:ext cx="9144000" cy="920496"/>
          </a:xfrm>
          <a:prstGeom prst="rect">
            <a:avLst/>
          </a:prstGeom>
        </p:spPr>
      </p:pic>
      <p:pic>
        <p:nvPicPr>
          <p:cNvPr id="6" name="Picture 5"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917" y="5413854"/>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055" y="4101971"/>
            <a:ext cx="2818745" cy="9230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2808" y="3710454"/>
            <a:ext cx="1219254" cy="1219254"/>
          </a:xfrm>
          <a:prstGeom prst="rect">
            <a:avLst/>
          </a:prstGeom>
        </p:spPr>
      </p:pic>
    </p:spTree>
    <p:extLst>
      <p:ext uri="{BB962C8B-B14F-4D97-AF65-F5344CB8AC3E}">
        <p14:creationId xmlns:p14="http://schemas.microsoft.com/office/powerpoint/2010/main" val="6712395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 xmlns:a16="http://schemas.microsoft.com/office/drawing/2014/main" id="{60D70C25-4242-4271-8DB8-13028916E23C}"/>
              </a:ext>
            </a:extLst>
          </p:cNvPr>
          <p:cNvGraphicFramePr>
            <a:graphicFrameLocks/>
          </p:cNvGraphicFramePr>
          <p:nvPr>
            <p:extLst>
              <p:ext uri="{D42A27DB-BD31-4B8C-83A1-F6EECF244321}">
                <p14:modId xmlns:p14="http://schemas.microsoft.com/office/powerpoint/2010/main" val="3616871677"/>
              </p:ext>
            </p:extLst>
          </p:nvPr>
        </p:nvGraphicFramePr>
        <p:xfrm>
          <a:off x="-2" y="0"/>
          <a:ext cx="12192001" cy="6858000"/>
        </p:xfrm>
        <a:graphic>
          <a:graphicData uri="http://schemas.openxmlformats.org/drawingml/2006/table">
            <a:tbl>
              <a:tblPr firstRow="1" bandRow="1">
                <a:tableStyleId>{5C22544A-7EE6-4342-B048-85BDC9FD1C3A}</a:tableStyleId>
              </a:tblPr>
              <a:tblGrid>
                <a:gridCol w="2443192">
                  <a:extLst>
                    <a:ext uri="{9D8B030D-6E8A-4147-A177-3AD203B41FA5}">
                      <a16:colId xmlns="" xmlns:a16="http://schemas.microsoft.com/office/drawing/2014/main" val="20000"/>
                    </a:ext>
                  </a:extLst>
                </a:gridCol>
                <a:gridCol w="4784581">
                  <a:extLst>
                    <a:ext uri="{9D8B030D-6E8A-4147-A177-3AD203B41FA5}">
                      <a16:colId xmlns="" xmlns:a16="http://schemas.microsoft.com/office/drawing/2014/main" val="20001"/>
                    </a:ext>
                  </a:extLst>
                </a:gridCol>
                <a:gridCol w="4964228">
                  <a:extLst>
                    <a:ext uri="{9D8B030D-6E8A-4147-A177-3AD203B41FA5}">
                      <a16:colId xmlns="" xmlns:a16="http://schemas.microsoft.com/office/drawing/2014/main" val="20002"/>
                    </a:ext>
                  </a:extLst>
                </a:gridCol>
              </a:tblGrid>
              <a:tr h="1039127">
                <a:tc>
                  <a:txBody>
                    <a:bodyPr/>
                    <a:lstStyle/>
                    <a:p>
                      <a:endParaRPr lang="en-US" dirty="0"/>
                    </a:p>
                  </a:txBody>
                  <a:tcPr/>
                </a:tc>
                <a:tc>
                  <a:txBody>
                    <a:bodyPr/>
                    <a:lstStyle/>
                    <a:p>
                      <a:r>
                        <a:rPr lang="en-US" sz="2400" dirty="0">
                          <a:effectLst>
                            <a:outerShdw blurRad="38100" dist="38100" dir="2700000" algn="tl">
                              <a:srgbClr val="000000">
                                <a:alpha val="43137"/>
                              </a:srgbClr>
                            </a:outerShdw>
                          </a:effectLst>
                        </a:rPr>
                        <a:t>Seeking/Obtain</a:t>
                      </a:r>
                    </a:p>
                  </a:txBody>
                  <a:tcPr/>
                </a:tc>
                <a:tc>
                  <a:txBody>
                    <a:bodyPr/>
                    <a:lstStyle/>
                    <a:p>
                      <a:r>
                        <a:rPr lang="en-US" sz="2400" dirty="0">
                          <a:effectLst>
                            <a:outerShdw blurRad="38100" dist="38100" dir="2700000" algn="tl">
                              <a:srgbClr val="000000">
                                <a:alpha val="43137"/>
                              </a:srgbClr>
                            </a:outerShdw>
                          </a:effectLst>
                        </a:rPr>
                        <a:t>Avoiding/Escaping</a:t>
                      </a:r>
                    </a:p>
                  </a:txBody>
                  <a:tcPr/>
                </a:tc>
                <a:extLst>
                  <a:ext uri="{0D108BD9-81ED-4DB2-BD59-A6C34878D82A}">
                    <a16:rowId xmlns="" xmlns:a16="http://schemas.microsoft.com/office/drawing/2014/main" val="10000"/>
                  </a:ext>
                </a:extLst>
              </a:tr>
              <a:tr h="2107941">
                <a:tc>
                  <a:txBody>
                    <a:bodyPr/>
                    <a:lstStyle/>
                    <a:p>
                      <a:r>
                        <a:rPr lang="en-US" sz="2000" dirty="0"/>
                        <a:t>Attention</a:t>
                      </a:r>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000" u="none" strike="noStrike" cap="none" normalizeH="0" baseline="0" dirty="0">
                          <a:ln>
                            <a:noFill/>
                          </a:ln>
                          <a:effectLst/>
                        </a:rPr>
                        <a:t>Making peers laugh</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000" u="none" strike="noStrike" cap="none" normalizeH="0" baseline="0" dirty="0">
                          <a:ln>
                            <a:noFill/>
                          </a:ln>
                          <a:effectLst/>
                        </a:rPr>
                        <a:t>Intimidating peers or staff</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000" u="none" strike="noStrike" cap="none" normalizeH="0" baseline="0" dirty="0">
                          <a:ln>
                            <a:noFill/>
                          </a:ln>
                          <a:effectLst/>
                        </a:rPr>
                        <a:t>Slow transitions between classes because he has to stop and chat</a:t>
                      </a:r>
                      <a:endParaRPr kumimoji="0" lang="en-US" sz="2000" b="0" i="0" u="none" strike="noStrike" cap="none" normalizeH="0" baseline="0" dirty="0">
                        <a:ln>
                          <a:noFill/>
                        </a:ln>
                        <a:solidFill>
                          <a:srgbClr val="2489AF"/>
                        </a:solidFill>
                        <a:effectLst/>
                        <a:latin typeface="Calibri" pitchFamily="34" charset="0"/>
                        <a:cs typeface="Arial" charset="0"/>
                      </a:endParaRPr>
                    </a:p>
                    <a:p>
                      <a:endParaRPr lang="en-US" sz="2000" dirty="0"/>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000" u="none" strike="noStrike" cap="none" normalizeH="0" baseline="0" dirty="0">
                          <a:ln>
                            <a:noFill/>
                          </a:ln>
                          <a:effectLst/>
                        </a:rPr>
                        <a:t>Looking away whenever the teacher asks the class a question</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000" u="none" strike="noStrike" cap="none" normalizeH="0" baseline="0" dirty="0">
                          <a:ln>
                            <a:noFill/>
                          </a:ln>
                          <a:effectLst/>
                        </a:rPr>
                        <a:t>Not turning in assignments that s/he knows will score poorly on</a:t>
                      </a:r>
                      <a:endParaRPr kumimoji="0" lang="en-US" sz="2000" b="0" i="0" u="none" strike="noStrike" cap="none" normalizeH="0" baseline="0" dirty="0">
                        <a:ln>
                          <a:noFill/>
                        </a:ln>
                        <a:solidFill>
                          <a:srgbClr val="2489AF"/>
                        </a:solidFill>
                        <a:effectLst/>
                        <a:latin typeface="Calibri" pitchFamily="34" charset="0"/>
                        <a:cs typeface="Arial" charset="0"/>
                      </a:endParaRPr>
                    </a:p>
                    <a:p>
                      <a:endParaRPr lang="en-US" sz="2000" dirty="0"/>
                    </a:p>
                  </a:txBody>
                  <a:tcPr/>
                </a:tc>
                <a:extLst>
                  <a:ext uri="{0D108BD9-81ED-4DB2-BD59-A6C34878D82A}">
                    <a16:rowId xmlns="" xmlns:a16="http://schemas.microsoft.com/office/drawing/2014/main" val="10001"/>
                  </a:ext>
                </a:extLst>
              </a:tr>
              <a:tr h="1855466">
                <a:tc>
                  <a:txBody>
                    <a:bodyPr/>
                    <a:lstStyle/>
                    <a:p>
                      <a:r>
                        <a:rPr lang="en-US" sz="2000" dirty="0"/>
                        <a:t>Tangibles/</a:t>
                      </a:r>
                    </a:p>
                    <a:p>
                      <a:r>
                        <a:rPr lang="en-US" sz="2000" dirty="0"/>
                        <a:t>Activities</a:t>
                      </a:r>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000" u="none" strike="noStrike" cap="none" normalizeH="0" baseline="0" dirty="0">
                          <a:ln>
                            <a:noFill/>
                          </a:ln>
                          <a:effectLst/>
                        </a:rPr>
                        <a:t>Working for a token (can of pop)</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000" u="none" strike="noStrike" cap="none" normalizeH="0" baseline="0" dirty="0">
                          <a:ln>
                            <a:noFill/>
                          </a:ln>
                          <a:effectLst/>
                        </a:rPr>
                        <a:t>Wants to have free time</a:t>
                      </a:r>
                      <a:endParaRPr kumimoji="0" lang="en-US" sz="2000" b="0" i="0" u="none" strike="noStrike" cap="none" normalizeH="0" baseline="0" dirty="0">
                        <a:ln>
                          <a:noFill/>
                        </a:ln>
                        <a:solidFill>
                          <a:srgbClr val="2489AF"/>
                        </a:solidFill>
                        <a:effectLst/>
                        <a:latin typeface="Calibri" pitchFamily="34" charset="0"/>
                        <a:cs typeface="Arial" charset="0"/>
                      </a:endParaRPr>
                    </a:p>
                    <a:p>
                      <a:endParaRPr lang="en-US" sz="2000" dirty="0"/>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000" u="none" strike="noStrike" cap="none" normalizeH="0" baseline="0" dirty="0">
                          <a:ln>
                            <a:noFill/>
                          </a:ln>
                          <a:effectLst/>
                        </a:rPr>
                        <a:t>Acting up at the beginning of math to go to the dean’s office</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000" u="none" strike="noStrike" cap="none" normalizeH="0" baseline="0" dirty="0">
                          <a:ln>
                            <a:noFill/>
                          </a:ln>
                          <a:effectLst/>
                        </a:rPr>
                        <a:t>Intimidating staff because s/he doesn’t want to go to class.</a:t>
                      </a:r>
                      <a:endParaRPr kumimoji="0" lang="en-US" sz="2000" b="0" i="0" u="none" strike="noStrike" cap="none" normalizeH="0" baseline="0" dirty="0">
                        <a:ln>
                          <a:noFill/>
                        </a:ln>
                        <a:solidFill>
                          <a:srgbClr val="2489AF"/>
                        </a:solidFill>
                        <a:effectLst/>
                        <a:latin typeface="Calibri" pitchFamily="34" charset="0"/>
                        <a:cs typeface="Arial" charset="0"/>
                      </a:endParaRPr>
                    </a:p>
                    <a:p>
                      <a:endParaRPr lang="en-US" sz="2000" dirty="0"/>
                    </a:p>
                  </a:txBody>
                  <a:tcPr/>
                </a:tc>
                <a:extLst>
                  <a:ext uri="{0D108BD9-81ED-4DB2-BD59-A6C34878D82A}">
                    <a16:rowId xmlns="" xmlns:a16="http://schemas.microsoft.com/office/drawing/2014/main" val="10002"/>
                  </a:ext>
                </a:extLst>
              </a:tr>
              <a:tr h="1855466">
                <a:tc>
                  <a:txBody>
                    <a:bodyPr/>
                    <a:lstStyle/>
                    <a:p>
                      <a:r>
                        <a:rPr lang="en-US" sz="2000" dirty="0"/>
                        <a:t>Sensory</a:t>
                      </a:r>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000" u="none" strike="noStrike" cap="none" normalizeH="0" baseline="0" dirty="0">
                          <a:ln>
                            <a:noFill/>
                          </a:ln>
                          <a:effectLst/>
                        </a:rPr>
                        <a:t>Acting very irritable because s/he hasn’t eaten yet today</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000" b="0" i="0" u="none" strike="noStrike" cap="none" normalizeH="0" baseline="0" dirty="0">
                          <a:ln>
                            <a:noFill/>
                          </a:ln>
                          <a:solidFill>
                            <a:schemeClr val="dk1"/>
                          </a:solidFill>
                          <a:effectLst/>
                          <a:latin typeface="+mn-lt"/>
                          <a:cs typeface="+mn-cs"/>
                        </a:rPr>
                        <a:t>Hand-flapping</a:t>
                      </a:r>
                      <a:endParaRPr kumimoji="0" lang="en-US" sz="2000" b="0" i="0" u="none" strike="noStrike" cap="none" normalizeH="0" baseline="0" dirty="0">
                        <a:ln>
                          <a:noFill/>
                        </a:ln>
                        <a:solidFill>
                          <a:srgbClr val="2489AF"/>
                        </a:solidFill>
                        <a:effectLst/>
                        <a:latin typeface="Calibri" pitchFamily="34" charset="0"/>
                        <a:cs typeface="Arial" charset="0"/>
                      </a:endParaRPr>
                    </a:p>
                    <a:p>
                      <a:endParaRPr lang="en-US" sz="2000" dirty="0"/>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000" u="none" strike="noStrike" cap="none" normalizeH="0" baseline="0" dirty="0">
                          <a:ln>
                            <a:noFill/>
                          </a:ln>
                          <a:effectLst/>
                        </a:rPr>
                        <a:t>Wants to be kicked out of the room because  it’s too noisy</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000" u="none" strike="noStrike" cap="none" normalizeH="0" baseline="0" dirty="0">
                          <a:ln>
                            <a:noFill/>
                          </a:ln>
                          <a:effectLst/>
                        </a:rPr>
                        <a:t>Won’t take medicine because of the way it makes him/her feel</a:t>
                      </a:r>
                      <a:endParaRPr kumimoji="0" lang="en-US" sz="2000" b="0" i="0" u="none" strike="noStrike" cap="none" normalizeH="0" baseline="0" dirty="0">
                        <a:ln>
                          <a:noFill/>
                        </a:ln>
                        <a:solidFill>
                          <a:srgbClr val="2489AF"/>
                        </a:solidFill>
                        <a:effectLst/>
                        <a:latin typeface="Calibri" pitchFamily="34" charset="0"/>
                        <a:cs typeface="Arial" charset="0"/>
                      </a:endParaRPr>
                    </a:p>
                    <a:p>
                      <a:endParaRPr lang="en-US" sz="2000" dirty="0"/>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0937405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1916906" y="482203"/>
            <a:ext cx="8358188" cy="750094"/>
          </a:xfrm>
        </p:spPr>
        <p:txBody>
          <a:bodyPr>
            <a:normAutofit/>
          </a:bodyPr>
          <a:lstStyle/>
          <a:p>
            <a:pPr algn="ctr"/>
            <a:r>
              <a:rPr lang="en-US" altLang="x-none" sz="2400" b="1" dirty="0">
                <a:latin typeface="+mn-lt"/>
                <a:ea typeface="ＭＳ Ｐゴシック" charset="-128"/>
              </a:rPr>
              <a:t>Function-Based Thinking at All Levels</a:t>
            </a:r>
          </a:p>
        </p:txBody>
      </p:sp>
      <p:graphicFrame>
        <p:nvGraphicFramePr>
          <p:cNvPr id="335875" name="Group 3"/>
          <p:cNvGraphicFramePr>
            <a:graphicFrameLocks noGrp="1"/>
          </p:cNvGraphicFramePr>
          <p:nvPr>
            <p:ph idx="4294967295"/>
            <p:extLst>
              <p:ext uri="{D42A27DB-BD31-4B8C-83A1-F6EECF244321}">
                <p14:modId xmlns:p14="http://schemas.microsoft.com/office/powerpoint/2010/main" val="3686390882"/>
              </p:ext>
            </p:extLst>
          </p:nvPr>
        </p:nvGraphicFramePr>
        <p:xfrm>
          <a:off x="1478605" y="1510903"/>
          <a:ext cx="9338552" cy="4792619"/>
        </p:xfrm>
        <a:graphic>
          <a:graphicData uri="http://schemas.openxmlformats.org/drawingml/2006/table">
            <a:tbl>
              <a:tblPr/>
              <a:tblGrid>
                <a:gridCol w="2075234">
                  <a:extLst>
                    <a:ext uri="{9D8B030D-6E8A-4147-A177-3AD203B41FA5}">
                      <a16:colId xmlns="" xmlns:a16="http://schemas.microsoft.com/office/drawing/2014/main" val="20000"/>
                    </a:ext>
                  </a:extLst>
                </a:gridCol>
                <a:gridCol w="1729361">
                  <a:extLst>
                    <a:ext uri="{9D8B030D-6E8A-4147-A177-3AD203B41FA5}">
                      <a16:colId xmlns="" xmlns:a16="http://schemas.microsoft.com/office/drawing/2014/main" val="20001"/>
                    </a:ext>
                  </a:extLst>
                </a:gridCol>
                <a:gridCol w="1797815">
                  <a:extLst>
                    <a:ext uri="{9D8B030D-6E8A-4147-A177-3AD203B41FA5}">
                      <a16:colId xmlns="" xmlns:a16="http://schemas.microsoft.com/office/drawing/2014/main" val="20002"/>
                    </a:ext>
                  </a:extLst>
                </a:gridCol>
                <a:gridCol w="1868072">
                  <a:extLst>
                    <a:ext uri="{9D8B030D-6E8A-4147-A177-3AD203B41FA5}">
                      <a16:colId xmlns="" xmlns:a16="http://schemas.microsoft.com/office/drawing/2014/main" val="20003"/>
                    </a:ext>
                  </a:extLst>
                </a:gridCol>
                <a:gridCol w="1868070">
                  <a:extLst>
                    <a:ext uri="{9D8B030D-6E8A-4147-A177-3AD203B41FA5}">
                      <a16:colId xmlns="" xmlns:a16="http://schemas.microsoft.com/office/drawing/2014/main" val="20004"/>
                    </a:ext>
                  </a:extLst>
                </a:gridCol>
              </a:tblGrid>
              <a:tr h="88367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2400" b="0"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Universal Team &amp; Staff</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Tier 2/3 Team</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PBS Facilitator</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PBS Facilitator </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Trainer</a:t>
                      </a: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186649">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Informal</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Function-Based</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Thinking </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085657">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Simple Function-Based Thinking</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dirty="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33178">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Complex Functional Assessment</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03461">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High Level of Expertise</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dirty="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0C0"/>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8408919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1916906" y="857250"/>
            <a:ext cx="8358188" cy="750094"/>
          </a:xfrm>
        </p:spPr>
        <p:txBody>
          <a:bodyPr>
            <a:normAutofit/>
          </a:bodyPr>
          <a:lstStyle/>
          <a:p>
            <a:pPr algn="ctr"/>
            <a:r>
              <a:rPr lang="en-US" altLang="x-none" sz="2400" b="1" dirty="0">
                <a:latin typeface="+mn-lt"/>
                <a:ea typeface="ＭＳ Ｐゴシック" charset="-128"/>
              </a:rPr>
              <a:t>Function-Based Thinking at All Levels</a:t>
            </a:r>
          </a:p>
        </p:txBody>
      </p:sp>
      <p:graphicFrame>
        <p:nvGraphicFramePr>
          <p:cNvPr id="335875" name="Group 3"/>
          <p:cNvGraphicFramePr>
            <a:graphicFrameLocks noGrp="1"/>
          </p:cNvGraphicFramePr>
          <p:nvPr>
            <p:ph idx="4294967295"/>
            <p:extLst>
              <p:ext uri="{D42A27DB-BD31-4B8C-83A1-F6EECF244321}">
                <p14:modId xmlns:p14="http://schemas.microsoft.com/office/powerpoint/2010/main" val="2648050643"/>
              </p:ext>
            </p:extLst>
          </p:nvPr>
        </p:nvGraphicFramePr>
        <p:xfrm>
          <a:off x="1108953" y="1510903"/>
          <a:ext cx="10136220" cy="4753709"/>
        </p:xfrm>
        <a:graphic>
          <a:graphicData uri="http://schemas.openxmlformats.org/drawingml/2006/table">
            <a:tbl>
              <a:tblPr/>
              <a:tblGrid>
                <a:gridCol w="2252493">
                  <a:extLst>
                    <a:ext uri="{9D8B030D-6E8A-4147-A177-3AD203B41FA5}">
                      <a16:colId xmlns="" xmlns:a16="http://schemas.microsoft.com/office/drawing/2014/main" val="20000"/>
                    </a:ext>
                  </a:extLst>
                </a:gridCol>
                <a:gridCol w="1877077">
                  <a:extLst>
                    <a:ext uri="{9D8B030D-6E8A-4147-A177-3AD203B41FA5}">
                      <a16:colId xmlns="" xmlns:a16="http://schemas.microsoft.com/office/drawing/2014/main" val="20001"/>
                    </a:ext>
                  </a:extLst>
                </a:gridCol>
                <a:gridCol w="1951379">
                  <a:extLst>
                    <a:ext uri="{9D8B030D-6E8A-4147-A177-3AD203B41FA5}">
                      <a16:colId xmlns="" xmlns:a16="http://schemas.microsoft.com/office/drawing/2014/main" val="20002"/>
                    </a:ext>
                  </a:extLst>
                </a:gridCol>
                <a:gridCol w="2027636">
                  <a:extLst>
                    <a:ext uri="{9D8B030D-6E8A-4147-A177-3AD203B41FA5}">
                      <a16:colId xmlns="" xmlns:a16="http://schemas.microsoft.com/office/drawing/2014/main" val="20003"/>
                    </a:ext>
                  </a:extLst>
                </a:gridCol>
                <a:gridCol w="2027635">
                  <a:extLst>
                    <a:ext uri="{9D8B030D-6E8A-4147-A177-3AD203B41FA5}">
                      <a16:colId xmlns="" xmlns:a16="http://schemas.microsoft.com/office/drawing/2014/main" val="20004"/>
                    </a:ext>
                  </a:extLst>
                </a:gridCol>
              </a:tblGrid>
              <a:tr h="876500">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2400" b="0"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Universal Team &amp; Staff</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Tier 2/3 Team</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PBS Facilitator</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PBS Facilitator </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Trainer</a:t>
                      </a: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17701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Informal</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Function-Based</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Thinking </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dirty="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076843">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Simple Function-Based Thinking</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2641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Complex Functional Assessment</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796938">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dirty="0">
                          <a:ln>
                            <a:noFill/>
                          </a:ln>
                          <a:solidFill>
                            <a:schemeClr val="tx1"/>
                          </a:solidFill>
                          <a:effectLst/>
                          <a:latin typeface="Times New Roman" charset="0"/>
                          <a:ea typeface="ＭＳ Ｐゴシック" charset="-128"/>
                        </a:rPr>
                        <a:t>High Level of Expertise</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dirty="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0C0"/>
                    </a:solidFill>
                  </a:tcPr>
                </a:tc>
                <a:extLst>
                  <a:ext uri="{0D108BD9-81ED-4DB2-BD59-A6C34878D82A}">
                    <a16:rowId xmlns="" xmlns:a16="http://schemas.microsoft.com/office/drawing/2014/main" val="10004"/>
                  </a:ext>
                </a:extLst>
              </a:tr>
            </a:tbl>
          </a:graphicData>
        </a:graphic>
      </p:graphicFrame>
      <p:sp>
        <p:nvSpPr>
          <p:cNvPr id="2" name="TextBox 1"/>
          <p:cNvSpPr txBox="1"/>
          <p:nvPr/>
        </p:nvSpPr>
        <p:spPr>
          <a:xfrm>
            <a:off x="5116286" y="179850"/>
            <a:ext cx="5398850" cy="461665"/>
          </a:xfrm>
          <a:prstGeom prst="rect">
            <a:avLst/>
          </a:prstGeom>
          <a:noFill/>
        </p:spPr>
        <p:txBody>
          <a:bodyPr wrap="none" rtlCol="0">
            <a:spAutoFit/>
          </a:bodyPr>
          <a:lstStyle/>
          <a:p>
            <a:r>
              <a:rPr lang="en-US" sz="2400" b="1" dirty="0">
                <a:solidFill>
                  <a:schemeClr val="accent6">
                    <a:lumMod val="50000"/>
                  </a:schemeClr>
                </a:solidFill>
              </a:rPr>
              <a:t>PBS Facilitators Help Teach Universal PBS</a:t>
            </a:r>
          </a:p>
        </p:txBody>
      </p:sp>
      <p:cxnSp>
        <p:nvCxnSpPr>
          <p:cNvPr id="4" name="Straight Arrow Connector 3"/>
          <p:cNvCxnSpPr>
            <a:cxnSpLocks/>
          </p:cNvCxnSpPr>
          <p:nvPr/>
        </p:nvCxnSpPr>
        <p:spPr>
          <a:xfrm>
            <a:off x="4436277" y="641515"/>
            <a:ext cx="0" cy="2046515"/>
          </a:xfrm>
          <a:prstGeom prst="straightConnector1">
            <a:avLst/>
          </a:prstGeom>
          <a:ln w="53975">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47399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1916906" y="857250"/>
            <a:ext cx="8358188" cy="750094"/>
          </a:xfrm>
        </p:spPr>
        <p:txBody>
          <a:bodyPr>
            <a:normAutofit/>
          </a:bodyPr>
          <a:lstStyle/>
          <a:p>
            <a:pPr algn="ctr"/>
            <a:r>
              <a:rPr lang="en-US" altLang="x-none" sz="2400" b="1" dirty="0">
                <a:latin typeface="+mn-lt"/>
                <a:ea typeface="ＭＳ Ｐゴシック" charset="-128"/>
              </a:rPr>
              <a:t>Function-Based Thinking at All Levels</a:t>
            </a:r>
          </a:p>
        </p:txBody>
      </p:sp>
      <p:graphicFrame>
        <p:nvGraphicFramePr>
          <p:cNvPr id="335875" name="Group 3"/>
          <p:cNvGraphicFramePr>
            <a:graphicFrameLocks noGrp="1"/>
          </p:cNvGraphicFramePr>
          <p:nvPr>
            <p:ph idx="4294967295"/>
            <p:extLst>
              <p:ext uri="{D42A27DB-BD31-4B8C-83A1-F6EECF244321}">
                <p14:modId xmlns:p14="http://schemas.microsoft.com/office/powerpoint/2010/main" val="2119106660"/>
              </p:ext>
            </p:extLst>
          </p:nvPr>
        </p:nvGraphicFramePr>
        <p:xfrm>
          <a:off x="778213" y="1510903"/>
          <a:ext cx="10604255" cy="4967717"/>
        </p:xfrm>
        <a:graphic>
          <a:graphicData uri="http://schemas.openxmlformats.org/drawingml/2006/table">
            <a:tbl>
              <a:tblPr/>
              <a:tblGrid>
                <a:gridCol w="2356501">
                  <a:extLst>
                    <a:ext uri="{9D8B030D-6E8A-4147-A177-3AD203B41FA5}">
                      <a16:colId xmlns="" xmlns:a16="http://schemas.microsoft.com/office/drawing/2014/main" val="20000"/>
                    </a:ext>
                  </a:extLst>
                </a:gridCol>
                <a:gridCol w="1963751">
                  <a:extLst>
                    <a:ext uri="{9D8B030D-6E8A-4147-A177-3AD203B41FA5}">
                      <a16:colId xmlns="" xmlns:a16="http://schemas.microsoft.com/office/drawing/2014/main" val="20001"/>
                    </a:ext>
                  </a:extLst>
                </a:gridCol>
                <a:gridCol w="2041482">
                  <a:extLst>
                    <a:ext uri="{9D8B030D-6E8A-4147-A177-3AD203B41FA5}">
                      <a16:colId xmlns="" xmlns:a16="http://schemas.microsoft.com/office/drawing/2014/main" val="20002"/>
                    </a:ext>
                  </a:extLst>
                </a:gridCol>
                <a:gridCol w="2121261">
                  <a:extLst>
                    <a:ext uri="{9D8B030D-6E8A-4147-A177-3AD203B41FA5}">
                      <a16:colId xmlns="" xmlns:a16="http://schemas.microsoft.com/office/drawing/2014/main" val="20003"/>
                    </a:ext>
                  </a:extLst>
                </a:gridCol>
                <a:gridCol w="2121260">
                  <a:extLst>
                    <a:ext uri="{9D8B030D-6E8A-4147-A177-3AD203B41FA5}">
                      <a16:colId xmlns="" xmlns:a16="http://schemas.microsoft.com/office/drawing/2014/main" val="20004"/>
                    </a:ext>
                  </a:extLst>
                </a:gridCol>
              </a:tblGrid>
              <a:tr h="915959">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2400" b="0"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Universal Team &amp; Staff</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Tier 2/3 Team</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PBS Facilitator</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PBS Facilitator </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Trainer</a:t>
                      </a: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230003">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Informal</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Function-Based</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Thinking </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dirty="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dirty="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125321">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Simple Function-Based Thinking</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dirty="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63619">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Complex Functional Assessment</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dirty="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3281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High Level of Expertise</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dirty="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0C0"/>
                    </a:solidFill>
                  </a:tcPr>
                </a:tc>
                <a:extLst>
                  <a:ext uri="{0D108BD9-81ED-4DB2-BD59-A6C34878D82A}">
                    <a16:rowId xmlns="" xmlns:a16="http://schemas.microsoft.com/office/drawing/2014/main" val="10004"/>
                  </a:ext>
                </a:extLst>
              </a:tr>
            </a:tbl>
          </a:graphicData>
        </a:graphic>
      </p:graphicFrame>
      <p:cxnSp>
        <p:nvCxnSpPr>
          <p:cNvPr id="4" name="Straight Arrow Connector 3"/>
          <p:cNvCxnSpPr>
            <a:cxnSpLocks/>
            <a:stCxn id="23554" idx="0"/>
          </p:cNvCxnSpPr>
          <p:nvPr/>
        </p:nvCxnSpPr>
        <p:spPr>
          <a:xfrm>
            <a:off x="6096000" y="857250"/>
            <a:ext cx="19054" cy="3189456"/>
          </a:xfrm>
          <a:prstGeom prst="straightConnector1">
            <a:avLst/>
          </a:prstGeom>
          <a:ln w="53975">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183603" y="161092"/>
            <a:ext cx="7159717" cy="646331"/>
          </a:xfrm>
          <a:prstGeom prst="rect">
            <a:avLst/>
          </a:prstGeom>
        </p:spPr>
        <p:txBody>
          <a:bodyPr wrap="none">
            <a:spAutoFit/>
          </a:bodyPr>
          <a:lstStyle/>
          <a:p>
            <a:r>
              <a:rPr lang="en-US" b="1" dirty="0">
                <a:solidFill>
                  <a:schemeClr val="accent6">
                    <a:lumMod val="50000"/>
                  </a:schemeClr>
                </a:solidFill>
              </a:rPr>
              <a:t>PBS Facilitators </a:t>
            </a:r>
            <a:r>
              <a:rPr lang="en-US" b="1" dirty="0" smtClean="0">
                <a:solidFill>
                  <a:schemeClr val="accent6">
                    <a:lumMod val="50000"/>
                  </a:schemeClr>
                </a:solidFill>
              </a:rPr>
              <a:t>Participate in Monitoring and Supporting People Needing</a:t>
            </a:r>
          </a:p>
          <a:p>
            <a:r>
              <a:rPr lang="en-US" b="1" dirty="0" smtClean="0">
                <a:solidFill>
                  <a:schemeClr val="accent6">
                    <a:lumMod val="50000"/>
                  </a:schemeClr>
                </a:solidFill>
              </a:rPr>
              <a:t>Tier 2 or Tier 3 </a:t>
            </a:r>
          </a:p>
        </p:txBody>
      </p:sp>
    </p:spTree>
    <p:extLst>
      <p:ext uri="{BB962C8B-B14F-4D97-AF65-F5344CB8AC3E}">
        <p14:creationId xmlns:p14="http://schemas.microsoft.com/office/powerpoint/2010/main" val="32303260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1916906" y="857250"/>
            <a:ext cx="8358188" cy="750094"/>
          </a:xfrm>
        </p:spPr>
        <p:txBody>
          <a:bodyPr>
            <a:normAutofit/>
          </a:bodyPr>
          <a:lstStyle/>
          <a:p>
            <a:pPr algn="ctr"/>
            <a:r>
              <a:rPr lang="en-US" altLang="x-none" sz="2400" b="1" dirty="0">
                <a:latin typeface="+mn-lt"/>
                <a:ea typeface="ＭＳ Ｐゴシック" charset="-128"/>
              </a:rPr>
              <a:t>Function-Based Thinking at All Levels</a:t>
            </a:r>
          </a:p>
        </p:txBody>
      </p:sp>
      <p:graphicFrame>
        <p:nvGraphicFramePr>
          <p:cNvPr id="335875" name="Group 3"/>
          <p:cNvGraphicFramePr>
            <a:graphicFrameLocks noGrp="1"/>
          </p:cNvGraphicFramePr>
          <p:nvPr>
            <p:ph idx="4294967295"/>
            <p:extLst>
              <p:ext uri="{D42A27DB-BD31-4B8C-83A1-F6EECF244321}">
                <p14:modId xmlns:p14="http://schemas.microsoft.com/office/powerpoint/2010/main" val="1941612558"/>
              </p:ext>
            </p:extLst>
          </p:nvPr>
        </p:nvGraphicFramePr>
        <p:xfrm>
          <a:off x="778213" y="1510903"/>
          <a:ext cx="10604255" cy="4967717"/>
        </p:xfrm>
        <a:graphic>
          <a:graphicData uri="http://schemas.openxmlformats.org/drawingml/2006/table">
            <a:tbl>
              <a:tblPr/>
              <a:tblGrid>
                <a:gridCol w="2356501">
                  <a:extLst>
                    <a:ext uri="{9D8B030D-6E8A-4147-A177-3AD203B41FA5}">
                      <a16:colId xmlns="" xmlns:a16="http://schemas.microsoft.com/office/drawing/2014/main" val="20000"/>
                    </a:ext>
                  </a:extLst>
                </a:gridCol>
                <a:gridCol w="1963751">
                  <a:extLst>
                    <a:ext uri="{9D8B030D-6E8A-4147-A177-3AD203B41FA5}">
                      <a16:colId xmlns="" xmlns:a16="http://schemas.microsoft.com/office/drawing/2014/main" val="20001"/>
                    </a:ext>
                  </a:extLst>
                </a:gridCol>
                <a:gridCol w="2041482">
                  <a:extLst>
                    <a:ext uri="{9D8B030D-6E8A-4147-A177-3AD203B41FA5}">
                      <a16:colId xmlns="" xmlns:a16="http://schemas.microsoft.com/office/drawing/2014/main" val="20002"/>
                    </a:ext>
                  </a:extLst>
                </a:gridCol>
                <a:gridCol w="2121261">
                  <a:extLst>
                    <a:ext uri="{9D8B030D-6E8A-4147-A177-3AD203B41FA5}">
                      <a16:colId xmlns="" xmlns:a16="http://schemas.microsoft.com/office/drawing/2014/main" val="20003"/>
                    </a:ext>
                  </a:extLst>
                </a:gridCol>
                <a:gridCol w="2121260">
                  <a:extLst>
                    <a:ext uri="{9D8B030D-6E8A-4147-A177-3AD203B41FA5}">
                      <a16:colId xmlns="" xmlns:a16="http://schemas.microsoft.com/office/drawing/2014/main" val="20004"/>
                    </a:ext>
                  </a:extLst>
                </a:gridCol>
              </a:tblGrid>
              <a:tr h="915959">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2400" b="0"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Universal Team &amp; Staff</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Tier 2/3 Team</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PBS Facilitator</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PBS Facilitator </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Trainer</a:t>
                      </a: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230003">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Informal</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Function-Based</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Thinking </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dirty="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dirty="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125321">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Simple Function-Based Thinking</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63619">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Complex Functional Assessment</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dirty="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3281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a:ln>
                            <a:noFill/>
                          </a:ln>
                          <a:solidFill>
                            <a:schemeClr val="tx1"/>
                          </a:solidFill>
                          <a:effectLst/>
                          <a:latin typeface="Times New Roman" charset="0"/>
                          <a:ea typeface="ＭＳ Ｐゴシック" charset="-128"/>
                        </a:rPr>
                        <a:t>High Level of Expertise</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dirty="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0C0"/>
                    </a:solidFill>
                  </a:tcPr>
                </a:tc>
                <a:extLst>
                  <a:ext uri="{0D108BD9-81ED-4DB2-BD59-A6C34878D82A}">
                    <a16:rowId xmlns="" xmlns:a16="http://schemas.microsoft.com/office/drawing/2014/main" val="10004"/>
                  </a:ext>
                </a:extLst>
              </a:tr>
            </a:tbl>
          </a:graphicData>
        </a:graphic>
      </p:graphicFrame>
      <p:sp>
        <p:nvSpPr>
          <p:cNvPr id="2" name="TextBox 1"/>
          <p:cNvSpPr txBox="1"/>
          <p:nvPr/>
        </p:nvSpPr>
        <p:spPr>
          <a:xfrm>
            <a:off x="7316652" y="156542"/>
            <a:ext cx="4065815" cy="830997"/>
          </a:xfrm>
          <a:prstGeom prst="rect">
            <a:avLst/>
          </a:prstGeom>
          <a:noFill/>
        </p:spPr>
        <p:txBody>
          <a:bodyPr wrap="square" rtlCol="0">
            <a:spAutoFit/>
          </a:bodyPr>
          <a:lstStyle/>
          <a:p>
            <a:r>
              <a:rPr lang="en-US" sz="2400" b="1" dirty="0">
                <a:solidFill>
                  <a:schemeClr val="accent6">
                    <a:lumMod val="50000"/>
                  </a:schemeClr>
                </a:solidFill>
              </a:rPr>
              <a:t>PBS Facilitators Help </a:t>
            </a:r>
          </a:p>
          <a:p>
            <a:r>
              <a:rPr lang="en-US" sz="2400" b="1" dirty="0">
                <a:solidFill>
                  <a:schemeClr val="accent6">
                    <a:lumMod val="50000"/>
                  </a:schemeClr>
                </a:solidFill>
              </a:rPr>
              <a:t>Facilitate PBS Planning</a:t>
            </a:r>
          </a:p>
        </p:txBody>
      </p:sp>
      <p:cxnSp>
        <p:nvCxnSpPr>
          <p:cNvPr id="4" name="Straight Arrow Connector 3"/>
          <p:cNvCxnSpPr>
            <a:cxnSpLocks/>
          </p:cNvCxnSpPr>
          <p:nvPr/>
        </p:nvCxnSpPr>
        <p:spPr>
          <a:xfrm>
            <a:off x="8099497" y="987539"/>
            <a:ext cx="0" cy="4245942"/>
          </a:xfrm>
          <a:prstGeom prst="straightConnector1">
            <a:avLst/>
          </a:prstGeom>
          <a:ln w="53975">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00065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Smarter Not Harder</a:t>
            </a:r>
          </a:p>
        </p:txBody>
      </p:sp>
      <p:sp>
        <p:nvSpPr>
          <p:cNvPr id="3" name="Content Placeholder 2"/>
          <p:cNvSpPr>
            <a:spLocks noGrp="1"/>
          </p:cNvSpPr>
          <p:nvPr>
            <p:ph idx="1"/>
          </p:nvPr>
        </p:nvSpPr>
        <p:spPr/>
        <p:txBody>
          <a:bodyPr/>
          <a:lstStyle/>
          <a:p>
            <a:r>
              <a:rPr lang="en-US" dirty="0"/>
              <a:t>Using technology to bridge distances</a:t>
            </a:r>
          </a:p>
          <a:p>
            <a:r>
              <a:rPr lang="en-US" dirty="0"/>
              <a:t>Use existing meetings to teach about PBS</a:t>
            </a:r>
          </a:p>
          <a:p>
            <a:r>
              <a:rPr lang="en-US" dirty="0"/>
              <a:t>Embed universal PBS strategies into routines</a:t>
            </a:r>
          </a:p>
          <a:p>
            <a:r>
              <a:rPr lang="en-US" dirty="0"/>
              <a:t>Build on strengths</a:t>
            </a:r>
          </a:p>
          <a:p>
            <a:r>
              <a:rPr lang="en-US" dirty="0"/>
              <a:t>Create a plan that:</a:t>
            </a:r>
          </a:p>
          <a:p>
            <a:pPr lvl="1"/>
            <a:r>
              <a:rPr lang="en-US" dirty="0"/>
              <a:t>Is doable</a:t>
            </a:r>
          </a:p>
          <a:p>
            <a:pPr lvl="1"/>
            <a:r>
              <a:rPr lang="en-US" dirty="0"/>
              <a:t>Addresses priority areas</a:t>
            </a:r>
          </a:p>
          <a:p>
            <a:pPr lvl="1"/>
            <a:r>
              <a:rPr lang="en-US" dirty="0"/>
              <a:t>Can be done is areas with support</a:t>
            </a:r>
          </a:p>
          <a:p>
            <a:pPr lvl="1"/>
            <a:endParaRPr lang="en-US" dirty="0"/>
          </a:p>
        </p:txBody>
      </p:sp>
    </p:spTree>
    <p:extLst>
      <p:ext uri="{BB962C8B-B14F-4D97-AF65-F5344CB8AC3E}">
        <p14:creationId xmlns:p14="http://schemas.microsoft.com/office/powerpoint/2010/main" val="17438878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Training Day Layout</a:t>
            </a:r>
          </a:p>
        </p:txBody>
      </p:sp>
      <p:sp>
        <p:nvSpPr>
          <p:cNvPr id="3" name="Content Placeholder 2"/>
          <p:cNvSpPr>
            <a:spLocks noGrp="1"/>
          </p:cNvSpPr>
          <p:nvPr>
            <p:ph idx="1"/>
          </p:nvPr>
        </p:nvSpPr>
        <p:spPr/>
        <p:txBody>
          <a:bodyPr>
            <a:normAutofit fontScale="92500" lnSpcReduction="10000"/>
          </a:bodyPr>
          <a:lstStyle/>
          <a:p>
            <a:r>
              <a:rPr lang="en-US" dirty="0"/>
              <a:t>Day 1- Overview and Matrix Planning</a:t>
            </a:r>
          </a:p>
          <a:p>
            <a:r>
              <a:rPr lang="en-US" dirty="0"/>
              <a:t>Day 2- Person Centered Planning Methods </a:t>
            </a:r>
          </a:p>
          <a:p>
            <a:pPr lvl="1"/>
            <a:r>
              <a:rPr lang="en-US" dirty="0">
                <a:solidFill>
                  <a:srgbClr val="C00000"/>
                </a:solidFill>
              </a:rPr>
              <a:t>PBS Facilitators start PCP with person</a:t>
            </a:r>
          </a:p>
          <a:p>
            <a:r>
              <a:rPr lang="en-US" dirty="0"/>
              <a:t>Day 3- PBS and Data Collection</a:t>
            </a:r>
          </a:p>
          <a:p>
            <a:pPr lvl="1"/>
            <a:r>
              <a:rPr lang="en-US" dirty="0">
                <a:solidFill>
                  <a:srgbClr val="C00000"/>
                </a:solidFill>
              </a:rPr>
              <a:t>PBS Facilitators start FBA with Person and design interventions</a:t>
            </a:r>
          </a:p>
          <a:p>
            <a:r>
              <a:rPr lang="en-US" dirty="0"/>
              <a:t>Day 4- Support Strategies and Functions of Behavior</a:t>
            </a:r>
          </a:p>
          <a:p>
            <a:pPr lvl="1"/>
            <a:r>
              <a:rPr lang="en-US" dirty="0">
                <a:solidFill>
                  <a:srgbClr val="C00000"/>
                </a:solidFill>
              </a:rPr>
              <a:t>PBS Facilitators finish FBA with Person</a:t>
            </a:r>
          </a:p>
          <a:p>
            <a:r>
              <a:rPr lang="en-US" dirty="0"/>
              <a:t>Day 5- Strategies for Implementing Matrix, Teaching, and Reinforcement</a:t>
            </a:r>
          </a:p>
          <a:p>
            <a:r>
              <a:rPr lang="en-US" dirty="0"/>
              <a:t>Day 6- Reviewing Interventions, analysis of future routes, taking learning to your agency</a:t>
            </a:r>
          </a:p>
          <a:p>
            <a:pPr lvl="1"/>
            <a:r>
              <a:rPr lang="en-US" dirty="0">
                <a:solidFill>
                  <a:srgbClr val="C00000"/>
                </a:solidFill>
              </a:rPr>
              <a:t>PBS Facilitators monitor results and use data to drive future decisions</a:t>
            </a:r>
          </a:p>
          <a:p>
            <a:endParaRPr lang="en-US" dirty="0"/>
          </a:p>
        </p:txBody>
      </p:sp>
    </p:spTree>
    <p:extLst>
      <p:ext uri="{BB962C8B-B14F-4D97-AF65-F5344CB8AC3E}">
        <p14:creationId xmlns:p14="http://schemas.microsoft.com/office/powerpoint/2010/main" val="10831711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What is telehealth? </a:t>
            </a:r>
          </a:p>
        </p:txBody>
      </p:sp>
      <p:sp>
        <p:nvSpPr>
          <p:cNvPr id="5" name="Content Placeholder 4"/>
          <p:cNvSpPr>
            <a:spLocks noGrp="1"/>
          </p:cNvSpPr>
          <p:nvPr>
            <p:ph idx="1"/>
          </p:nvPr>
        </p:nvSpPr>
        <p:spPr/>
        <p:txBody>
          <a:bodyPr/>
          <a:lstStyle/>
          <a:p>
            <a:r>
              <a:rPr lang="en-US" sz="2400" dirty="0"/>
              <a:t>The World Health Organization defines telehealth as including:</a:t>
            </a:r>
          </a:p>
          <a:p>
            <a:pPr lvl="1"/>
            <a:r>
              <a:rPr lang="en-US" dirty="0"/>
              <a:t>“surveillance, health promotion and public health functions. [telehealth] is broader in definition than telemedicine as it includes computer-assisted telecommunications to support management, surveillance, literature and access to medical knowledge” (WHO; December, 2015: Retrieved from </a:t>
            </a:r>
            <a:r>
              <a:rPr lang="en-US" dirty="0">
                <a:hlinkClick r:id="rId2"/>
              </a:rPr>
              <a:t>http://www.who.int/trade/glossary/story021/en/</a:t>
            </a:r>
            <a:r>
              <a:rPr lang="en-US" dirty="0"/>
              <a:t>)</a:t>
            </a:r>
          </a:p>
          <a:p>
            <a:pPr marL="457200" lvl="1" indent="0">
              <a:buNone/>
            </a:pPr>
            <a:endParaRPr lang="en-US" sz="1800" dirty="0"/>
          </a:p>
          <a:p>
            <a:pPr marL="0" indent="0">
              <a:buNone/>
            </a:pPr>
            <a:endParaRPr lang="en-US" dirty="0"/>
          </a:p>
        </p:txBody>
      </p:sp>
      <p:pic>
        <p:nvPicPr>
          <p:cNvPr id="6" name="Picture 5"/>
          <p:cNvPicPr>
            <a:picLocks noChangeAspect="1"/>
          </p:cNvPicPr>
          <p:nvPr/>
        </p:nvPicPr>
        <p:blipFill>
          <a:blip r:embed="rId3"/>
          <a:stretch>
            <a:fillRect/>
          </a:stretch>
        </p:blipFill>
        <p:spPr>
          <a:xfrm>
            <a:off x="8035636" y="3667021"/>
            <a:ext cx="3552745" cy="2865117"/>
          </a:xfrm>
          <a:prstGeom prst="rect">
            <a:avLst/>
          </a:prstGeom>
          <a:solidFill>
            <a:srgbClr val="FFFFFF">
              <a:shade val="85000"/>
            </a:srgbClr>
          </a:solidFill>
          <a:ln w="6350" cap="sq" cmpd="sng">
            <a:solidFill>
              <a:srgbClr val="80808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44220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889"/>
            <a:ext cx="10515600" cy="1325563"/>
          </a:xfrm>
        </p:spPr>
        <p:txBody>
          <a:bodyPr/>
          <a:lstStyle/>
          <a:p>
            <a:r>
              <a:rPr lang="en-US" b="1" dirty="0"/>
              <a:t>How does telehealth fit into the PBS training?</a:t>
            </a:r>
          </a:p>
        </p:txBody>
      </p:sp>
      <p:sp>
        <p:nvSpPr>
          <p:cNvPr id="3" name="Content Placeholder 2"/>
          <p:cNvSpPr>
            <a:spLocks noGrp="1"/>
          </p:cNvSpPr>
          <p:nvPr>
            <p:ph idx="1"/>
          </p:nvPr>
        </p:nvSpPr>
        <p:spPr>
          <a:xfrm>
            <a:off x="838200" y="1391516"/>
            <a:ext cx="10515600" cy="4351338"/>
          </a:xfrm>
        </p:spPr>
        <p:txBody>
          <a:bodyPr/>
          <a:lstStyle/>
          <a:p>
            <a:pPr lvl="1"/>
            <a:r>
              <a:rPr lang="en-US" dirty="0"/>
              <a:t>Aids in the collection of direct observation data (more data = better informed training) </a:t>
            </a:r>
          </a:p>
          <a:p>
            <a:pPr lvl="1"/>
            <a:r>
              <a:rPr lang="en-US" dirty="0"/>
              <a:t>Aids in the collection of Tier 3 observation data (more data = better training, and better positive behavior support plan) </a:t>
            </a:r>
          </a:p>
          <a:p>
            <a:pPr lvl="1"/>
            <a:r>
              <a:rPr lang="en-US" dirty="0"/>
              <a:t>Provides live coaching (</a:t>
            </a:r>
            <a:r>
              <a:rPr lang="en-US" dirty="0" err="1"/>
              <a:t>e.g</a:t>
            </a:r>
            <a:r>
              <a:rPr lang="en-US" dirty="0"/>
              <a:t>, instructions, feedback) and support on data collection for PBS facilitators </a:t>
            </a:r>
          </a:p>
          <a:p>
            <a:pPr lvl="1"/>
            <a:r>
              <a:rPr lang="en-US" dirty="0"/>
              <a:t>Provides live coaching for training for PBS facilitators and their teams</a:t>
            </a:r>
          </a:p>
          <a:p>
            <a:pPr lvl="1"/>
            <a:r>
              <a:rPr lang="en-US" dirty="0"/>
              <a:t>Can become a tool for teams to utilize to increase training and data collection opportunities as they implement PBS</a:t>
            </a:r>
          </a:p>
          <a:p>
            <a:endParaRPr lang="en-US" dirty="0"/>
          </a:p>
        </p:txBody>
      </p:sp>
      <p:pic>
        <p:nvPicPr>
          <p:cNvPr id="4" name="Picture 3"/>
          <p:cNvPicPr>
            <a:picLocks noChangeAspect="1"/>
          </p:cNvPicPr>
          <p:nvPr/>
        </p:nvPicPr>
        <p:blipFill>
          <a:blip r:embed="rId2"/>
          <a:stretch>
            <a:fillRect/>
          </a:stretch>
        </p:blipFill>
        <p:spPr>
          <a:xfrm>
            <a:off x="145869" y="4811351"/>
            <a:ext cx="2745113" cy="2024810"/>
          </a:xfrm>
          <a:prstGeom prst="rect">
            <a:avLst/>
          </a:prstGeom>
        </p:spPr>
      </p:pic>
    </p:spTree>
    <p:extLst>
      <p:ext uri="{BB962C8B-B14F-4D97-AF65-F5344CB8AC3E}">
        <p14:creationId xmlns:p14="http://schemas.microsoft.com/office/powerpoint/2010/main" val="15555543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How do we start using telehealth</a:t>
            </a:r>
          </a:p>
        </p:txBody>
      </p:sp>
      <p:sp>
        <p:nvSpPr>
          <p:cNvPr id="3" name="Content Placeholder 2"/>
          <p:cNvSpPr>
            <a:spLocks noGrp="1"/>
          </p:cNvSpPr>
          <p:nvPr>
            <p:ph idx="1"/>
          </p:nvPr>
        </p:nvSpPr>
        <p:spPr>
          <a:xfrm>
            <a:off x="157017" y="1256145"/>
            <a:ext cx="11767127" cy="4920818"/>
          </a:xfrm>
        </p:spPr>
        <p:txBody>
          <a:bodyPr>
            <a:normAutofit lnSpcReduction="10000"/>
          </a:bodyPr>
          <a:lstStyle/>
          <a:p>
            <a:pPr marL="514350" indent="-514350">
              <a:buFont typeface="+mj-lt"/>
              <a:buAutoNum type="arabicPeriod"/>
            </a:pPr>
            <a:r>
              <a:rPr lang="en-US" dirty="0"/>
              <a:t>Pre-assess technology capability and safety for  telehealth implementation. </a:t>
            </a:r>
          </a:p>
          <a:p>
            <a:pPr marL="971550" lvl="1" indent="-514350">
              <a:buFont typeface="+mj-lt"/>
              <a:buAutoNum type="arabicPeriod"/>
            </a:pPr>
            <a:r>
              <a:rPr lang="en-US" sz="2200" dirty="0"/>
              <a:t>Determine technology capacity/needs (e.g., do you have internet, computer or tablet with webcam?)</a:t>
            </a:r>
          </a:p>
          <a:p>
            <a:pPr marL="971550" lvl="1" indent="-514350">
              <a:buFont typeface="+mj-lt"/>
              <a:buAutoNum type="arabicPeriod"/>
            </a:pPr>
            <a:r>
              <a:rPr lang="en-US" sz="2200" dirty="0"/>
              <a:t>Utilize our technology lending library, if needed</a:t>
            </a:r>
          </a:p>
          <a:p>
            <a:pPr marL="971550" lvl="1" indent="-514350">
              <a:buFont typeface="+mj-lt"/>
              <a:buAutoNum type="arabicPeriod"/>
            </a:pPr>
            <a:r>
              <a:rPr lang="en-US" sz="2200" dirty="0"/>
              <a:t>Get team familiar with WebEx, a HIPPA secure platform from our University secure server; we can use a different HIPPA secure platform if your group already has access to one</a:t>
            </a:r>
          </a:p>
          <a:p>
            <a:pPr marL="971550" lvl="1" indent="-514350">
              <a:buFont typeface="+mj-lt"/>
              <a:buAutoNum type="arabicPeriod"/>
            </a:pPr>
            <a:r>
              <a:rPr lang="en-US" sz="2200" dirty="0"/>
              <a:t>Discuss appropriateness of telehealth for the people being supported and behaviors/activities being monitored</a:t>
            </a:r>
          </a:p>
          <a:p>
            <a:pPr marL="971550" lvl="1" indent="-514350">
              <a:buFont typeface="+mj-lt"/>
              <a:buAutoNum type="arabicPeriod"/>
            </a:pPr>
            <a:r>
              <a:rPr lang="en-US" sz="2200" dirty="0"/>
              <a:t>Acquire permission from person being supported, guardians, and direct support professional involved</a:t>
            </a:r>
          </a:p>
          <a:p>
            <a:pPr marL="514350" indent="-514350">
              <a:buFont typeface="+mj-lt"/>
              <a:buAutoNum type="arabicPeriod"/>
            </a:pPr>
            <a:r>
              <a:rPr lang="en-US" dirty="0"/>
              <a:t>Collect direct observation (matrix) data, 3-4 time points</a:t>
            </a:r>
          </a:p>
          <a:p>
            <a:pPr marL="514350" indent="-514350">
              <a:buFont typeface="+mj-lt"/>
              <a:buAutoNum type="arabicPeriod"/>
            </a:pPr>
            <a:r>
              <a:rPr lang="en-US" dirty="0"/>
              <a:t>Collect Tier 3 observation data, 3-4 time points</a:t>
            </a:r>
          </a:p>
          <a:p>
            <a:pPr marL="514350" indent="-514350">
              <a:buFont typeface="+mj-lt"/>
              <a:buAutoNum type="arabicPeriod"/>
            </a:pPr>
            <a:r>
              <a:rPr lang="en-US" dirty="0"/>
              <a:t>Provide support and coaching for Tier 3 positive behavior support plan</a:t>
            </a:r>
          </a:p>
          <a:p>
            <a:pPr marL="971550" lvl="1" indent="-514350">
              <a:buFont typeface="+mj-lt"/>
              <a:buAutoNum type="arabicPeriod"/>
            </a:pPr>
            <a:r>
              <a:rPr lang="en-US" sz="2200" dirty="0"/>
              <a:t>Continue to collect data as plan implemented to monitor success</a:t>
            </a:r>
          </a:p>
          <a:p>
            <a:pPr marL="514350" indent="-514350">
              <a:buFont typeface="+mj-lt"/>
              <a:buAutoNum type="arabicPeriod"/>
            </a:pPr>
            <a:endParaRPr lang="en-US" dirty="0"/>
          </a:p>
          <a:p>
            <a:pPr marL="457200" lvl="1" indent="0">
              <a:buNone/>
            </a:pPr>
            <a:endParaRPr lang="en-US" dirty="0"/>
          </a:p>
          <a:p>
            <a:pPr marL="971550" lvl="1" indent="-514350">
              <a:buFont typeface="+mj-lt"/>
              <a:buAutoNum type="arabicPeriod"/>
            </a:pPr>
            <a:endParaRPr lang="en-US" dirty="0"/>
          </a:p>
          <a:p>
            <a:pPr marL="971550" lvl="1"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735907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Shape 356"/>
          <p:cNvPicPr preferRelativeResize="0"/>
          <p:nvPr/>
        </p:nvPicPr>
        <p:blipFill rotWithShape="1">
          <a:blip r:embed="rId3">
            <a:alphaModFix amt="68000"/>
          </a:blip>
          <a:srcRect/>
          <a:stretch/>
        </p:blipFill>
        <p:spPr>
          <a:xfrm>
            <a:off x="4224376" y="944404"/>
            <a:ext cx="4120827" cy="4992541"/>
          </a:xfrm>
          <a:prstGeom prst="rect">
            <a:avLst/>
          </a:prstGeom>
          <a:noFill/>
          <a:ln>
            <a:noFill/>
          </a:ln>
        </p:spPr>
      </p:pic>
      <p:sp>
        <p:nvSpPr>
          <p:cNvPr id="357" name="Shape 357"/>
          <p:cNvSpPr/>
          <p:nvPr/>
        </p:nvSpPr>
        <p:spPr>
          <a:xfrm>
            <a:off x="4403875" y="3632732"/>
            <a:ext cx="1108111" cy="684762"/>
          </a:xfrm>
          <a:prstGeom prst="ellipse">
            <a:avLst/>
          </a:prstGeom>
          <a:noFill/>
          <a:ln w="38100"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358" name="Shape 358"/>
          <p:cNvSpPr/>
          <p:nvPr/>
        </p:nvSpPr>
        <p:spPr>
          <a:xfrm>
            <a:off x="6020037" y="2799485"/>
            <a:ext cx="989830" cy="634962"/>
          </a:xfrm>
          <a:prstGeom prst="ellipse">
            <a:avLst/>
          </a:prstGeom>
          <a:noFill/>
          <a:ln w="38100" cap="flat" cmpd="sng">
            <a:solidFill>
              <a:srgbClr val="000000"/>
            </a:solidFill>
            <a:prstDash val="solid"/>
            <a:round/>
            <a:headEnd type="none" w="med" len="med"/>
            <a:tailEnd type="none" w="med" len="med"/>
          </a:ln>
          <a:effectLst>
            <a:outerShdw blurRad="39999" dist="23000" dir="5400000" rotWithShape="0">
              <a:srgbClr val="000000">
                <a:alpha val="34901"/>
              </a:srgbClr>
            </a:outerShdw>
          </a:effectLst>
        </p:spPr>
        <p:txBody>
          <a:bodyPr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359" name="Shape 359"/>
          <p:cNvSpPr/>
          <p:nvPr/>
        </p:nvSpPr>
        <p:spPr>
          <a:xfrm>
            <a:off x="5682809" y="4340074"/>
            <a:ext cx="1036895" cy="595363"/>
          </a:xfrm>
          <a:prstGeom prst="ellipse">
            <a:avLst/>
          </a:prstGeom>
          <a:noFill/>
          <a:ln w="38100" cap="flat" cmpd="sng">
            <a:solidFill>
              <a:srgbClr val="000000"/>
            </a:solidFill>
            <a:prstDash val="solid"/>
            <a:round/>
            <a:headEnd type="none" w="med" len="med"/>
            <a:tailEnd type="none" w="med" len="med"/>
          </a:ln>
          <a:effectLst>
            <a:outerShdw blurRad="39999" dist="23000" dir="5400000" rotWithShape="0">
              <a:srgbClr val="000000">
                <a:alpha val="34901"/>
              </a:srgbClr>
            </a:outerShdw>
          </a:effectLst>
        </p:spPr>
        <p:txBody>
          <a:bodyPr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360" name="Shape 360"/>
          <p:cNvSpPr txBox="1"/>
          <p:nvPr/>
        </p:nvSpPr>
        <p:spPr>
          <a:xfrm>
            <a:off x="7130577" y="3179219"/>
            <a:ext cx="2036441" cy="900247"/>
          </a:xfrm>
          <a:prstGeom prst="rect">
            <a:avLst/>
          </a:prstGeom>
          <a:noFill/>
          <a:ln>
            <a:noFill/>
          </a:ln>
        </p:spPr>
        <p:txBody>
          <a:bodyPr lIns="68569" tIns="34275" rIns="68569" bIns="34275" anchor="t" anchorCtr="0">
            <a:noAutofit/>
          </a:bodyPr>
          <a:lstStyle/>
          <a:p>
            <a:pPr>
              <a:buSzPct val="25000"/>
            </a:pPr>
            <a:r>
              <a:rPr lang="en-US" sz="1350" b="1" dirty="0">
                <a:solidFill>
                  <a:schemeClr val="dk1"/>
                </a:solidFill>
                <a:latin typeface="Calibri"/>
                <a:ea typeface="Calibri"/>
                <a:cs typeface="Calibri"/>
                <a:sym typeface="Calibri"/>
              </a:rPr>
              <a:t>Cohort 2 A</a:t>
            </a:r>
          </a:p>
          <a:p>
            <a:pPr>
              <a:buSzPct val="25000"/>
            </a:pPr>
            <a:r>
              <a:rPr lang="en-US" sz="1350" b="1" dirty="0">
                <a:solidFill>
                  <a:schemeClr val="dk1"/>
                </a:solidFill>
                <a:latin typeface="Calibri"/>
                <a:ea typeface="Calibri"/>
                <a:cs typeface="Calibri"/>
                <a:sym typeface="Calibri"/>
              </a:rPr>
              <a:t>St. Louis County Region</a:t>
            </a:r>
          </a:p>
          <a:p>
            <a:pPr>
              <a:buSzPct val="25000"/>
            </a:pPr>
            <a:r>
              <a:rPr lang="en-US" sz="1350" dirty="0">
                <a:solidFill>
                  <a:schemeClr val="dk1"/>
                </a:solidFill>
                <a:latin typeface="Calibri"/>
                <a:ea typeface="Calibri"/>
                <a:cs typeface="Calibri"/>
                <a:sym typeface="Calibri"/>
              </a:rPr>
              <a:t>(1 County &amp; 3 Organizations)</a:t>
            </a:r>
          </a:p>
        </p:txBody>
      </p:sp>
      <p:sp>
        <p:nvSpPr>
          <p:cNvPr id="361" name="Shape 361"/>
          <p:cNvSpPr/>
          <p:nvPr/>
        </p:nvSpPr>
        <p:spPr>
          <a:xfrm>
            <a:off x="2667002" y="3827440"/>
            <a:ext cx="1954759" cy="1107996"/>
          </a:xfrm>
          <a:prstGeom prst="rect">
            <a:avLst/>
          </a:prstGeom>
          <a:noFill/>
          <a:ln>
            <a:noFill/>
          </a:ln>
        </p:spPr>
        <p:txBody>
          <a:bodyPr lIns="68569" tIns="34275" rIns="68569" bIns="34275" anchor="t" anchorCtr="0">
            <a:noAutofit/>
          </a:bodyPr>
          <a:lstStyle/>
          <a:p>
            <a:pPr>
              <a:buSzPct val="25000"/>
            </a:pPr>
            <a:r>
              <a:rPr lang="en-US" sz="1350" b="1">
                <a:solidFill>
                  <a:schemeClr val="dk1"/>
                </a:solidFill>
                <a:latin typeface="Calibri"/>
                <a:ea typeface="Calibri"/>
                <a:cs typeface="Calibri"/>
                <a:sym typeface="Calibri"/>
              </a:rPr>
              <a:t>Cohort 2B</a:t>
            </a:r>
          </a:p>
          <a:p>
            <a:pPr>
              <a:buSzPct val="25000"/>
            </a:pPr>
            <a:r>
              <a:rPr lang="en-US" sz="1350" b="1">
                <a:solidFill>
                  <a:schemeClr val="dk1"/>
                </a:solidFill>
                <a:latin typeface="Calibri"/>
                <a:ea typeface="Calibri"/>
                <a:cs typeface="Calibri"/>
                <a:sym typeface="Calibri"/>
              </a:rPr>
              <a:t>West Central</a:t>
            </a:r>
          </a:p>
          <a:p>
            <a:pPr>
              <a:buSzPct val="25000"/>
            </a:pPr>
            <a:r>
              <a:rPr lang="en-US" sz="1350">
                <a:solidFill>
                  <a:schemeClr val="dk1"/>
                </a:solidFill>
                <a:latin typeface="Calibri"/>
                <a:ea typeface="Calibri"/>
                <a:cs typeface="Calibri"/>
                <a:sym typeface="Calibri"/>
              </a:rPr>
              <a:t>(5 Counties, Public Health Dept., 2 Organizations)</a:t>
            </a:r>
          </a:p>
          <a:p>
            <a:pPr>
              <a:buSzPct val="25000"/>
            </a:pPr>
            <a:r>
              <a:rPr lang="en-US" sz="1350">
                <a:solidFill>
                  <a:schemeClr val="dk1"/>
                </a:solidFill>
                <a:latin typeface="Calibri"/>
                <a:ea typeface="Calibri"/>
                <a:cs typeface="Calibri"/>
                <a:sym typeface="Calibri"/>
              </a:rPr>
              <a:t>Integrated Model</a:t>
            </a:r>
          </a:p>
        </p:txBody>
      </p:sp>
      <p:sp>
        <p:nvSpPr>
          <p:cNvPr id="362" name="Shape 362"/>
          <p:cNvSpPr/>
          <p:nvPr/>
        </p:nvSpPr>
        <p:spPr>
          <a:xfrm>
            <a:off x="6945507" y="4129038"/>
            <a:ext cx="2515133" cy="900247"/>
          </a:xfrm>
          <a:prstGeom prst="rect">
            <a:avLst/>
          </a:prstGeom>
          <a:noFill/>
          <a:ln>
            <a:noFill/>
          </a:ln>
        </p:spPr>
        <p:txBody>
          <a:bodyPr lIns="68569" tIns="34275" rIns="68569" bIns="34275" anchor="t" anchorCtr="0">
            <a:noAutofit/>
          </a:bodyPr>
          <a:lstStyle/>
          <a:p>
            <a:pPr>
              <a:buSzPct val="25000"/>
            </a:pPr>
            <a:r>
              <a:rPr lang="en-US" sz="1350" b="1" dirty="0">
                <a:solidFill>
                  <a:schemeClr val="dk1"/>
                </a:solidFill>
                <a:latin typeface="Calibri"/>
                <a:ea typeface="Calibri"/>
                <a:cs typeface="Calibri"/>
                <a:sym typeface="Calibri"/>
              </a:rPr>
              <a:t>Cohort 1</a:t>
            </a:r>
          </a:p>
          <a:p>
            <a:pPr>
              <a:buSzPct val="25000"/>
            </a:pPr>
            <a:r>
              <a:rPr lang="en-US" sz="1350" b="1" dirty="0">
                <a:solidFill>
                  <a:schemeClr val="dk1"/>
                </a:solidFill>
                <a:latin typeface="Calibri"/>
                <a:ea typeface="Calibri"/>
                <a:cs typeface="Calibri"/>
                <a:sym typeface="Calibri"/>
              </a:rPr>
              <a:t>Support Development Associates </a:t>
            </a:r>
          </a:p>
          <a:p>
            <a:pPr>
              <a:buSzPct val="25000"/>
            </a:pPr>
            <a:r>
              <a:rPr lang="en-US" sz="1350" b="1" dirty="0">
                <a:solidFill>
                  <a:schemeClr val="dk1"/>
                </a:solidFill>
                <a:latin typeface="Calibri"/>
                <a:ea typeface="Calibri"/>
                <a:cs typeface="Calibri"/>
                <a:sym typeface="Calibri"/>
              </a:rPr>
              <a:t>Person-centered Practices Model</a:t>
            </a:r>
          </a:p>
          <a:p>
            <a:pPr>
              <a:buSzPct val="25000"/>
            </a:pPr>
            <a:r>
              <a:rPr lang="en-US" sz="1350" dirty="0">
                <a:solidFill>
                  <a:schemeClr val="dk1"/>
                </a:solidFill>
                <a:latin typeface="Calibri"/>
                <a:ea typeface="Calibri"/>
                <a:cs typeface="Calibri"/>
                <a:sym typeface="Calibri"/>
              </a:rPr>
              <a:t>1 County, 3 Organizations</a:t>
            </a:r>
          </a:p>
        </p:txBody>
      </p:sp>
      <p:cxnSp>
        <p:nvCxnSpPr>
          <p:cNvPr id="363" name="Shape 363"/>
          <p:cNvCxnSpPr/>
          <p:nvPr/>
        </p:nvCxnSpPr>
        <p:spPr>
          <a:xfrm rot="10800000">
            <a:off x="6897812" y="3359746"/>
            <a:ext cx="224111" cy="149402"/>
          </a:xfrm>
          <a:prstGeom prst="straightConnector1">
            <a:avLst/>
          </a:prstGeom>
          <a:noFill/>
          <a:ln w="25400" cap="flat" cmpd="sng">
            <a:solidFill>
              <a:srgbClr val="000000"/>
            </a:solidFill>
            <a:prstDash val="solid"/>
            <a:round/>
            <a:headEnd type="none" w="med" len="med"/>
            <a:tailEnd type="stealth" w="lg" len="lg"/>
          </a:ln>
          <a:effectLst>
            <a:outerShdw blurRad="39999" dist="20000" dir="5400000" rotWithShape="0">
              <a:srgbClr val="000000">
                <a:alpha val="37647"/>
              </a:srgbClr>
            </a:outerShdw>
          </a:effectLst>
        </p:spPr>
      </p:cxnSp>
      <p:cxnSp>
        <p:nvCxnSpPr>
          <p:cNvPr id="364" name="Shape 364"/>
          <p:cNvCxnSpPr/>
          <p:nvPr/>
        </p:nvCxnSpPr>
        <p:spPr>
          <a:xfrm flipH="1">
            <a:off x="6719703" y="4474041"/>
            <a:ext cx="217887" cy="93376"/>
          </a:xfrm>
          <a:prstGeom prst="straightConnector1">
            <a:avLst/>
          </a:prstGeom>
          <a:noFill/>
          <a:ln w="25400" cap="flat" cmpd="sng">
            <a:solidFill>
              <a:srgbClr val="000000"/>
            </a:solidFill>
            <a:prstDash val="solid"/>
            <a:round/>
            <a:headEnd type="none" w="med" len="med"/>
            <a:tailEnd type="stealth" w="lg" len="lg"/>
          </a:ln>
          <a:effectLst>
            <a:outerShdw blurRad="39999" dist="20000" dir="5400000" rotWithShape="0">
              <a:srgbClr val="000000">
                <a:alpha val="37647"/>
              </a:srgbClr>
            </a:outerShdw>
          </a:effectLst>
        </p:spPr>
      </p:cxnSp>
      <p:cxnSp>
        <p:nvCxnSpPr>
          <p:cNvPr id="365" name="Shape 365"/>
          <p:cNvCxnSpPr/>
          <p:nvPr/>
        </p:nvCxnSpPr>
        <p:spPr>
          <a:xfrm>
            <a:off x="3663058" y="3988482"/>
            <a:ext cx="504253" cy="0"/>
          </a:xfrm>
          <a:prstGeom prst="straightConnector1">
            <a:avLst/>
          </a:prstGeom>
          <a:noFill/>
          <a:ln w="25400" cap="flat" cmpd="sng">
            <a:solidFill>
              <a:srgbClr val="000000"/>
            </a:solidFill>
            <a:prstDash val="solid"/>
            <a:round/>
            <a:headEnd type="none" w="med" len="med"/>
            <a:tailEnd type="stealth" w="lg" len="lg"/>
          </a:ln>
          <a:effectLst>
            <a:outerShdw blurRad="39999" dist="20000" dir="5400000" rotWithShape="0">
              <a:srgbClr val="000000">
                <a:alpha val="37647"/>
              </a:srgbClr>
            </a:outerShdw>
          </a:effectLst>
        </p:spPr>
      </p:cxnSp>
      <p:sp>
        <p:nvSpPr>
          <p:cNvPr id="367" name="Shape 367"/>
          <p:cNvSpPr txBox="1"/>
          <p:nvPr/>
        </p:nvSpPr>
        <p:spPr>
          <a:xfrm>
            <a:off x="1702933" y="1164618"/>
            <a:ext cx="2812010" cy="2247900"/>
          </a:xfrm>
          <a:prstGeom prst="rect">
            <a:avLst/>
          </a:prstGeom>
          <a:noFill/>
          <a:ln>
            <a:noFill/>
          </a:ln>
        </p:spPr>
        <p:txBody>
          <a:bodyPr lIns="68569" tIns="34275" rIns="68569" bIns="34275" anchor="t" anchorCtr="0">
            <a:noAutofit/>
          </a:bodyPr>
          <a:lstStyle/>
          <a:p>
            <a:pPr>
              <a:buSzPct val="25000"/>
            </a:pPr>
            <a:r>
              <a:rPr lang="en-US" b="1">
                <a:solidFill>
                  <a:srgbClr val="650706"/>
                </a:solidFill>
                <a:ea typeface="Calibri"/>
                <a:cs typeface="Calibri"/>
                <a:sym typeface="Calibri"/>
              </a:rPr>
              <a:t>Training </a:t>
            </a:r>
            <a:r>
              <a:rPr lang="en-US" b="1" dirty="0">
                <a:solidFill>
                  <a:srgbClr val="650706"/>
                </a:solidFill>
                <a:ea typeface="Calibri"/>
                <a:cs typeface="Calibri"/>
                <a:sym typeface="Calibri"/>
              </a:rPr>
              <a:t>Layers</a:t>
            </a:r>
          </a:p>
          <a:p>
            <a:pPr marL="214313" indent="-214313">
              <a:buClr>
                <a:schemeClr val="dk1"/>
              </a:buClr>
              <a:buSzPct val="100000"/>
              <a:buFont typeface="Arial"/>
              <a:buChar char="•"/>
            </a:pPr>
            <a:r>
              <a:rPr lang="en-US" dirty="0">
                <a:solidFill>
                  <a:srgbClr val="650706"/>
                </a:solidFill>
                <a:ea typeface="Calibri"/>
                <a:cs typeface="Calibri"/>
                <a:sym typeface="Calibri"/>
              </a:rPr>
              <a:t>Team Training</a:t>
            </a:r>
          </a:p>
          <a:p>
            <a:pPr marL="214313" indent="-214313">
              <a:buClr>
                <a:schemeClr val="dk1"/>
              </a:buClr>
              <a:buSzPct val="100000"/>
              <a:buFont typeface="Arial"/>
              <a:buChar char="•"/>
            </a:pPr>
            <a:r>
              <a:rPr lang="en-US" dirty="0">
                <a:solidFill>
                  <a:srgbClr val="650706"/>
                </a:solidFill>
                <a:ea typeface="Calibri"/>
                <a:cs typeface="Calibri"/>
                <a:sym typeface="Calibri"/>
              </a:rPr>
              <a:t>Coach Training</a:t>
            </a:r>
          </a:p>
          <a:p>
            <a:pPr marL="214313" indent="-214313">
              <a:buClr>
                <a:schemeClr val="dk1"/>
              </a:buClr>
              <a:buSzPct val="100000"/>
              <a:buFont typeface="Arial"/>
              <a:buChar char="•"/>
            </a:pPr>
            <a:r>
              <a:rPr lang="en-US" dirty="0">
                <a:solidFill>
                  <a:srgbClr val="650706"/>
                </a:solidFill>
                <a:ea typeface="Calibri"/>
                <a:cs typeface="Calibri"/>
                <a:sym typeface="Calibri"/>
              </a:rPr>
              <a:t>Person-centered Thinking Trainers/Coach Training</a:t>
            </a:r>
          </a:p>
          <a:p>
            <a:pPr marL="214313" indent="-214313">
              <a:buClr>
                <a:schemeClr val="dk1"/>
              </a:buClr>
              <a:buSzPct val="100000"/>
              <a:buFont typeface="Arial"/>
              <a:buChar char="•"/>
            </a:pPr>
            <a:r>
              <a:rPr lang="en-US" dirty="0">
                <a:solidFill>
                  <a:srgbClr val="650706"/>
                </a:solidFill>
                <a:ea typeface="Calibri"/>
                <a:cs typeface="Calibri"/>
                <a:sym typeface="Calibri"/>
              </a:rPr>
              <a:t>Picture of a Life Planners/Trainers</a:t>
            </a:r>
          </a:p>
          <a:p>
            <a:pPr marL="214313" indent="-214313">
              <a:buClr>
                <a:schemeClr val="dk1"/>
              </a:buClr>
              <a:buSzPct val="100000"/>
              <a:buFont typeface="Arial"/>
              <a:buChar char="•"/>
            </a:pPr>
            <a:r>
              <a:rPr lang="en-US" dirty="0">
                <a:solidFill>
                  <a:srgbClr val="650706"/>
                </a:solidFill>
                <a:ea typeface="Calibri"/>
                <a:cs typeface="Calibri"/>
                <a:sym typeface="Calibri"/>
              </a:rPr>
              <a:t>PBS Facilitators</a:t>
            </a:r>
          </a:p>
        </p:txBody>
      </p:sp>
      <p:sp>
        <p:nvSpPr>
          <p:cNvPr id="14" name="Shape 359"/>
          <p:cNvSpPr/>
          <p:nvPr/>
        </p:nvSpPr>
        <p:spPr>
          <a:xfrm>
            <a:off x="6235679" y="5133931"/>
            <a:ext cx="1036895" cy="595363"/>
          </a:xfrm>
          <a:prstGeom prst="ellipse">
            <a:avLst/>
          </a:prstGeom>
          <a:noFill/>
          <a:ln w="38100" cap="flat" cmpd="sng">
            <a:solidFill>
              <a:srgbClr val="000000"/>
            </a:solidFill>
            <a:prstDash val="solid"/>
            <a:round/>
            <a:headEnd type="none" w="med" len="med"/>
            <a:tailEnd type="none" w="med" len="med"/>
          </a:ln>
          <a:effectLst>
            <a:outerShdw blurRad="39999" dist="23000" dir="5400000" rotWithShape="0">
              <a:srgbClr val="000000">
                <a:alpha val="34901"/>
              </a:srgbClr>
            </a:outerShdw>
          </a:effectLst>
        </p:spPr>
        <p:txBody>
          <a:bodyPr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2" name="Rectangle 1"/>
          <p:cNvSpPr/>
          <p:nvPr/>
        </p:nvSpPr>
        <p:spPr>
          <a:xfrm>
            <a:off x="7822158" y="5178049"/>
            <a:ext cx="2161526" cy="715581"/>
          </a:xfrm>
          <a:prstGeom prst="rect">
            <a:avLst/>
          </a:prstGeom>
        </p:spPr>
        <p:txBody>
          <a:bodyPr wrap="square">
            <a:spAutoFit/>
          </a:bodyPr>
          <a:lstStyle/>
          <a:p>
            <a:pPr>
              <a:buSzPct val="25000"/>
            </a:pPr>
            <a:r>
              <a:rPr lang="en-US" sz="1350" b="1" dirty="0">
                <a:solidFill>
                  <a:schemeClr val="dk1"/>
                </a:solidFill>
                <a:ea typeface="Calibri"/>
                <a:cs typeface="Calibri"/>
                <a:sym typeface="Calibri"/>
              </a:rPr>
              <a:t>Cohort 3</a:t>
            </a:r>
          </a:p>
          <a:p>
            <a:pPr>
              <a:buSzPct val="25000"/>
            </a:pPr>
            <a:r>
              <a:rPr lang="en-US" sz="1350" b="1" dirty="0" smtClean="0">
                <a:solidFill>
                  <a:schemeClr val="dk1"/>
                </a:solidFill>
                <a:ea typeface="Calibri"/>
                <a:cs typeface="Calibri"/>
                <a:sym typeface="Calibri"/>
              </a:rPr>
              <a:t>Olmsted </a:t>
            </a:r>
            <a:r>
              <a:rPr lang="en-US" sz="1350" b="1" dirty="0">
                <a:solidFill>
                  <a:schemeClr val="dk1"/>
                </a:solidFill>
                <a:ea typeface="Calibri"/>
                <a:cs typeface="Calibri"/>
                <a:sym typeface="Calibri"/>
              </a:rPr>
              <a:t>County</a:t>
            </a:r>
          </a:p>
          <a:p>
            <a:pPr>
              <a:buSzPct val="25000"/>
            </a:pPr>
            <a:r>
              <a:rPr lang="en-US" sz="1350" dirty="0">
                <a:solidFill>
                  <a:schemeClr val="dk1"/>
                </a:solidFill>
                <a:ea typeface="Calibri"/>
                <a:cs typeface="Calibri"/>
                <a:sym typeface="Calibri"/>
              </a:rPr>
              <a:t>1 County, 5 Organizations</a:t>
            </a:r>
          </a:p>
        </p:txBody>
      </p:sp>
      <p:cxnSp>
        <p:nvCxnSpPr>
          <p:cNvPr id="16" name="Shape 364"/>
          <p:cNvCxnSpPr/>
          <p:nvPr/>
        </p:nvCxnSpPr>
        <p:spPr>
          <a:xfrm flipH="1" flipV="1">
            <a:off x="7430857" y="5431611"/>
            <a:ext cx="290490" cy="4815"/>
          </a:xfrm>
          <a:prstGeom prst="straightConnector1">
            <a:avLst/>
          </a:prstGeom>
          <a:noFill/>
          <a:ln w="25400" cap="flat" cmpd="sng">
            <a:solidFill>
              <a:srgbClr val="000000"/>
            </a:solidFill>
            <a:prstDash val="solid"/>
            <a:round/>
            <a:headEnd type="none" w="med" len="med"/>
            <a:tailEnd type="stealth" w="lg" len="lg"/>
          </a:ln>
          <a:effectLst>
            <a:outerShdw blurRad="39999" dist="20000" dir="5400000" rotWithShape="0">
              <a:srgbClr val="000000">
                <a:alpha val="37647"/>
              </a:srgbClr>
            </a:outerShdw>
          </a:effectLst>
        </p:spPr>
      </p:cxnSp>
      <p:sp>
        <p:nvSpPr>
          <p:cNvPr id="4" name="TextBox 3"/>
          <p:cNvSpPr txBox="1"/>
          <p:nvPr/>
        </p:nvSpPr>
        <p:spPr>
          <a:xfrm>
            <a:off x="2454083" y="5554591"/>
            <a:ext cx="1818896" cy="300082"/>
          </a:xfrm>
          <a:prstGeom prst="rect">
            <a:avLst/>
          </a:prstGeom>
          <a:noFill/>
        </p:spPr>
        <p:txBody>
          <a:bodyPr wrap="none" rtlCol="0">
            <a:spAutoFit/>
          </a:bodyPr>
          <a:lstStyle/>
          <a:p>
            <a:r>
              <a:rPr lang="en-US" sz="1350" b="1" dirty="0" smtClean="0"/>
              <a:t>Total=22 </a:t>
            </a:r>
            <a:r>
              <a:rPr lang="en-US" sz="1350" b="1" dirty="0"/>
              <a:t>Organizations</a:t>
            </a:r>
          </a:p>
        </p:txBody>
      </p:sp>
      <p:sp>
        <p:nvSpPr>
          <p:cNvPr id="3" name="Rectangle 2"/>
          <p:cNvSpPr/>
          <p:nvPr/>
        </p:nvSpPr>
        <p:spPr>
          <a:xfrm>
            <a:off x="3509351" y="372849"/>
            <a:ext cx="6776920" cy="523220"/>
          </a:xfrm>
          <a:prstGeom prst="rect">
            <a:avLst/>
          </a:prstGeom>
        </p:spPr>
        <p:txBody>
          <a:bodyPr wrap="none">
            <a:spAutoFit/>
          </a:bodyPr>
          <a:lstStyle/>
          <a:p>
            <a:pPr algn="ctr"/>
            <a:r>
              <a:rPr lang="en-US" sz="2800" b="1" dirty="0"/>
              <a:t>Minnesota Regional Person-Centered Model</a:t>
            </a:r>
          </a:p>
        </p:txBody>
      </p:sp>
    </p:spTree>
    <p:extLst>
      <p:ext uri="{BB962C8B-B14F-4D97-AF65-F5344CB8AC3E}">
        <p14:creationId xmlns:p14="http://schemas.microsoft.com/office/powerpoint/2010/main" val="2673792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819054" y="1845883"/>
            <a:ext cx="8315546" cy="1611584"/>
          </a:xfrm>
        </p:spPr>
        <p:txBody>
          <a:bodyPr>
            <a:normAutofit/>
          </a:bodyPr>
          <a:lstStyle/>
          <a:p>
            <a:r>
              <a:rPr lang="en-US" sz="4800" b="1" dirty="0"/>
              <a:t>Deeper Dive: Universal PBS</a:t>
            </a:r>
            <a:endParaRPr lang="en-US" sz="4800" b="1" dirty="0">
              <a:latin typeface="+mn-lt"/>
            </a:endParaRPr>
          </a:p>
        </p:txBody>
      </p:sp>
      <p:pic>
        <p:nvPicPr>
          <p:cNvPr id="5" name="Picture 4" descr="m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096388"/>
            <a:ext cx="9144000" cy="920496"/>
          </a:xfrm>
          <a:prstGeom prst="rect">
            <a:avLst/>
          </a:prstGeom>
        </p:spPr>
      </p:pic>
      <p:pic>
        <p:nvPicPr>
          <p:cNvPr id="6" name="Picture 5"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917" y="5413854"/>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055" y="4101971"/>
            <a:ext cx="2818745" cy="9230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2808" y="3710454"/>
            <a:ext cx="1219254" cy="1219254"/>
          </a:xfrm>
          <a:prstGeom prst="rect">
            <a:avLst/>
          </a:prstGeom>
        </p:spPr>
      </p:pic>
    </p:spTree>
    <p:extLst>
      <p:ext uri="{BB962C8B-B14F-4D97-AF65-F5344CB8AC3E}">
        <p14:creationId xmlns:p14="http://schemas.microsoft.com/office/powerpoint/2010/main" val="20160632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Major Goals of Universal PBS</a:t>
            </a:r>
            <a:endParaRPr lang="en-US" dirty="0"/>
          </a:p>
        </p:txBody>
      </p:sp>
      <p:sp>
        <p:nvSpPr>
          <p:cNvPr id="7" name="Subtitle 6"/>
          <p:cNvSpPr>
            <a:spLocks noGrp="1"/>
          </p:cNvSpPr>
          <p:nvPr>
            <p:ph idx="1"/>
          </p:nvPr>
        </p:nvSpPr>
        <p:spPr/>
        <p:txBody>
          <a:bodyPr>
            <a:normAutofit lnSpcReduction="10000"/>
          </a:bodyPr>
          <a:lstStyle/>
          <a:p>
            <a:r>
              <a:rPr lang="en-US" dirty="0"/>
              <a:t>Promote Positive Social Interactions</a:t>
            </a:r>
          </a:p>
          <a:p>
            <a:endParaRPr lang="en-US" dirty="0"/>
          </a:p>
          <a:p>
            <a:r>
              <a:rPr lang="en-US" dirty="0"/>
              <a:t>Design Positive, Proactive, Predictable Environments</a:t>
            </a:r>
          </a:p>
          <a:p>
            <a:endParaRPr lang="en-US" dirty="0"/>
          </a:p>
          <a:p>
            <a:r>
              <a:rPr lang="en-US" dirty="0"/>
              <a:t>Consistent Response to </a:t>
            </a:r>
            <a:r>
              <a:rPr lang="en-US" dirty="0" smtClean="0"/>
              <a:t>Problems</a:t>
            </a:r>
          </a:p>
          <a:p>
            <a:pPr marL="0" indent="0">
              <a:buNone/>
            </a:pPr>
            <a:endParaRPr lang="en-US" dirty="0"/>
          </a:p>
          <a:p>
            <a:r>
              <a:rPr lang="en-US" dirty="0" smtClean="0"/>
              <a:t>Establish </a:t>
            </a:r>
            <a:r>
              <a:rPr lang="en-US" dirty="0"/>
              <a:t>Data-based Decision Making Systems</a:t>
            </a:r>
          </a:p>
          <a:p>
            <a:endParaRPr lang="en-US" dirty="0"/>
          </a:p>
          <a:p>
            <a:r>
              <a:rPr lang="en-US" dirty="0"/>
              <a:t>Build Capacity for Individualized PBS</a:t>
            </a:r>
          </a:p>
        </p:txBody>
      </p:sp>
      <p:sp>
        <p:nvSpPr>
          <p:cNvPr id="2" name="Oval 1"/>
          <p:cNvSpPr/>
          <p:nvPr/>
        </p:nvSpPr>
        <p:spPr>
          <a:xfrm>
            <a:off x="194873" y="1270964"/>
            <a:ext cx="9924738" cy="2491568"/>
          </a:xfrm>
          <a:prstGeom prst="ellipse">
            <a:avLst/>
          </a:prstGeom>
          <a:no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2048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97819" y="3946748"/>
            <a:ext cx="7772400" cy="1470025"/>
          </a:xfrm>
        </p:spPr>
        <p:txBody>
          <a:bodyPr>
            <a:noAutofit/>
          </a:bodyPr>
          <a:lstStyle/>
          <a:p>
            <a:r>
              <a:rPr lang="en-US" sz="2800" b="1" i="1" dirty="0"/>
              <a:t>You can’t change anyone else but people do change in relationship to your change. All relationships are a system, and when any one part of a system changes, it affects the other </a:t>
            </a:r>
            <a:r>
              <a:rPr lang="en-US" sz="2800" b="1" dirty="0"/>
              <a:t>part</a:t>
            </a:r>
            <a:br>
              <a:rPr lang="en-US" sz="2800" b="1" dirty="0"/>
            </a:br>
            <a:r>
              <a:rPr lang="en-US" sz="2800" b="1" dirty="0"/>
              <a:t>-Jack Canfield</a:t>
            </a:r>
          </a:p>
        </p:txBody>
      </p:sp>
      <p:sp>
        <p:nvSpPr>
          <p:cNvPr id="2" name="TextBox 1"/>
          <p:cNvSpPr txBox="1"/>
          <p:nvPr/>
        </p:nvSpPr>
        <p:spPr>
          <a:xfrm>
            <a:off x="2034418" y="1078842"/>
            <a:ext cx="8288162" cy="1384995"/>
          </a:xfrm>
          <a:prstGeom prst="rect">
            <a:avLst/>
          </a:prstGeom>
          <a:noFill/>
        </p:spPr>
        <p:txBody>
          <a:bodyPr wrap="square" rtlCol="0">
            <a:spAutoFit/>
          </a:bodyPr>
          <a:lstStyle/>
          <a:p>
            <a:pPr algn="ctr"/>
            <a:r>
              <a:rPr lang="en-US" sz="2800" dirty="0"/>
              <a:t>PBS is Not Used to “Fix” People</a:t>
            </a:r>
            <a:r>
              <a:rPr lang="is-IS" sz="2800" dirty="0"/>
              <a:t>….It is a S</a:t>
            </a:r>
            <a:r>
              <a:rPr lang="en-US" sz="2800" dirty="0"/>
              <a:t>t</a:t>
            </a:r>
            <a:r>
              <a:rPr lang="is-IS" sz="2800" dirty="0"/>
              <a:t>rategy for Changing How We Support Each Other and Encourage P</a:t>
            </a:r>
            <a:r>
              <a:rPr lang="en-US" sz="2800" dirty="0"/>
              <a:t>o</a:t>
            </a:r>
            <a:r>
              <a:rPr lang="is-IS" sz="2800" dirty="0"/>
              <a:t>sitive Social Interactions</a:t>
            </a:r>
            <a:endParaRPr lang="en-US" sz="2800" dirty="0"/>
          </a:p>
        </p:txBody>
      </p:sp>
    </p:spTree>
    <p:extLst>
      <p:ext uri="{BB962C8B-B14F-4D97-AF65-F5344CB8AC3E}">
        <p14:creationId xmlns:p14="http://schemas.microsoft.com/office/powerpoint/2010/main" val="19692054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534198" y="1845883"/>
            <a:ext cx="9220200" cy="1611584"/>
          </a:xfrm>
        </p:spPr>
        <p:txBody>
          <a:bodyPr>
            <a:normAutofit/>
          </a:bodyPr>
          <a:lstStyle/>
          <a:p>
            <a:r>
              <a:rPr lang="en-US" sz="4800" b="1" dirty="0" smtClean="0"/>
              <a:t>Planning </a:t>
            </a:r>
            <a:r>
              <a:rPr lang="en-US" sz="4800" b="1" dirty="0"/>
              <a:t>for the Matrix</a:t>
            </a:r>
            <a:endParaRPr lang="en-US" sz="4800" b="1" dirty="0">
              <a:latin typeface="+mn-lt"/>
            </a:endParaRPr>
          </a:p>
        </p:txBody>
      </p:sp>
      <p:pic>
        <p:nvPicPr>
          <p:cNvPr id="5" name="Picture 4" descr="m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096388"/>
            <a:ext cx="9144000" cy="920496"/>
          </a:xfrm>
          <a:prstGeom prst="rect">
            <a:avLst/>
          </a:prstGeom>
        </p:spPr>
      </p:pic>
      <p:pic>
        <p:nvPicPr>
          <p:cNvPr id="6" name="Picture 5"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917" y="5413854"/>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055" y="4101971"/>
            <a:ext cx="2818745" cy="9230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2808" y="3710454"/>
            <a:ext cx="1219254" cy="1219254"/>
          </a:xfrm>
          <a:prstGeom prst="rect">
            <a:avLst/>
          </a:prstGeom>
        </p:spPr>
      </p:pic>
    </p:spTree>
    <p:extLst>
      <p:ext uri="{BB962C8B-B14F-4D97-AF65-F5344CB8AC3E}">
        <p14:creationId xmlns:p14="http://schemas.microsoft.com/office/powerpoint/2010/main" val="11129599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 Development</a:t>
            </a:r>
          </a:p>
        </p:txBody>
      </p:sp>
      <p:sp>
        <p:nvSpPr>
          <p:cNvPr id="3" name="Content Placeholder 2"/>
          <p:cNvSpPr>
            <a:spLocks noGrp="1"/>
          </p:cNvSpPr>
          <p:nvPr>
            <p:ph idx="1"/>
          </p:nvPr>
        </p:nvSpPr>
        <p:spPr/>
        <p:txBody>
          <a:bodyPr/>
          <a:lstStyle/>
          <a:p>
            <a:pPr marL="0" indent="0">
              <a:buNone/>
            </a:pPr>
            <a:r>
              <a:rPr lang="en-US" dirty="0"/>
              <a:t>Everyone Works Together to:</a:t>
            </a:r>
          </a:p>
          <a:p>
            <a:pPr marL="0" indent="0">
              <a:buNone/>
            </a:pPr>
            <a:endParaRPr lang="en-US" dirty="0"/>
          </a:p>
          <a:p>
            <a:r>
              <a:rPr lang="en-US" b="1" i="1" dirty="0"/>
              <a:t>List</a:t>
            </a:r>
            <a:r>
              <a:rPr lang="en-US" dirty="0"/>
              <a:t> Key Person-Centered Values </a:t>
            </a:r>
          </a:p>
          <a:p>
            <a:r>
              <a:rPr lang="en-US" b="1" i="1" dirty="0"/>
              <a:t>Identify</a:t>
            </a:r>
            <a:r>
              <a:rPr lang="en-US" dirty="0"/>
              <a:t> the Social Behaviors That Reflect These Values</a:t>
            </a:r>
          </a:p>
          <a:p>
            <a:r>
              <a:rPr lang="en-US" b="1" i="1" dirty="0"/>
              <a:t>Create</a:t>
            </a:r>
            <a:r>
              <a:rPr lang="en-US" dirty="0"/>
              <a:t> a Plan for Increasing Social Interactions </a:t>
            </a:r>
          </a:p>
          <a:p>
            <a:r>
              <a:rPr lang="en-US" b="1" i="1" dirty="0"/>
              <a:t>Support</a:t>
            </a:r>
            <a:r>
              <a:rPr lang="en-US" dirty="0"/>
              <a:t> and Recognize Each Other, Help Encourage and Prompt</a:t>
            </a:r>
          </a:p>
          <a:p>
            <a:r>
              <a:rPr lang="en-US" b="1" i="1" dirty="0"/>
              <a:t>Celebrate</a:t>
            </a:r>
            <a:r>
              <a:rPr lang="en-US" dirty="0"/>
              <a:t> Success</a:t>
            </a:r>
          </a:p>
        </p:txBody>
      </p:sp>
    </p:spTree>
    <p:extLst>
      <p:ext uri="{BB962C8B-B14F-4D97-AF65-F5344CB8AC3E}">
        <p14:creationId xmlns:p14="http://schemas.microsoft.com/office/powerpoint/2010/main" val="21288755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ONE: Identifying Matrix Examples</a:t>
            </a:r>
          </a:p>
        </p:txBody>
      </p:sp>
      <p:sp>
        <p:nvSpPr>
          <p:cNvPr id="3" name="Content Placeholder 2"/>
          <p:cNvSpPr>
            <a:spLocks noGrp="1"/>
          </p:cNvSpPr>
          <p:nvPr>
            <p:ph idx="1"/>
          </p:nvPr>
        </p:nvSpPr>
        <p:spPr/>
        <p:txBody>
          <a:bodyPr/>
          <a:lstStyle/>
          <a:p>
            <a:r>
              <a:rPr lang="en-US" dirty="0" smtClean="0"/>
              <a:t>Decide on a pilot area to start (or create a plan to expand your work)</a:t>
            </a:r>
            <a:endParaRPr lang="en-US" dirty="0"/>
          </a:p>
          <a:p>
            <a:r>
              <a:rPr lang="en-US" dirty="0" smtClean="0"/>
              <a:t>Identify staff members that </a:t>
            </a:r>
            <a:r>
              <a:rPr lang="en-US" dirty="0"/>
              <a:t>are motivated to be involved</a:t>
            </a:r>
          </a:p>
          <a:p>
            <a:r>
              <a:rPr lang="en-US" dirty="0" smtClean="0"/>
              <a:t>Recruit people supported who are interested in participating</a:t>
            </a:r>
            <a:endParaRPr lang="en-US" dirty="0"/>
          </a:p>
          <a:p>
            <a:r>
              <a:rPr lang="en-US" dirty="0"/>
              <a:t>Administrative support </a:t>
            </a:r>
            <a:r>
              <a:rPr lang="en-US" dirty="0" smtClean="0"/>
              <a:t>is also </a:t>
            </a:r>
            <a:r>
              <a:rPr lang="en-US" dirty="0"/>
              <a:t>helpful</a:t>
            </a:r>
          </a:p>
        </p:txBody>
      </p:sp>
    </p:spTree>
    <p:extLst>
      <p:ext uri="{BB962C8B-B14F-4D97-AF65-F5344CB8AC3E}">
        <p14:creationId xmlns:p14="http://schemas.microsoft.com/office/powerpoint/2010/main" val="1030993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TWO: Prepare for Matrix Development</a:t>
            </a:r>
          </a:p>
        </p:txBody>
      </p:sp>
      <p:sp>
        <p:nvSpPr>
          <p:cNvPr id="3" name="Content Placeholder 2"/>
          <p:cNvSpPr>
            <a:spLocks noGrp="1"/>
          </p:cNvSpPr>
          <p:nvPr>
            <p:ph idx="1"/>
          </p:nvPr>
        </p:nvSpPr>
        <p:spPr/>
        <p:txBody>
          <a:bodyPr/>
          <a:lstStyle/>
          <a:p>
            <a:pPr marL="0" indent="0">
              <a:buNone/>
            </a:pPr>
            <a:r>
              <a:rPr lang="en-US" dirty="0"/>
              <a:t>Prepare with Coaches or PBS Facilitators what you may expect to find in discussions with people supported:</a:t>
            </a:r>
          </a:p>
          <a:p>
            <a:endParaRPr lang="en-US" b="1" i="1" dirty="0"/>
          </a:p>
          <a:p>
            <a:r>
              <a:rPr lang="en-US" b="1" i="1" dirty="0"/>
              <a:t>List</a:t>
            </a:r>
            <a:r>
              <a:rPr lang="en-US" dirty="0"/>
              <a:t> Key Person-Centered values </a:t>
            </a:r>
          </a:p>
          <a:p>
            <a:r>
              <a:rPr lang="en-US" b="1" i="1" dirty="0"/>
              <a:t>Outline settings</a:t>
            </a:r>
            <a:r>
              <a:rPr lang="en-US" dirty="0"/>
              <a:t> in which these values could occur</a:t>
            </a:r>
            <a:endParaRPr lang="en-US" b="1" i="1" dirty="0"/>
          </a:p>
          <a:p>
            <a:r>
              <a:rPr lang="en-US" b="1" i="1" dirty="0"/>
              <a:t>Identify</a:t>
            </a:r>
            <a:r>
              <a:rPr lang="en-US" dirty="0"/>
              <a:t> the social behaviors that Reflect these values</a:t>
            </a:r>
          </a:p>
          <a:p>
            <a:endParaRPr lang="en-US" dirty="0"/>
          </a:p>
        </p:txBody>
      </p:sp>
    </p:spTree>
    <p:extLst>
      <p:ext uri="{BB962C8B-B14F-4D97-AF65-F5344CB8AC3E}">
        <p14:creationId xmlns:p14="http://schemas.microsoft.com/office/powerpoint/2010/main" val="10782262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Matrix” </a:t>
            </a:r>
            <a:r>
              <a:rPr lang="mr-IN" dirty="0"/>
              <a:t>–</a:t>
            </a:r>
            <a:r>
              <a:rPr lang="en-US" dirty="0"/>
              <a:t> A tool for building positive social interactions.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6191943"/>
              </p:ext>
            </p:extLst>
          </p:nvPr>
        </p:nvGraphicFramePr>
        <p:xfrm>
          <a:off x="838200" y="1825626"/>
          <a:ext cx="10515600" cy="4353502"/>
        </p:xfrm>
        <a:graphic>
          <a:graphicData uri="http://schemas.openxmlformats.org/drawingml/2006/table">
            <a:tbl>
              <a:tblPr firstRow="1" bandRow="1">
                <a:tableStyleId>{D7AC3CCA-C797-4891-BE02-D94E43425B78}</a:tableStyleId>
              </a:tblPr>
              <a:tblGrid>
                <a:gridCol w="2170190">
                  <a:extLst>
                    <a:ext uri="{9D8B030D-6E8A-4147-A177-3AD203B41FA5}">
                      <a16:colId xmlns="" xmlns:a16="http://schemas.microsoft.com/office/drawing/2014/main" val="20000"/>
                    </a:ext>
                  </a:extLst>
                </a:gridCol>
                <a:gridCol w="2036050">
                  <a:extLst>
                    <a:ext uri="{9D8B030D-6E8A-4147-A177-3AD203B41FA5}">
                      <a16:colId xmlns="" xmlns:a16="http://schemas.microsoft.com/office/drawing/2014/main" val="20001"/>
                    </a:ext>
                  </a:extLst>
                </a:gridCol>
                <a:gridCol w="2227074">
                  <a:extLst>
                    <a:ext uri="{9D8B030D-6E8A-4147-A177-3AD203B41FA5}">
                      <a16:colId xmlns="" xmlns:a16="http://schemas.microsoft.com/office/drawing/2014/main" val="20002"/>
                    </a:ext>
                  </a:extLst>
                </a:gridCol>
                <a:gridCol w="1979165">
                  <a:extLst>
                    <a:ext uri="{9D8B030D-6E8A-4147-A177-3AD203B41FA5}">
                      <a16:colId xmlns="" xmlns:a16="http://schemas.microsoft.com/office/drawing/2014/main" val="20003"/>
                    </a:ext>
                  </a:extLst>
                </a:gridCol>
                <a:gridCol w="2103121">
                  <a:extLst>
                    <a:ext uri="{9D8B030D-6E8A-4147-A177-3AD203B41FA5}">
                      <a16:colId xmlns="" xmlns:a16="http://schemas.microsoft.com/office/drawing/2014/main" val="20004"/>
                    </a:ext>
                  </a:extLst>
                </a:gridCol>
              </a:tblGrid>
              <a:tr h="1025390">
                <a:tc>
                  <a:txBody>
                    <a:bodyPr/>
                    <a:lstStyle/>
                    <a:p>
                      <a:pPr algn="ctr"/>
                      <a:endParaRPr lang="en-US" dirty="0"/>
                    </a:p>
                    <a:p>
                      <a:pPr algn="ctr"/>
                      <a:r>
                        <a:rPr lang="en-US" dirty="0"/>
                        <a:t>Person-centered Values</a:t>
                      </a:r>
                      <a:r>
                        <a:rPr lang="en-US" baseline="0" dirty="0"/>
                        <a:t> </a:t>
                      </a:r>
                      <a:endParaRPr lang="en-US" dirty="0">
                        <a:solidFill>
                          <a:schemeClr val="tx1"/>
                        </a:solidFill>
                      </a:endParaRPr>
                    </a:p>
                  </a:txBody>
                  <a:tcPr>
                    <a:solidFill>
                      <a:schemeClr val="bg1">
                        <a:lumMod val="85000"/>
                      </a:schemeClr>
                    </a:solidFill>
                  </a:tcPr>
                </a:tc>
                <a:tc>
                  <a:txBody>
                    <a:bodyPr/>
                    <a:lstStyle/>
                    <a:p>
                      <a:pPr algn="ctr"/>
                      <a:endParaRPr lang="en-US" dirty="0"/>
                    </a:p>
                    <a:p>
                      <a:pPr algn="ctr"/>
                      <a:r>
                        <a:rPr lang="en-US" dirty="0"/>
                        <a:t>Setting 1</a:t>
                      </a:r>
                      <a:endParaRPr lang="en-US" dirty="0">
                        <a:solidFill>
                          <a:schemeClr val="tx1"/>
                        </a:solidFill>
                      </a:endParaRPr>
                    </a:p>
                  </a:txBody>
                  <a:tcPr>
                    <a:solidFill>
                      <a:schemeClr val="bg1">
                        <a:lumMod val="85000"/>
                      </a:schemeClr>
                    </a:solidFill>
                  </a:tcPr>
                </a:tc>
                <a:tc>
                  <a:txBody>
                    <a:bodyPr/>
                    <a:lstStyle/>
                    <a:p>
                      <a:pPr algn="ctr"/>
                      <a:r>
                        <a:rPr lang="en-US" dirty="0"/>
                        <a:t>Setting 2</a:t>
                      </a:r>
                      <a:endParaRPr lang="en-US" dirty="0">
                        <a:solidFill>
                          <a:schemeClr val="tx1"/>
                        </a:solidFill>
                      </a:endParaRPr>
                    </a:p>
                  </a:txBody>
                  <a:tcPr>
                    <a:solidFill>
                      <a:schemeClr val="bg1">
                        <a:lumMod val="85000"/>
                      </a:schemeClr>
                    </a:solidFill>
                  </a:tcPr>
                </a:tc>
                <a:tc>
                  <a:txBody>
                    <a:bodyPr/>
                    <a:lstStyle/>
                    <a:p>
                      <a:pPr algn="ctr"/>
                      <a:r>
                        <a:rPr lang="en-US" dirty="0"/>
                        <a:t>Setting 3</a:t>
                      </a:r>
                      <a:endParaRPr lang="en-US" dirty="0">
                        <a:solidFill>
                          <a:schemeClr val="tx1"/>
                        </a:solidFill>
                      </a:endParaRPr>
                    </a:p>
                  </a:txBody>
                  <a:tcPr>
                    <a:solidFill>
                      <a:schemeClr val="bg1">
                        <a:lumMod val="85000"/>
                      </a:schemeClr>
                    </a:solidFill>
                  </a:tcPr>
                </a:tc>
                <a:tc>
                  <a:txBody>
                    <a:bodyPr/>
                    <a:lstStyle/>
                    <a:p>
                      <a:pPr algn="ctr"/>
                      <a:r>
                        <a:rPr lang="en-US" dirty="0"/>
                        <a:t>Setting 4</a:t>
                      </a:r>
                      <a:endParaRPr lang="en-US" dirty="0">
                        <a:solidFill>
                          <a:schemeClr val="tx1"/>
                        </a:solidFill>
                      </a:endParaRPr>
                    </a:p>
                  </a:txBody>
                  <a:tcPr>
                    <a:solidFill>
                      <a:schemeClr val="bg1">
                        <a:lumMod val="85000"/>
                      </a:schemeClr>
                    </a:solidFill>
                  </a:tcPr>
                </a:tc>
                <a:extLst>
                  <a:ext uri="{0D108BD9-81ED-4DB2-BD59-A6C34878D82A}">
                    <a16:rowId xmlns="" xmlns:a16="http://schemas.microsoft.com/office/drawing/2014/main" val="10000"/>
                  </a:ext>
                </a:extLst>
              </a:tr>
              <a:tr h="1043640">
                <a:tc>
                  <a:txBody>
                    <a:bodyPr/>
                    <a:lstStyle/>
                    <a:p>
                      <a:pPr algn="ctr"/>
                      <a:endParaRPr lang="en-US" b="1" dirty="0"/>
                    </a:p>
                    <a:p>
                      <a:pPr algn="ctr"/>
                      <a:r>
                        <a:rPr lang="en-US" b="1" dirty="0"/>
                        <a:t>Value 1</a:t>
                      </a:r>
                      <a:endParaRPr lang="en-US" b="1" baseline="0" dirty="0"/>
                    </a:p>
                  </a:txBody>
                  <a:tcPr>
                    <a:solidFill>
                      <a:schemeClr val="bg1">
                        <a:lumMod val="85000"/>
                      </a:schemeClr>
                    </a:solidFill>
                  </a:tcPr>
                </a:tc>
                <a:tc>
                  <a:txBody>
                    <a:bodyPr/>
                    <a:lstStyle/>
                    <a:p>
                      <a:pPr algn="l"/>
                      <a:endParaRPr lang="en-US" dirty="0"/>
                    </a:p>
                  </a:txBody>
                  <a:tcPr>
                    <a:solidFill>
                      <a:schemeClr val="bg1">
                        <a:lumMod val="95000"/>
                      </a:schemeClr>
                    </a:solidFill>
                  </a:tcPr>
                </a:tc>
                <a:tc>
                  <a:txBody>
                    <a:bodyPr/>
                    <a:lstStyle/>
                    <a:p>
                      <a:pPr algn="l"/>
                      <a:endParaRPr lang="en-US" dirty="0"/>
                    </a:p>
                  </a:txBody>
                  <a:tcPr>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txBody>
                  <a:tcPr>
                    <a:solidFill>
                      <a:schemeClr val="bg1">
                        <a:lumMod val="95000"/>
                      </a:schemeClr>
                    </a:solidFill>
                  </a:tcPr>
                </a:tc>
                <a:tc>
                  <a:txBody>
                    <a:bodyPr/>
                    <a:lstStyle/>
                    <a:p>
                      <a:pPr algn="l"/>
                      <a:endParaRPr lang="en-US" dirty="0"/>
                    </a:p>
                  </a:txBody>
                  <a:tcPr>
                    <a:solidFill>
                      <a:schemeClr val="bg1">
                        <a:lumMod val="95000"/>
                      </a:schemeClr>
                    </a:solidFill>
                  </a:tcPr>
                </a:tc>
                <a:extLst>
                  <a:ext uri="{0D108BD9-81ED-4DB2-BD59-A6C34878D82A}">
                    <a16:rowId xmlns="" xmlns:a16="http://schemas.microsoft.com/office/drawing/2014/main" val="10001"/>
                  </a:ext>
                </a:extLst>
              </a:tr>
              <a:tr h="1259082">
                <a:tc>
                  <a:txBody>
                    <a:bodyPr/>
                    <a:lstStyle/>
                    <a:p>
                      <a:pPr algn="ctr"/>
                      <a:endParaRPr lang="en-US" b="1" dirty="0"/>
                    </a:p>
                    <a:p>
                      <a:pPr algn="ctr"/>
                      <a:r>
                        <a:rPr lang="en-US" b="1" dirty="0"/>
                        <a:t>Value 2</a:t>
                      </a:r>
                    </a:p>
                  </a:txBody>
                  <a:tcPr>
                    <a:solidFill>
                      <a:schemeClr val="bg1">
                        <a:lumMod val="85000"/>
                      </a:schemeClr>
                    </a:solidFill>
                  </a:tcPr>
                </a:tc>
                <a:tc>
                  <a:txBody>
                    <a:bodyPr/>
                    <a:lstStyle/>
                    <a:p>
                      <a:pPr algn="l"/>
                      <a:endParaRPr lang="en-US" dirty="0"/>
                    </a:p>
                  </a:txBody>
                  <a:tcPr>
                    <a:solidFill>
                      <a:schemeClr val="bg1"/>
                    </a:solidFill>
                  </a:tcPr>
                </a:tc>
                <a:tc>
                  <a:txBody>
                    <a:bodyPr/>
                    <a:lstStyle/>
                    <a:p>
                      <a:pPr algn="l"/>
                      <a:endParaRPr lang="en-US" dirty="0"/>
                    </a:p>
                  </a:txBody>
                  <a:tcPr>
                    <a:solidFill>
                      <a:schemeClr val="bg1"/>
                    </a:solidFill>
                  </a:tcPr>
                </a:tc>
                <a:tc>
                  <a:txBody>
                    <a:bodyPr/>
                    <a:lstStyle/>
                    <a:p>
                      <a:pPr algn="l"/>
                      <a:endParaRPr lang="en-US" dirty="0"/>
                    </a:p>
                  </a:txBody>
                  <a:tcPr>
                    <a:solidFill>
                      <a:schemeClr val="bg1"/>
                    </a:solidFill>
                  </a:tcPr>
                </a:tc>
                <a:tc>
                  <a:txBody>
                    <a:bodyPr/>
                    <a:lstStyle/>
                    <a:p>
                      <a:pPr algn="l"/>
                      <a:endParaRPr lang="en-US" dirty="0"/>
                    </a:p>
                  </a:txBody>
                  <a:tcPr>
                    <a:solidFill>
                      <a:schemeClr val="bg1"/>
                    </a:solidFill>
                  </a:tcPr>
                </a:tc>
                <a:extLst>
                  <a:ext uri="{0D108BD9-81ED-4DB2-BD59-A6C34878D82A}">
                    <a16:rowId xmlns="" xmlns:a16="http://schemas.microsoft.com/office/drawing/2014/main" val="10002"/>
                  </a:ext>
                </a:extLst>
              </a:tr>
              <a:tr h="1025390">
                <a:tc>
                  <a:txBody>
                    <a:bodyPr/>
                    <a:lstStyle/>
                    <a:p>
                      <a:pPr algn="ctr"/>
                      <a:r>
                        <a:rPr lang="en-US" b="1" dirty="0"/>
                        <a:t>Value 3</a:t>
                      </a:r>
                    </a:p>
                  </a:txBody>
                  <a:tcPr>
                    <a:solidFill>
                      <a:schemeClr val="bg1">
                        <a:lumMod val="85000"/>
                      </a:schemeClr>
                    </a:solidFill>
                  </a:tcPr>
                </a:tc>
                <a:tc>
                  <a:txBody>
                    <a:bodyPr/>
                    <a:lstStyle/>
                    <a:p>
                      <a:pPr algn="l"/>
                      <a:endParaRPr lang="en-US" dirty="0"/>
                    </a:p>
                  </a:txBody>
                  <a:tcPr>
                    <a:solidFill>
                      <a:schemeClr val="bg1">
                        <a:lumMod val="95000"/>
                      </a:schemeClr>
                    </a:solidFill>
                  </a:tcPr>
                </a:tc>
                <a:tc>
                  <a:txBody>
                    <a:bodyPr/>
                    <a:lstStyle/>
                    <a:p>
                      <a:pPr algn="l"/>
                      <a:endParaRPr lang="en-US" dirty="0"/>
                    </a:p>
                  </a:txBody>
                  <a:tcPr>
                    <a:solidFill>
                      <a:schemeClr val="bg1">
                        <a:lumMod val="95000"/>
                      </a:schemeClr>
                    </a:solidFill>
                  </a:tcPr>
                </a:tc>
                <a:tc>
                  <a:txBody>
                    <a:bodyPr/>
                    <a:lstStyle/>
                    <a:p>
                      <a:pPr algn="l"/>
                      <a:endParaRPr lang="en-US" dirty="0"/>
                    </a:p>
                  </a:txBody>
                  <a:tcPr>
                    <a:solidFill>
                      <a:schemeClr val="bg1">
                        <a:lumMod val="95000"/>
                      </a:schemeClr>
                    </a:solidFill>
                  </a:tcPr>
                </a:tc>
                <a:tc>
                  <a:txBody>
                    <a:bodyPr/>
                    <a:lstStyle/>
                    <a:p>
                      <a:pPr algn="l"/>
                      <a:endParaRPr lang="en-US" dirty="0"/>
                    </a:p>
                  </a:txBody>
                  <a:tcPr>
                    <a:solidFill>
                      <a:schemeClr val="bg1">
                        <a:lumMod val="95000"/>
                      </a:schemeClr>
                    </a:solidFill>
                  </a:tcPr>
                </a:tc>
                <a:extLst>
                  <a:ext uri="{0D108BD9-81ED-4DB2-BD59-A6C34878D82A}">
                    <a16:rowId xmlns="" xmlns:a16="http://schemas.microsoft.com/office/drawing/2014/main" val="10003"/>
                  </a:ext>
                </a:extLst>
              </a:tr>
            </a:tbl>
          </a:graphicData>
        </a:graphic>
      </p:graphicFrame>
      <p:sp>
        <p:nvSpPr>
          <p:cNvPr id="2" name="Rectangle 1">
            <a:extLst>
              <a:ext uri="{FF2B5EF4-FFF2-40B4-BE49-F238E27FC236}">
                <a16:creationId xmlns="" xmlns:a16="http://schemas.microsoft.com/office/drawing/2014/main" id="{0B4E6148-893A-453C-B112-189653EA5B70}"/>
              </a:ext>
            </a:extLst>
          </p:cNvPr>
          <p:cNvSpPr/>
          <p:nvPr/>
        </p:nvSpPr>
        <p:spPr>
          <a:xfrm>
            <a:off x="4299626" y="3579779"/>
            <a:ext cx="5700408" cy="2081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Positive behavioral definitions of the values for each setting</a:t>
            </a:r>
          </a:p>
          <a:p>
            <a:pPr algn="ctr"/>
            <a:endParaRPr lang="en-US" dirty="0"/>
          </a:p>
        </p:txBody>
      </p:sp>
    </p:spTree>
    <p:extLst>
      <p:ext uri="{BB962C8B-B14F-4D97-AF65-F5344CB8AC3E}">
        <p14:creationId xmlns:p14="http://schemas.microsoft.com/office/powerpoint/2010/main" val="3492029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214365" y="1188855"/>
          <a:ext cx="7229113" cy="5076274"/>
        </p:xfrm>
        <a:graphic>
          <a:graphicData uri="http://schemas.openxmlformats.org/drawingml/2006/table">
            <a:tbl>
              <a:tblPr firstRow="1" bandRow="1">
                <a:tableStyleId>{793D81CF-94F2-401A-BA57-92F5A7B2D0C5}</a:tableStyleId>
              </a:tblPr>
              <a:tblGrid>
                <a:gridCol w="1421634">
                  <a:extLst>
                    <a:ext uri="{9D8B030D-6E8A-4147-A177-3AD203B41FA5}">
                      <a16:colId xmlns="" xmlns:a16="http://schemas.microsoft.com/office/drawing/2014/main" val="20000"/>
                    </a:ext>
                  </a:extLst>
                </a:gridCol>
                <a:gridCol w="1329205">
                  <a:extLst>
                    <a:ext uri="{9D8B030D-6E8A-4147-A177-3AD203B41FA5}">
                      <a16:colId xmlns="" xmlns:a16="http://schemas.microsoft.com/office/drawing/2014/main" val="20001"/>
                    </a:ext>
                  </a:extLst>
                </a:gridCol>
                <a:gridCol w="1488708">
                  <a:extLst>
                    <a:ext uri="{9D8B030D-6E8A-4147-A177-3AD203B41FA5}">
                      <a16:colId xmlns="" xmlns:a16="http://schemas.microsoft.com/office/drawing/2014/main" val="20002"/>
                    </a:ext>
                  </a:extLst>
                </a:gridCol>
                <a:gridCol w="1543744">
                  <a:extLst>
                    <a:ext uri="{9D8B030D-6E8A-4147-A177-3AD203B41FA5}">
                      <a16:colId xmlns="" xmlns:a16="http://schemas.microsoft.com/office/drawing/2014/main" val="20003"/>
                    </a:ext>
                  </a:extLst>
                </a:gridCol>
                <a:gridCol w="1445822">
                  <a:extLst>
                    <a:ext uri="{9D8B030D-6E8A-4147-A177-3AD203B41FA5}">
                      <a16:colId xmlns="" xmlns:a16="http://schemas.microsoft.com/office/drawing/2014/main" val="20004"/>
                    </a:ext>
                  </a:extLst>
                </a:gridCol>
              </a:tblGrid>
              <a:tr h="979038">
                <a:tc>
                  <a:txBody>
                    <a:bodyPr/>
                    <a:lstStyle/>
                    <a:p>
                      <a:pPr algn="ctr"/>
                      <a:endParaRPr lang="en-US" dirty="0"/>
                    </a:p>
                    <a:p>
                      <a:pPr algn="ctr"/>
                      <a:r>
                        <a:rPr lang="en-US" dirty="0"/>
                        <a:t>Example</a:t>
                      </a:r>
                    </a:p>
                    <a:p>
                      <a:pPr algn="ctr"/>
                      <a:r>
                        <a:rPr lang="en-US" dirty="0"/>
                        <a:t>Values</a:t>
                      </a:r>
                      <a:r>
                        <a:rPr lang="en-US" baseline="0" dirty="0"/>
                        <a:t> </a:t>
                      </a:r>
                      <a:endParaRPr lang="en-US" dirty="0"/>
                    </a:p>
                  </a:txBody>
                  <a:tcPr/>
                </a:tc>
                <a:tc>
                  <a:txBody>
                    <a:bodyPr/>
                    <a:lstStyle/>
                    <a:p>
                      <a:pPr algn="ctr"/>
                      <a:endParaRPr lang="en-US" dirty="0"/>
                    </a:p>
                    <a:p>
                      <a:pPr algn="ctr"/>
                      <a:r>
                        <a:rPr lang="en-US" dirty="0"/>
                        <a:t>Setting 1</a:t>
                      </a:r>
                    </a:p>
                  </a:txBody>
                  <a:tcPr/>
                </a:tc>
                <a:tc>
                  <a:txBody>
                    <a:bodyPr/>
                    <a:lstStyle/>
                    <a:p>
                      <a:pPr algn="ctr"/>
                      <a:endParaRPr lang="en-US" dirty="0"/>
                    </a:p>
                    <a:p>
                      <a:pPr algn="ctr"/>
                      <a:r>
                        <a:rPr lang="en-US" dirty="0"/>
                        <a:t>Setting 2</a:t>
                      </a:r>
                    </a:p>
                  </a:txBody>
                  <a:tcPr/>
                </a:tc>
                <a:tc>
                  <a:txBody>
                    <a:bodyPr/>
                    <a:lstStyle/>
                    <a:p>
                      <a:pPr algn="ctr"/>
                      <a:endParaRPr lang="en-US" dirty="0"/>
                    </a:p>
                    <a:p>
                      <a:pPr algn="ctr"/>
                      <a:r>
                        <a:rPr lang="en-US" dirty="0"/>
                        <a:t>Setting 3</a:t>
                      </a:r>
                    </a:p>
                  </a:txBody>
                  <a:tcPr/>
                </a:tc>
                <a:tc>
                  <a:txBody>
                    <a:bodyPr/>
                    <a:lstStyle/>
                    <a:p>
                      <a:pPr algn="ctr"/>
                      <a:endParaRPr lang="en-US" dirty="0"/>
                    </a:p>
                    <a:p>
                      <a:pPr algn="ctr"/>
                      <a:r>
                        <a:rPr lang="en-US" dirty="0"/>
                        <a:t>Setting 4</a:t>
                      </a:r>
                    </a:p>
                  </a:txBody>
                  <a:tcPr/>
                </a:tc>
                <a:extLst>
                  <a:ext uri="{0D108BD9-81ED-4DB2-BD59-A6C34878D82A}">
                    <a16:rowId xmlns="" xmlns:a16="http://schemas.microsoft.com/office/drawing/2014/main" val="10000"/>
                  </a:ext>
                </a:extLst>
              </a:tr>
              <a:tr h="1285407">
                <a:tc>
                  <a:txBody>
                    <a:bodyPr/>
                    <a:lstStyle/>
                    <a:p>
                      <a:pPr algn="ctr"/>
                      <a:endParaRPr lang="en-US" sz="1600" b="1" dirty="0"/>
                    </a:p>
                    <a:p>
                      <a:pPr algn="ctr"/>
                      <a:r>
                        <a:rPr lang="en-US" sz="1600" b="1" dirty="0"/>
                        <a:t>Use Person-centered Language</a:t>
                      </a:r>
                      <a:endParaRPr lang="en-US" sz="1600" b="1" baseline="0"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10001"/>
                  </a:ext>
                </a:extLst>
              </a:tr>
              <a:tr h="1526422">
                <a:tc>
                  <a:txBody>
                    <a:bodyPr/>
                    <a:lstStyle/>
                    <a:p>
                      <a:pPr algn="ctr"/>
                      <a:endParaRPr lang="en-US" sz="1600" b="1" dirty="0"/>
                    </a:p>
                    <a:p>
                      <a:pPr algn="ctr"/>
                      <a:r>
                        <a:rPr lang="en-US" sz="1600" b="1" dirty="0"/>
                        <a:t>Show Your Respect for People</a:t>
                      </a:r>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 xmlns:a16="http://schemas.microsoft.com/office/drawing/2014/main" val="10002"/>
                  </a:ext>
                </a:extLst>
              </a:tr>
              <a:tr h="1285407">
                <a:tc>
                  <a:txBody>
                    <a:bodyPr/>
                    <a:lstStyle/>
                    <a:p>
                      <a:pPr algn="ctr"/>
                      <a:r>
                        <a:rPr lang="en-US" sz="1600" b="1" dirty="0"/>
                        <a:t>Demonstrate</a:t>
                      </a:r>
                    </a:p>
                    <a:p>
                      <a:pPr algn="ctr"/>
                      <a:r>
                        <a:rPr lang="en-US" sz="1600" b="1" dirty="0"/>
                        <a:t>Appreciation</a:t>
                      </a:r>
                      <a:r>
                        <a:rPr lang="en-US" sz="1600" b="1" baseline="0" dirty="0"/>
                        <a:t> of Culture</a:t>
                      </a:r>
                      <a:endParaRPr lang="en-US" sz="1600" b="1"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 xmlns:a16="http://schemas.microsoft.com/office/drawing/2014/main" val="10003"/>
                  </a:ext>
                </a:extLst>
              </a:tr>
            </a:tbl>
          </a:graphicData>
        </a:graphic>
      </p:graphicFrame>
      <p:sp>
        <p:nvSpPr>
          <p:cNvPr id="2" name="TextBox 1"/>
          <p:cNvSpPr txBox="1"/>
          <p:nvPr/>
        </p:nvSpPr>
        <p:spPr>
          <a:xfrm>
            <a:off x="2130703" y="100919"/>
            <a:ext cx="7573744" cy="830997"/>
          </a:xfrm>
          <a:prstGeom prst="rect">
            <a:avLst/>
          </a:prstGeom>
          <a:noFill/>
        </p:spPr>
        <p:txBody>
          <a:bodyPr wrap="square" rtlCol="0">
            <a:spAutoFit/>
          </a:bodyPr>
          <a:lstStyle/>
          <a:p>
            <a:pPr algn="ctr"/>
            <a:r>
              <a:rPr lang="en-US" sz="2400" b="1" dirty="0">
                <a:solidFill>
                  <a:srgbClr val="800000"/>
                </a:solidFill>
              </a:rPr>
              <a:t>The Matric- A Tool for Building Positive Social Environments</a:t>
            </a:r>
          </a:p>
        </p:txBody>
      </p:sp>
    </p:spTree>
    <p:extLst>
      <p:ext uri="{BB962C8B-B14F-4D97-AF65-F5344CB8AC3E}">
        <p14:creationId xmlns:p14="http://schemas.microsoft.com/office/powerpoint/2010/main" val="7769702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200" y="304800"/>
            <a:ext cx="8765405" cy="11343464"/>
          </a:xfrm>
          <a:prstGeom prst="rect">
            <a:avLst/>
          </a:prstGeom>
        </p:spPr>
      </p:pic>
      <p:sp>
        <p:nvSpPr>
          <p:cNvPr id="5" name="TextBox 4"/>
          <p:cNvSpPr txBox="1"/>
          <p:nvPr/>
        </p:nvSpPr>
        <p:spPr>
          <a:xfrm>
            <a:off x="866438" y="304800"/>
            <a:ext cx="10582898" cy="584775"/>
          </a:xfrm>
          <a:prstGeom prst="rect">
            <a:avLst/>
          </a:prstGeom>
          <a:noFill/>
        </p:spPr>
        <p:txBody>
          <a:bodyPr wrap="none" rtlCol="0">
            <a:spAutoFit/>
          </a:bodyPr>
          <a:lstStyle/>
          <a:p>
            <a:pPr algn="ctr"/>
            <a:r>
              <a:rPr lang="en-US" sz="3200" b="1" dirty="0" smtClean="0">
                <a:solidFill>
                  <a:srgbClr val="A00F43"/>
                </a:solidFill>
              </a:rPr>
              <a:t>Prepare </a:t>
            </a:r>
            <a:r>
              <a:rPr lang="en-US" sz="3200" b="1" dirty="0">
                <a:solidFill>
                  <a:srgbClr val="A00F43"/>
                </a:solidFill>
              </a:rPr>
              <a:t>for </a:t>
            </a:r>
            <a:r>
              <a:rPr lang="en-US" sz="3200" b="1" dirty="0" smtClean="0">
                <a:solidFill>
                  <a:srgbClr val="A00F43"/>
                </a:solidFill>
              </a:rPr>
              <a:t>Meetings by Anticipating Roommate Expectations</a:t>
            </a:r>
            <a:endParaRPr lang="en-US" sz="3200" b="1" dirty="0">
              <a:solidFill>
                <a:srgbClr val="A00F43"/>
              </a:solidFill>
            </a:endParaRPr>
          </a:p>
        </p:txBody>
      </p:sp>
    </p:spTree>
    <p:extLst>
      <p:ext uri="{BB962C8B-B14F-4D97-AF65-F5344CB8AC3E}">
        <p14:creationId xmlns:p14="http://schemas.microsoft.com/office/powerpoint/2010/main" val="493948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Oval 2"/>
          <p:cNvSpPr>
            <a:spLocks noChangeArrowheads="1"/>
          </p:cNvSpPr>
          <p:nvPr/>
        </p:nvSpPr>
        <p:spPr bwMode="auto">
          <a:xfrm>
            <a:off x="3962400" y="990601"/>
            <a:ext cx="4267200" cy="4511675"/>
          </a:xfrm>
          <a:prstGeom prst="ellipse">
            <a:avLst/>
          </a:prstGeom>
          <a:solidFill>
            <a:schemeClr val="bg1">
              <a:alpha val="50195"/>
            </a:schemeClr>
          </a:solidFill>
          <a:ln w="63500">
            <a:solidFill>
              <a:schemeClr val="tx1"/>
            </a:solidFill>
            <a:round/>
            <a:headEnd/>
            <a:tailEnd/>
          </a:ln>
        </p:spPr>
        <p:txBody>
          <a:bodyPr wrap="none" anchor="ctr"/>
          <a:lstStyle/>
          <a:p>
            <a:endParaRPr lang="en-US"/>
          </a:p>
        </p:txBody>
      </p:sp>
      <p:sp>
        <p:nvSpPr>
          <p:cNvPr id="148483" name="Oval 3"/>
          <p:cNvSpPr>
            <a:spLocks noChangeArrowheads="1"/>
          </p:cNvSpPr>
          <p:nvPr/>
        </p:nvSpPr>
        <p:spPr bwMode="auto">
          <a:xfrm>
            <a:off x="4876800" y="3292475"/>
            <a:ext cx="2362200" cy="2209800"/>
          </a:xfrm>
          <a:prstGeom prst="ellipse">
            <a:avLst/>
          </a:prstGeom>
          <a:noFill/>
          <a:ln w="63500">
            <a:solidFill>
              <a:srgbClr val="8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en-US" sz="2400">
              <a:cs typeface="Arial" charset="0"/>
            </a:endParaRPr>
          </a:p>
        </p:txBody>
      </p:sp>
      <p:sp>
        <p:nvSpPr>
          <p:cNvPr id="148484" name="Oval 4"/>
          <p:cNvSpPr>
            <a:spLocks noChangeArrowheads="1"/>
          </p:cNvSpPr>
          <p:nvPr/>
        </p:nvSpPr>
        <p:spPr bwMode="auto">
          <a:xfrm>
            <a:off x="5562600" y="2149475"/>
            <a:ext cx="2286000" cy="2209800"/>
          </a:xfrm>
          <a:prstGeom prst="ellipse">
            <a:avLst/>
          </a:prstGeom>
          <a:noFill/>
          <a:ln w="63500">
            <a:solidFill>
              <a:schemeClr val="tx2">
                <a:lumMod val="75000"/>
              </a:scheme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660066"/>
              </a:solidFill>
            </a:endParaRPr>
          </a:p>
        </p:txBody>
      </p:sp>
      <p:sp>
        <p:nvSpPr>
          <p:cNvPr id="148485" name="Oval 5"/>
          <p:cNvSpPr>
            <a:spLocks noChangeArrowheads="1"/>
          </p:cNvSpPr>
          <p:nvPr/>
        </p:nvSpPr>
        <p:spPr bwMode="auto">
          <a:xfrm>
            <a:off x="4267200" y="2149475"/>
            <a:ext cx="2209800" cy="2209800"/>
          </a:xfrm>
          <a:prstGeom prst="ellipse">
            <a:avLst/>
          </a:prstGeom>
          <a:noFill/>
          <a:ln w="63500">
            <a:solidFill>
              <a:schemeClr val="bg1">
                <a:lumMod val="50000"/>
              </a:scheme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8486" name="Text Box 6"/>
          <p:cNvSpPr txBox="1">
            <a:spLocks noChangeArrowheads="1"/>
          </p:cNvSpPr>
          <p:nvPr/>
        </p:nvSpPr>
        <p:spPr bwMode="auto">
          <a:xfrm rot="-3258865">
            <a:off x="4208463" y="2889251"/>
            <a:ext cx="1641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2400">
                <a:cs typeface="Arial" charset="0"/>
              </a:rPr>
              <a:t>SYSTEMS</a:t>
            </a:r>
          </a:p>
        </p:txBody>
      </p:sp>
      <p:sp>
        <p:nvSpPr>
          <p:cNvPr id="148487" name="Text Box 7"/>
          <p:cNvSpPr txBox="1">
            <a:spLocks noChangeArrowheads="1"/>
          </p:cNvSpPr>
          <p:nvPr/>
        </p:nvSpPr>
        <p:spPr bwMode="auto">
          <a:xfrm>
            <a:off x="5092701" y="4594225"/>
            <a:ext cx="1928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2400">
                <a:cs typeface="Arial" charset="0"/>
              </a:rPr>
              <a:t>PRACTICES</a:t>
            </a:r>
          </a:p>
        </p:txBody>
      </p:sp>
      <p:sp>
        <p:nvSpPr>
          <p:cNvPr id="148488" name="Text Box 8"/>
          <p:cNvSpPr txBox="1">
            <a:spLocks noChangeArrowheads="1"/>
          </p:cNvSpPr>
          <p:nvPr/>
        </p:nvSpPr>
        <p:spPr bwMode="auto">
          <a:xfrm rot="2905354">
            <a:off x="6511925" y="2822575"/>
            <a:ext cx="996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2400">
                <a:cs typeface="Arial" charset="0"/>
              </a:rPr>
              <a:t>DATA</a:t>
            </a:r>
          </a:p>
        </p:txBody>
      </p:sp>
      <p:sp>
        <p:nvSpPr>
          <p:cNvPr id="148489" name="Text Box 9"/>
          <p:cNvSpPr txBox="1">
            <a:spLocks noChangeArrowheads="1"/>
          </p:cNvSpPr>
          <p:nvPr/>
        </p:nvSpPr>
        <p:spPr bwMode="auto">
          <a:xfrm>
            <a:off x="1745784" y="2819401"/>
            <a:ext cx="211231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en-US" sz="2400" dirty="0">
                <a:cs typeface="Arial" charset="0"/>
              </a:rPr>
              <a:t>Supporting</a:t>
            </a:r>
          </a:p>
          <a:p>
            <a:pPr algn="ctr" eaLnBrk="0" hangingPunct="0"/>
            <a:r>
              <a:rPr lang="en-US" sz="2400" dirty="0">
                <a:cs typeface="Arial" charset="0"/>
              </a:rPr>
              <a:t>Staff Behavior</a:t>
            </a:r>
          </a:p>
        </p:txBody>
      </p:sp>
      <p:sp>
        <p:nvSpPr>
          <p:cNvPr id="148490" name="Text Box 10"/>
          <p:cNvSpPr txBox="1">
            <a:spLocks noChangeArrowheads="1"/>
          </p:cNvSpPr>
          <p:nvPr/>
        </p:nvSpPr>
        <p:spPr bwMode="auto">
          <a:xfrm>
            <a:off x="5226051" y="5562601"/>
            <a:ext cx="16732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en-US" sz="2400" dirty="0">
                <a:cs typeface="Arial" charset="0"/>
              </a:rPr>
              <a:t>Supporting</a:t>
            </a:r>
          </a:p>
          <a:p>
            <a:pPr algn="ctr" eaLnBrk="0" hangingPunct="0"/>
            <a:r>
              <a:rPr lang="en-US" sz="2400" i="1" dirty="0">
                <a:cs typeface="Arial" charset="0"/>
              </a:rPr>
              <a:t>All</a:t>
            </a:r>
            <a:r>
              <a:rPr lang="en-US" sz="2400" dirty="0">
                <a:cs typeface="Arial" charset="0"/>
              </a:rPr>
              <a:t> People</a:t>
            </a:r>
          </a:p>
        </p:txBody>
      </p:sp>
      <p:sp>
        <p:nvSpPr>
          <p:cNvPr id="148491" name="Text Box 11"/>
          <p:cNvSpPr txBox="1">
            <a:spLocks noChangeArrowheads="1"/>
          </p:cNvSpPr>
          <p:nvPr/>
        </p:nvSpPr>
        <p:spPr bwMode="auto">
          <a:xfrm>
            <a:off x="5065714" y="1600200"/>
            <a:ext cx="19446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2400">
                <a:cs typeface="Arial" charset="0"/>
              </a:rPr>
              <a:t>OUTCOMES</a:t>
            </a:r>
          </a:p>
        </p:txBody>
      </p:sp>
      <p:sp>
        <p:nvSpPr>
          <p:cNvPr id="148492" name="Text Box 12"/>
          <p:cNvSpPr txBox="1">
            <a:spLocks noChangeArrowheads="1"/>
          </p:cNvSpPr>
          <p:nvPr/>
        </p:nvSpPr>
        <p:spPr bwMode="auto">
          <a:xfrm>
            <a:off x="1760538" y="152400"/>
            <a:ext cx="8670925"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en-US" b="1" dirty="0">
                <a:cs typeface="Arial" charset="0"/>
              </a:rPr>
              <a:t>Improving Quality of Life</a:t>
            </a:r>
          </a:p>
        </p:txBody>
      </p:sp>
      <p:sp>
        <p:nvSpPr>
          <p:cNvPr id="148493" name="Text Box 13"/>
          <p:cNvSpPr txBox="1">
            <a:spLocks noChangeArrowheads="1"/>
          </p:cNvSpPr>
          <p:nvPr/>
        </p:nvSpPr>
        <p:spPr bwMode="auto">
          <a:xfrm>
            <a:off x="8527728" y="2590801"/>
            <a:ext cx="167545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en-US" sz="2400">
                <a:cs typeface="Arial" charset="0"/>
              </a:rPr>
              <a:t>Supporting</a:t>
            </a:r>
          </a:p>
          <a:p>
            <a:pPr algn="ctr" eaLnBrk="0" hangingPunct="0"/>
            <a:r>
              <a:rPr lang="en-US" sz="2400">
                <a:cs typeface="Arial" charset="0"/>
              </a:rPr>
              <a:t>Decision</a:t>
            </a:r>
          </a:p>
          <a:p>
            <a:pPr algn="ctr" eaLnBrk="0" hangingPunct="0"/>
            <a:r>
              <a:rPr lang="en-US" sz="2400">
                <a:cs typeface="Arial" charset="0"/>
              </a:rPr>
              <a:t>Making</a:t>
            </a:r>
          </a:p>
        </p:txBody>
      </p:sp>
      <p:sp>
        <p:nvSpPr>
          <p:cNvPr id="148494" name="Slide Number Placeholder 14"/>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fld id="{D842770F-AA1B-B547-AE8A-2F345081980F}" type="slidenum">
              <a:rPr lang="en-US" sz="1400"/>
              <a:pPr/>
              <a:t>9</a:t>
            </a:fld>
            <a:endParaRPr lang="en-US" sz="1400"/>
          </a:p>
        </p:txBody>
      </p:sp>
      <p:pic>
        <p:nvPicPr>
          <p:cNvPr id="148495" name="Picture 12" descr="PBIS 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2412" y="6246814"/>
            <a:ext cx="1289050" cy="434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607832"/>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THREE: Building the Matrix</a:t>
            </a:r>
          </a:p>
        </p:txBody>
      </p:sp>
      <p:sp>
        <p:nvSpPr>
          <p:cNvPr id="3" name="Content Placeholder 2"/>
          <p:cNvSpPr>
            <a:spLocks noGrp="1"/>
          </p:cNvSpPr>
          <p:nvPr>
            <p:ph idx="1"/>
          </p:nvPr>
        </p:nvSpPr>
        <p:spPr/>
        <p:txBody>
          <a:bodyPr/>
          <a:lstStyle/>
          <a:p>
            <a:r>
              <a:rPr lang="en-US" dirty="0"/>
              <a:t>Meet with people served/employees and complete Matrix tasks</a:t>
            </a:r>
          </a:p>
          <a:p>
            <a:endParaRPr lang="en-US" dirty="0"/>
          </a:p>
          <a:p>
            <a:r>
              <a:rPr lang="en-US" dirty="0"/>
              <a:t>Suggestions:</a:t>
            </a:r>
          </a:p>
          <a:p>
            <a:pPr lvl="1"/>
            <a:r>
              <a:rPr lang="en-US" dirty="0"/>
              <a:t>Working/Not Working Tools</a:t>
            </a:r>
          </a:p>
          <a:p>
            <a:pPr lvl="1"/>
            <a:r>
              <a:rPr lang="en-US" dirty="0"/>
              <a:t>Get values from what’s working</a:t>
            </a:r>
          </a:p>
          <a:p>
            <a:pPr lvl="1"/>
            <a:r>
              <a:rPr lang="en-US" dirty="0" smtClean="0"/>
              <a:t>Ask people to vote </a:t>
            </a:r>
            <a:r>
              <a:rPr lang="en-US" dirty="0"/>
              <a:t>on top values</a:t>
            </a:r>
          </a:p>
          <a:p>
            <a:pPr lvl="1"/>
            <a:r>
              <a:rPr lang="en-US" dirty="0"/>
              <a:t>Build consensus around settings/times of day</a:t>
            </a:r>
          </a:p>
          <a:p>
            <a:pPr lvl="1"/>
            <a:r>
              <a:rPr lang="en-US" dirty="0"/>
              <a:t>Complete positive social behaviors</a:t>
            </a:r>
          </a:p>
        </p:txBody>
      </p:sp>
    </p:spTree>
    <p:extLst>
      <p:ext uri="{BB962C8B-B14F-4D97-AF65-F5344CB8AC3E}">
        <p14:creationId xmlns:p14="http://schemas.microsoft.com/office/powerpoint/2010/main" val="10945292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BS QOL socialphysical 1-19-1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599" y="0"/>
            <a:ext cx="8875059" cy="6858000"/>
          </a:xfrm>
          <a:prstGeom prst="rect">
            <a:avLst/>
          </a:prstGeom>
        </p:spPr>
      </p:pic>
      <p:sp>
        <p:nvSpPr>
          <p:cNvPr id="2" name="TextBox 1"/>
          <p:cNvSpPr txBox="1"/>
          <p:nvPr/>
        </p:nvSpPr>
        <p:spPr>
          <a:xfrm>
            <a:off x="2494466" y="474133"/>
            <a:ext cx="7805983" cy="523220"/>
          </a:xfrm>
          <a:prstGeom prst="rect">
            <a:avLst/>
          </a:prstGeom>
          <a:noFill/>
        </p:spPr>
        <p:txBody>
          <a:bodyPr wrap="none" rtlCol="0">
            <a:spAutoFit/>
          </a:bodyPr>
          <a:lstStyle/>
          <a:p>
            <a:r>
              <a:rPr lang="en-US" sz="2800" b="1" dirty="0">
                <a:solidFill>
                  <a:srgbClr val="002060"/>
                </a:solidFill>
              </a:rPr>
              <a:t>Quality of the Social and Physical Environment Tool</a:t>
            </a:r>
            <a:endParaRPr lang="en-US" sz="2800" dirty="0">
              <a:solidFill>
                <a:srgbClr val="002060"/>
              </a:solidFill>
            </a:endParaRPr>
          </a:p>
        </p:txBody>
      </p:sp>
    </p:spTree>
    <p:extLst>
      <p:ext uri="{BB962C8B-B14F-4D97-AF65-F5344CB8AC3E}">
        <p14:creationId xmlns:p14="http://schemas.microsoft.com/office/powerpoint/2010/main" val="16560063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latin typeface="+mn-lt"/>
              </a:rPr>
              <a:t>Quality of the Social and Physical Environment Tool</a:t>
            </a:r>
            <a:endParaRPr lang="en-US" sz="3600" b="1" dirty="0">
              <a:latin typeface="+mn-lt"/>
            </a:endParaRPr>
          </a:p>
        </p:txBody>
      </p:sp>
      <p:sp>
        <p:nvSpPr>
          <p:cNvPr id="3" name="Content Placeholder 2"/>
          <p:cNvSpPr>
            <a:spLocks noGrp="1"/>
          </p:cNvSpPr>
          <p:nvPr>
            <p:ph idx="1"/>
          </p:nvPr>
        </p:nvSpPr>
        <p:spPr/>
        <p:txBody>
          <a:bodyPr/>
          <a:lstStyle/>
          <a:p>
            <a:r>
              <a:rPr lang="en-US" dirty="0"/>
              <a:t>Use the Quality of the Social and Physical Environment to assess what’s working and not working in a setting from the perspective of </a:t>
            </a:r>
          </a:p>
          <a:p>
            <a:pPr lvl="1">
              <a:buFont typeface="Courier New" charset="0"/>
              <a:buChar char="o"/>
            </a:pPr>
            <a:r>
              <a:rPr lang="en-US" dirty="0"/>
              <a:t>People supported</a:t>
            </a:r>
          </a:p>
          <a:p>
            <a:pPr lvl="1">
              <a:buFont typeface="Courier New" charset="0"/>
              <a:buChar char="o"/>
            </a:pPr>
            <a:r>
              <a:rPr lang="en-US" dirty="0"/>
              <a:t>Employees within </a:t>
            </a:r>
            <a:r>
              <a:rPr lang="en-US" dirty="0" smtClean="0"/>
              <a:t>organizations</a:t>
            </a:r>
          </a:p>
          <a:p>
            <a:r>
              <a:rPr lang="en-US" dirty="0" smtClean="0"/>
              <a:t>Identify domain areas that suggest additional universal strategies</a:t>
            </a:r>
          </a:p>
          <a:p>
            <a:r>
              <a:rPr lang="en-US" dirty="0" smtClean="0"/>
              <a:t>Assess whether the perceptions in the setting change over time after implementing the matrix</a:t>
            </a:r>
          </a:p>
          <a:p>
            <a:endParaRPr lang="en-US" dirty="0" smtClean="0"/>
          </a:p>
        </p:txBody>
      </p:sp>
    </p:spTree>
    <p:extLst>
      <p:ext uri="{BB962C8B-B14F-4D97-AF65-F5344CB8AC3E}">
        <p14:creationId xmlns:p14="http://schemas.microsoft.com/office/powerpoint/2010/main" val="111044083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FOUR: Review and finalize</a:t>
            </a:r>
          </a:p>
        </p:txBody>
      </p:sp>
      <p:sp>
        <p:nvSpPr>
          <p:cNvPr id="3" name="Content Placeholder 2"/>
          <p:cNvSpPr>
            <a:spLocks noGrp="1"/>
          </p:cNvSpPr>
          <p:nvPr>
            <p:ph idx="1"/>
          </p:nvPr>
        </p:nvSpPr>
        <p:spPr/>
        <p:txBody>
          <a:bodyPr/>
          <a:lstStyle/>
          <a:p>
            <a:r>
              <a:rPr lang="en-US" dirty="0"/>
              <a:t>Review all positive social interactions to ensure they are </a:t>
            </a:r>
            <a:r>
              <a:rPr lang="en-US" dirty="0" smtClean="0"/>
              <a:t>positively stated!</a:t>
            </a:r>
            <a:endParaRPr lang="en-US" dirty="0"/>
          </a:p>
          <a:p>
            <a:r>
              <a:rPr lang="en-US" dirty="0"/>
              <a:t>Bring completed Matrix to people for agreement</a:t>
            </a:r>
          </a:p>
        </p:txBody>
      </p:sp>
    </p:spTree>
    <p:extLst>
      <p:ext uri="{BB962C8B-B14F-4D97-AF65-F5344CB8AC3E}">
        <p14:creationId xmlns:p14="http://schemas.microsoft.com/office/powerpoint/2010/main" val="20417649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819054" y="1845883"/>
            <a:ext cx="8315546" cy="1611584"/>
          </a:xfrm>
        </p:spPr>
        <p:txBody>
          <a:bodyPr>
            <a:normAutofit/>
          </a:bodyPr>
          <a:lstStyle/>
          <a:p>
            <a:r>
              <a:rPr lang="en-US" sz="4800" b="1" dirty="0" smtClean="0"/>
              <a:t>Implementing the Matrix</a:t>
            </a:r>
            <a:endParaRPr lang="en-US" sz="4800" b="1" dirty="0">
              <a:latin typeface="+mn-lt"/>
            </a:endParaRPr>
          </a:p>
        </p:txBody>
      </p:sp>
      <p:pic>
        <p:nvPicPr>
          <p:cNvPr id="5" name="Picture 4" descr="m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096388"/>
            <a:ext cx="9144000" cy="920496"/>
          </a:xfrm>
          <a:prstGeom prst="rect">
            <a:avLst/>
          </a:prstGeom>
        </p:spPr>
      </p:pic>
      <p:pic>
        <p:nvPicPr>
          <p:cNvPr id="6" name="Picture 5"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917" y="5413854"/>
            <a:ext cx="2057400" cy="35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055" y="4101971"/>
            <a:ext cx="2818745" cy="9230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2808" y="3710454"/>
            <a:ext cx="1219254" cy="1219254"/>
          </a:xfrm>
          <a:prstGeom prst="rect">
            <a:avLst/>
          </a:prstGeom>
        </p:spPr>
      </p:pic>
    </p:spTree>
    <p:extLst>
      <p:ext uri="{BB962C8B-B14F-4D97-AF65-F5344CB8AC3E}">
        <p14:creationId xmlns:p14="http://schemas.microsoft.com/office/powerpoint/2010/main" val="243320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mn-lt"/>
              </a:rPr>
              <a:t>Create a Training Plan</a:t>
            </a:r>
            <a:endParaRPr lang="en-US" b="1" dirty="0">
              <a:latin typeface="+mn-lt"/>
            </a:endParaRPr>
          </a:p>
        </p:txBody>
      </p:sp>
      <p:sp>
        <p:nvSpPr>
          <p:cNvPr id="3" name="Content Placeholder 2"/>
          <p:cNvSpPr>
            <a:spLocks noGrp="1"/>
          </p:cNvSpPr>
          <p:nvPr>
            <p:ph idx="1"/>
          </p:nvPr>
        </p:nvSpPr>
        <p:spPr/>
        <p:txBody>
          <a:bodyPr/>
          <a:lstStyle/>
          <a:p>
            <a:pPr marL="0" indent="0">
              <a:buNone/>
            </a:pPr>
            <a:r>
              <a:rPr lang="en-US" sz="3200" b="1" dirty="0" smtClean="0"/>
              <a:t>Practice Teaching Skills in the Matrix</a:t>
            </a:r>
          </a:p>
          <a:p>
            <a:pPr marL="514350" indent="-514350">
              <a:buFont typeface="+mj-lt"/>
              <a:buAutoNum type="arabicPeriod"/>
            </a:pPr>
            <a:r>
              <a:rPr lang="en-US" dirty="0" smtClean="0"/>
              <a:t>Identify Person-Centered Behavior </a:t>
            </a:r>
          </a:p>
          <a:p>
            <a:pPr marL="514350" indent="-514350">
              <a:buFont typeface="+mj-lt"/>
              <a:buAutoNum type="arabicPeriod"/>
            </a:pPr>
            <a:r>
              <a:rPr lang="en-US" dirty="0" smtClean="0"/>
              <a:t>Choose Setting Where Behavior is Encouraged</a:t>
            </a:r>
          </a:p>
          <a:p>
            <a:pPr marL="514350" indent="-514350">
              <a:buFont typeface="+mj-lt"/>
              <a:buAutoNum type="arabicPeriod"/>
            </a:pPr>
            <a:r>
              <a:rPr lang="en-US" dirty="0"/>
              <a:t>Assess What Each Person Needs to Learn and Practice Skill</a:t>
            </a:r>
          </a:p>
          <a:p>
            <a:pPr lvl="1">
              <a:buFont typeface="Courier New" charset="0"/>
              <a:buChar char="o"/>
            </a:pPr>
            <a:r>
              <a:rPr lang="en-US" dirty="0"/>
              <a:t>Show Examples and </a:t>
            </a:r>
            <a:r>
              <a:rPr lang="en-US" dirty="0" err="1"/>
              <a:t>Nonexamples</a:t>
            </a:r>
            <a:r>
              <a:rPr lang="en-US" dirty="0"/>
              <a:t> </a:t>
            </a:r>
          </a:p>
          <a:p>
            <a:pPr lvl="1">
              <a:buFont typeface="Courier New" charset="0"/>
              <a:buChar char="o"/>
            </a:pPr>
            <a:r>
              <a:rPr lang="en-US" dirty="0"/>
              <a:t>Create a Task Analysis (If Needed</a:t>
            </a:r>
            <a:r>
              <a:rPr lang="en-US" dirty="0" smtClean="0"/>
              <a:t>)</a:t>
            </a:r>
          </a:p>
          <a:p>
            <a:pPr marL="514350" indent="-514350">
              <a:buFont typeface="+mj-lt"/>
              <a:buAutoNum type="arabicPeriod"/>
            </a:pPr>
            <a:r>
              <a:rPr lang="en-US" dirty="0" smtClean="0"/>
              <a:t>Schedule </a:t>
            </a:r>
            <a:r>
              <a:rPr lang="en-US" dirty="0"/>
              <a:t>Opportunities to Practice Social </a:t>
            </a:r>
            <a:r>
              <a:rPr lang="en-US" dirty="0" smtClean="0"/>
              <a:t>Interactions</a:t>
            </a:r>
          </a:p>
          <a:p>
            <a:pPr marL="514350" indent="-514350">
              <a:buFont typeface="+mj-lt"/>
              <a:buAutoNum type="arabicPeriod"/>
            </a:pPr>
            <a:r>
              <a:rPr lang="en-US" dirty="0" smtClean="0"/>
              <a:t>Create a Plan to Reinforce, Recognize and Support</a:t>
            </a:r>
            <a:endParaRPr lang="en-US" dirty="0"/>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3950123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8068"/>
            <a:ext cx="8229600" cy="1143000"/>
          </a:xfrm>
        </p:spPr>
        <p:txBody>
          <a:bodyPr/>
          <a:lstStyle/>
          <a:p>
            <a:pPr algn="ctr"/>
            <a:r>
              <a:rPr lang="en-US" b="1" dirty="0" err="1" smtClean="0">
                <a:latin typeface="+mn-lt"/>
              </a:rPr>
              <a:t>Inservice</a:t>
            </a:r>
            <a:r>
              <a:rPr lang="en-US" b="1" dirty="0" smtClean="0">
                <a:latin typeface="+mn-lt"/>
              </a:rPr>
              <a:t> Training and Staff</a:t>
            </a:r>
            <a:endParaRPr lang="en-US" b="1" dirty="0">
              <a:latin typeface="+mn-lt"/>
            </a:endParaRPr>
          </a:p>
        </p:txBody>
      </p:sp>
      <p:sp>
        <p:nvSpPr>
          <p:cNvPr id="3" name="Content Placeholder 2"/>
          <p:cNvSpPr>
            <a:spLocks noGrp="1"/>
          </p:cNvSpPr>
          <p:nvPr>
            <p:ph idx="1"/>
          </p:nvPr>
        </p:nvSpPr>
        <p:spPr>
          <a:xfrm>
            <a:off x="1981200" y="1417638"/>
            <a:ext cx="8229600" cy="5099414"/>
          </a:xfrm>
        </p:spPr>
        <p:txBody>
          <a:bodyPr>
            <a:normAutofit/>
          </a:bodyPr>
          <a:lstStyle/>
          <a:p>
            <a:r>
              <a:rPr lang="en-US" dirty="0" smtClean="0"/>
              <a:t>Create Skits That Show Examples and Non-examples of a Positive Social Interaction</a:t>
            </a:r>
          </a:p>
          <a:p>
            <a:r>
              <a:rPr lang="en-US" dirty="0" smtClean="0"/>
              <a:t>Review Each Person-Centered Value and Ask Staff to Make Up a Skit For Each Location/Setting</a:t>
            </a:r>
          </a:p>
          <a:p>
            <a:pPr lvl="1"/>
            <a:r>
              <a:rPr lang="en-US" dirty="0" smtClean="0"/>
              <a:t>Encouraging Choice In The Morning</a:t>
            </a:r>
          </a:p>
          <a:p>
            <a:pPr lvl="1"/>
            <a:r>
              <a:rPr lang="en-US" dirty="0" smtClean="0"/>
              <a:t>Example/Non-example</a:t>
            </a:r>
          </a:p>
          <a:p>
            <a:pPr lvl="1"/>
            <a:r>
              <a:rPr lang="en-US" dirty="0" smtClean="0"/>
              <a:t>Schedule Opportunities to Practice</a:t>
            </a:r>
          </a:p>
          <a:p>
            <a:r>
              <a:rPr lang="en-US" dirty="0" smtClean="0"/>
              <a:t>Create Activities With Skits Ask</a:t>
            </a:r>
          </a:p>
          <a:p>
            <a:pPr lvl="1"/>
            <a:r>
              <a:rPr lang="en-US" dirty="0" smtClean="0"/>
              <a:t> Staff to Act Out Non-example of Social Interaction</a:t>
            </a:r>
          </a:p>
          <a:p>
            <a:pPr lvl="1"/>
            <a:r>
              <a:rPr lang="en-US" dirty="0" smtClean="0"/>
              <a:t>Staff Act Out the Positive Example</a:t>
            </a:r>
            <a:endParaRPr lang="en-US" dirty="0"/>
          </a:p>
        </p:txBody>
      </p:sp>
    </p:spTree>
    <p:extLst>
      <p:ext uri="{BB962C8B-B14F-4D97-AF65-F5344CB8AC3E}">
        <p14:creationId xmlns:p14="http://schemas.microsoft.com/office/powerpoint/2010/main" val="110014297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981200" y="0"/>
            <a:ext cx="8164286" cy="1103086"/>
          </a:xfrm>
        </p:spPr>
        <p:txBody>
          <a:bodyPr>
            <a:normAutofit fontScale="90000"/>
          </a:bodyPr>
          <a:lstStyle/>
          <a:p>
            <a:r>
              <a:rPr lang="en-US" dirty="0" smtClean="0">
                <a:latin typeface="Arial" charset="0"/>
              </a:rPr>
              <a:t>Create Ways to Prompt Awareness</a:t>
            </a:r>
            <a:endParaRPr lang="en-US" dirty="0">
              <a:latin typeface="Arial" charset="0"/>
            </a:endParaRPr>
          </a:p>
        </p:txBody>
      </p:sp>
      <p:pic>
        <p:nvPicPr>
          <p:cNvPr id="604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14400"/>
            <a:ext cx="70358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90138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567" y="426395"/>
            <a:ext cx="8616907" cy="1143000"/>
          </a:xfrm>
        </p:spPr>
        <p:txBody>
          <a:bodyPr>
            <a:noAutofit/>
          </a:bodyPr>
          <a:lstStyle/>
          <a:p>
            <a:r>
              <a:rPr lang="en-US" sz="3600" b="1" dirty="0"/>
              <a:t>Strategies for Teaching New Skills</a:t>
            </a:r>
          </a:p>
        </p:txBody>
      </p:sp>
      <p:sp>
        <p:nvSpPr>
          <p:cNvPr id="3" name="Content Placeholder 2"/>
          <p:cNvSpPr>
            <a:spLocks noGrp="1"/>
          </p:cNvSpPr>
          <p:nvPr>
            <p:ph idx="1"/>
          </p:nvPr>
        </p:nvSpPr>
        <p:spPr>
          <a:xfrm>
            <a:off x="1981200" y="1417639"/>
            <a:ext cx="8229600" cy="4708525"/>
          </a:xfrm>
        </p:spPr>
        <p:txBody>
          <a:bodyPr/>
          <a:lstStyle/>
          <a:p>
            <a:endParaRPr lang="en-US" dirty="0"/>
          </a:p>
          <a:p>
            <a:r>
              <a:rPr lang="en-US" dirty="0"/>
              <a:t>Break Down A Task (Task Analysis)</a:t>
            </a:r>
          </a:p>
          <a:p>
            <a:r>
              <a:rPr lang="en-US" dirty="0"/>
              <a:t>Shaping Behavior Towards New Skills</a:t>
            </a:r>
          </a:p>
          <a:p>
            <a:r>
              <a:rPr lang="en-US" dirty="0"/>
              <a:t>Prompting Behavior</a:t>
            </a:r>
          </a:p>
          <a:p>
            <a:r>
              <a:rPr lang="en-US" dirty="0"/>
              <a:t>Reinforcement</a:t>
            </a:r>
          </a:p>
        </p:txBody>
      </p:sp>
    </p:spTree>
    <p:extLst>
      <p:ext uri="{BB962C8B-B14F-4D97-AF65-F5344CB8AC3E}">
        <p14:creationId xmlns:p14="http://schemas.microsoft.com/office/powerpoint/2010/main" val="19388312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49712"/>
            <a:ext cx="8229600" cy="1143000"/>
          </a:xfrm>
        </p:spPr>
        <p:txBody>
          <a:bodyPr/>
          <a:lstStyle/>
          <a:p>
            <a:r>
              <a:rPr lang="en-US" b="1" dirty="0"/>
              <a:t>Teaching New Skills: Task Analysis</a:t>
            </a:r>
          </a:p>
        </p:txBody>
      </p:sp>
      <p:sp>
        <p:nvSpPr>
          <p:cNvPr id="3" name="Content Placeholder 2"/>
          <p:cNvSpPr>
            <a:spLocks noGrp="1"/>
          </p:cNvSpPr>
          <p:nvPr>
            <p:ph idx="1"/>
          </p:nvPr>
        </p:nvSpPr>
        <p:spPr>
          <a:xfrm>
            <a:off x="1981200" y="1270097"/>
            <a:ext cx="8229600" cy="5330241"/>
          </a:xfrm>
        </p:spPr>
        <p:txBody>
          <a:bodyPr>
            <a:normAutofit fontScale="62500" lnSpcReduction="20000"/>
          </a:bodyPr>
          <a:lstStyle/>
          <a:p>
            <a:pPr marL="0" indent="0">
              <a:buNone/>
            </a:pPr>
            <a:r>
              <a:rPr lang="en-US" b="1" dirty="0"/>
              <a:t>Break Down Steps Into Basic Elements</a:t>
            </a:r>
          </a:p>
          <a:p>
            <a:pPr marL="0" indent="0">
              <a:buNone/>
            </a:pPr>
            <a:endParaRPr lang="en-US" b="1" dirty="0"/>
          </a:p>
          <a:p>
            <a:pPr marL="0" indent="0">
              <a:buNone/>
            </a:pPr>
            <a:r>
              <a:rPr lang="en-US" b="1" dirty="0"/>
              <a:t>Below is an example of a task analysis of teaching a learner to turn on the Wii.</a:t>
            </a:r>
            <a:endParaRPr lang="en-US" dirty="0"/>
          </a:p>
          <a:p>
            <a:r>
              <a:rPr lang="en-US" dirty="0"/>
              <a:t>1) Find remote</a:t>
            </a:r>
          </a:p>
          <a:p>
            <a:r>
              <a:rPr lang="en-US" dirty="0"/>
              <a:t>2) Press power button on remote for TV</a:t>
            </a:r>
          </a:p>
          <a:p>
            <a:r>
              <a:rPr lang="en-US" dirty="0"/>
              <a:t>3) Press channel 3</a:t>
            </a:r>
          </a:p>
          <a:p>
            <a:r>
              <a:rPr lang="en-US" dirty="0"/>
              <a:t>4) Walk to Wii</a:t>
            </a:r>
          </a:p>
          <a:p>
            <a:r>
              <a:rPr lang="en-US" dirty="0"/>
              <a:t>5) Press power button on Wii</a:t>
            </a:r>
          </a:p>
          <a:p>
            <a:r>
              <a:rPr lang="en-US" dirty="0"/>
              <a:t>6) Go to shelf</a:t>
            </a:r>
          </a:p>
          <a:p>
            <a:r>
              <a:rPr lang="en-US" dirty="0"/>
              <a:t>7) Pick out game</a:t>
            </a:r>
          </a:p>
          <a:p>
            <a:r>
              <a:rPr lang="en-US" dirty="0"/>
              <a:t>8) Take game out of case</a:t>
            </a:r>
          </a:p>
          <a:p>
            <a:r>
              <a:rPr lang="en-US" dirty="0"/>
              <a:t>9) Press Wii game into Wii</a:t>
            </a:r>
          </a:p>
          <a:p>
            <a:r>
              <a:rPr lang="en-US" dirty="0"/>
              <a:t>10) Put case on shelf</a:t>
            </a:r>
          </a:p>
          <a:p>
            <a:r>
              <a:rPr lang="en-US" dirty="0"/>
              <a:t>11) Sit on couch</a:t>
            </a:r>
          </a:p>
          <a:p>
            <a:r>
              <a:rPr lang="is-IS" dirty="0"/>
              <a:t>12) Play!</a:t>
            </a:r>
          </a:p>
          <a:p>
            <a:pPr marL="0" indent="0">
              <a:buNone/>
            </a:pPr>
            <a:r>
              <a:rPr lang="en-US" dirty="0"/>
              <a:t>http://</a:t>
            </a:r>
            <a:r>
              <a:rPr lang="en-US" dirty="0" err="1"/>
              <a:t>www.kcbehavioranalysts.com</a:t>
            </a:r>
            <a:r>
              <a:rPr lang="en-US" dirty="0"/>
              <a:t>/aba-toolbox</a:t>
            </a:r>
          </a:p>
        </p:txBody>
      </p:sp>
    </p:spTree>
    <p:extLst>
      <p:ext uri="{BB962C8B-B14F-4D97-AF65-F5344CB8AC3E}">
        <p14:creationId xmlns:p14="http://schemas.microsoft.com/office/powerpoint/2010/main" val="207322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18634</TotalTime>
  <Words>6076</Words>
  <Application>Microsoft Macintosh PowerPoint</Application>
  <PresentationFormat>Widescreen</PresentationFormat>
  <Paragraphs>1278</Paragraphs>
  <Slides>139</Slides>
  <Notes>42</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139</vt:i4>
      </vt:variant>
    </vt:vector>
  </HeadingPairs>
  <TitlesOfParts>
    <vt:vector size="156" baseType="lpstr">
      <vt:lpstr>Calibri</vt:lpstr>
      <vt:lpstr>Calibri Light</vt:lpstr>
      <vt:lpstr>Century Gothic</vt:lpstr>
      <vt:lpstr>Comic Sans MS</vt:lpstr>
      <vt:lpstr>Courier New</vt:lpstr>
      <vt:lpstr>Mangal</vt:lpstr>
      <vt:lpstr>MS PGothic</vt:lpstr>
      <vt:lpstr>ＭＳ Ｐゴシック</vt:lpstr>
      <vt:lpstr>ＭＳ Ｐゴシック</vt:lpstr>
      <vt:lpstr>Open Sans Condensed</vt:lpstr>
      <vt:lpstr>Palatino Linotype</vt:lpstr>
      <vt:lpstr>Tahoma</vt:lpstr>
      <vt:lpstr>Times New Roman</vt:lpstr>
      <vt:lpstr>Wingdings</vt:lpstr>
      <vt:lpstr>Arial</vt:lpstr>
      <vt:lpstr>Office Theme</vt:lpstr>
      <vt:lpstr>Chart</vt:lpstr>
      <vt:lpstr>Introduction to Positive Behavior Support   Day 1 Webinar &amp; Onsite   </vt:lpstr>
      <vt:lpstr>Webinar Goals for Diverse PBS Facilitators Who Are Here Today</vt:lpstr>
      <vt:lpstr>Becoming a PBS Facilitator</vt:lpstr>
      <vt:lpstr>Introduction to Positive Behavior Support   Day 1 Webinar </vt:lpstr>
      <vt:lpstr>Purpose of Today</vt:lpstr>
      <vt:lpstr>Webinar Agenda</vt:lpstr>
      <vt:lpstr>Statewide Organization-Wide Change Throughout Minnesota</vt:lpstr>
      <vt:lpstr>PowerPoint Presentation</vt:lpstr>
      <vt:lpstr>PowerPoint Presentation</vt:lpstr>
      <vt:lpstr>Person-Centered Practices &amp; Planning</vt:lpstr>
      <vt:lpstr>Organizational Workforce Development</vt:lpstr>
      <vt:lpstr>Positive Behavior Support</vt:lpstr>
      <vt:lpstr>What are Positive Supports?</vt:lpstr>
      <vt:lpstr>Positive Support Examples </vt:lpstr>
      <vt:lpstr>First Step: Establish a Person-Centered Environment </vt:lpstr>
      <vt:lpstr>Core  Concept:   What is important to a person includes those things in life which help us to be satisfied, content, comforted, fulfilled, and happy </vt:lpstr>
      <vt:lpstr>PowerPoint Presentation</vt:lpstr>
      <vt:lpstr>PowerPoint Presentation</vt:lpstr>
      <vt:lpstr>Positive Behavior Support  Universal PBS Strategies</vt:lpstr>
      <vt:lpstr>Changing Our Understanding of PBS</vt:lpstr>
      <vt:lpstr>Positive Behavior Support Provides a Framework for Prevention</vt:lpstr>
      <vt:lpstr>PowerPoint Presentation</vt:lpstr>
      <vt:lpstr>Major Goals of Universal PBS</vt:lpstr>
      <vt:lpstr>Key Elements of Positive Behavior Support</vt:lpstr>
      <vt:lpstr>PBS Assumptions &amp; Values</vt:lpstr>
      <vt:lpstr>Examples of Universal Strategies</vt:lpstr>
      <vt:lpstr>“Almost everybody I work with has ‘behavior’, including staff, that is problematic to them on a daily basis. I mean we need to not think it as [problem behavior]”   --Person Supporting People With Traumatic Brain Injury in Kansas </vt:lpstr>
      <vt:lpstr>Positive Social Interactions</vt:lpstr>
      <vt:lpstr>Major Goals of Universal PBS</vt:lpstr>
      <vt:lpstr>Creating a Positive Environment</vt:lpstr>
      <vt:lpstr>Who Is Involved In Building a Positive Social Environment?</vt:lpstr>
      <vt:lpstr>”The Matrix” – A tool for building positive social interactions.</vt:lpstr>
      <vt:lpstr>Matrix Development</vt:lpstr>
      <vt:lpstr>Matrix Examples</vt:lpstr>
      <vt:lpstr>Using Person-Centered Strategies to Encourage Community – Mental Health Clubhouse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Examples of the Matrix</vt:lpstr>
      <vt:lpstr>PowerPoint Presentation</vt:lpstr>
      <vt:lpstr>PowerPoint Presentation</vt:lpstr>
      <vt:lpstr>Practicing Positive Social Behaviors</vt:lpstr>
      <vt:lpstr>PowerPoint Presentation</vt:lpstr>
      <vt:lpstr>Focus on Our Values in Action</vt:lpstr>
      <vt:lpstr>Consistent Responses to Problems</vt:lpstr>
      <vt:lpstr>Major Goals of Universal PBS</vt:lpstr>
      <vt:lpstr>Moving Away From Traditional  Behavior Management</vt:lpstr>
      <vt:lpstr>Common Functions that Maintain Problem Behavior</vt:lpstr>
      <vt:lpstr>Common Themes That Set the Stage for Problems</vt:lpstr>
      <vt:lpstr>Two Common Problems That Occur in Most  Social Settings</vt:lpstr>
      <vt:lpstr>Assessing Incident Report Systems</vt:lpstr>
      <vt:lpstr>Incident Reports &amp; Data-based Decision Making</vt:lpstr>
      <vt:lpstr>Streamlining Data Collection</vt:lpstr>
      <vt:lpstr>Questions?</vt:lpstr>
      <vt:lpstr>Take a Minute to Think About….</vt:lpstr>
      <vt:lpstr>Upcoming Dates</vt:lpstr>
      <vt:lpstr>End of Webinar</vt:lpstr>
      <vt:lpstr>Introduction to Positive Behavior Support   Day 1 Onsite </vt:lpstr>
      <vt:lpstr>Agenda after Webinar</vt:lpstr>
      <vt:lpstr>Overview of Roles</vt:lpstr>
      <vt:lpstr>Getting Started in Organizational Work</vt:lpstr>
      <vt:lpstr>Team Members</vt:lpstr>
      <vt:lpstr>Positive Behavior Support Facilitators</vt:lpstr>
      <vt:lpstr>Why think about Functions?</vt:lpstr>
      <vt:lpstr>Function-based Thinking</vt:lpstr>
      <vt:lpstr>PowerPoint Presentation</vt:lpstr>
      <vt:lpstr>Function-Based Thinking at All Levels</vt:lpstr>
      <vt:lpstr>Function-Based Thinking at All Levels</vt:lpstr>
      <vt:lpstr>Function-Based Thinking at All Levels</vt:lpstr>
      <vt:lpstr>Function-Based Thinking at All Levels</vt:lpstr>
      <vt:lpstr>Working Smarter Not Harder</vt:lpstr>
      <vt:lpstr>6 Training Day Layout</vt:lpstr>
      <vt:lpstr>What is telehealth? </vt:lpstr>
      <vt:lpstr>How does telehealth fit into the PBS training?</vt:lpstr>
      <vt:lpstr>How do we start using telehealth</vt:lpstr>
      <vt:lpstr>Deeper Dive: Universal PBS</vt:lpstr>
      <vt:lpstr>Major Goals of Universal PBS</vt:lpstr>
      <vt:lpstr>You can’t change anyone else but people do change in relationship to your change. All relationships are a system, and when any one part of a system changes, it affects the other part -Jack Canfield</vt:lpstr>
      <vt:lpstr>Planning for the Matrix</vt:lpstr>
      <vt:lpstr>Matrix Development</vt:lpstr>
      <vt:lpstr>STEP ONE: Identifying Matrix Examples</vt:lpstr>
      <vt:lpstr>STEP TWO: Prepare for Matrix Development</vt:lpstr>
      <vt:lpstr>”The Matrix” – A tool for building positive social interactions.</vt:lpstr>
      <vt:lpstr>PowerPoint Presentation</vt:lpstr>
      <vt:lpstr>PowerPoint Presentation</vt:lpstr>
      <vt:lpstr>STEP THREE: Building the Matrix</vt:lpstr>
      <vt:lpstr>PowerPoint Presentation</vt:lpstr>
      <vt:lpstr>Quality of the Social and Physical Environment Tool</vt:lpstr>
      <vt:lpstr>STEP FOUR: Review and finalize</vt:lpstr>
      <vt:lpstr>Implementing the Matrix</vt:lpstr>
      <vt:lpstr>Create a Training Plan</vt:lpstr>
      <vt:lpstr>Inservice Training and Staff</vt:lpstr>
      <vt:lpstr>Create Ways to Prompt Awareness</vt:lpstr>
      <vt:lpstr>Strategies for Teaching New Skills</vt:lpstr>
      <vt:lpstr>Teaching New Skills: Task Analysis</vt:lpstr>
      <vt:lpstr>Shaping Occurs When….</vt:lpstr>
      <vt:lpstr>Prompting Behavior</vt:lpstr>
      <vt:lpstr>PowerPoint Presentation</vt:lpstr>
      <vt:lpstr>Reinforcement is Personal </vt:lpstr>
      <vt:lpstr>Reinforcement Activity</vt:lpstr>
      <vt:lpstr>  Reinforcement Activity </vt:lpstr>
      <vt:lpstr>Working on the Matrix</vt:lpstr>
      <vt:lpstr>Example From the Clubhouse</vt:lpstr>
      <vt:lpstr>Prevention of Problem Behavior</vt:lpstr>
      <vt:lpstr>Major Goals of Universal PBS</vt:lpstr>
      <vt:lpstr>Moving Away From Traditional  Behavior Management</vt:lpstr>
      <vt:lpstr>Common Functions that Maintain Problem Behavior</vt:lpstr>
      <vt:lpstr>Common Themes That Set the Stage for Problems</vt:lpstr>
      <vt:lpstr>Two Common Problems That Occur in Most  Social Settings</vt:lpstr>
      <vt:lpstr>PowerPoint Presentation</vt:lpstr>
      <vt:lpstr>Increase Awareness of How Negative Interactions Escalate</vt:lpstr>
      <vt:lpstr>The Escalation Cycle       </vt:lpstr>
      <vt:lpstr>Assessing Incident Report Systems</vt:lpstr>
      <vt:lpstr>Incident Reports &amp; Data-based Decision Making</vt:lpstr>
      <vt:lpstr>Ways to Use Incident Report Data</vt:lpstr>
      <vt:lpstr>Data-Based Decision Making</vt:lpstr>
      <vt:lpstr>PowerPoint Presentation</vt:lpstr>
      <vt:lpstr>Streamlining Data Collection</vt:lpstr>
      <vt:lpstr>PowerPoint Presentation</vt:lpstr>
      <vt:lpstr>PowerPoint Presentation</vt:lpstr>
      <vt:lpstr>Discussion About Incident Reports</vt:lpstr>
      <vt:lpstr>Update on Definitions ICI is Working On…</vt:lpstr>
      <vt:lpstr>Major Goals of Universal PBS</vt:lpstr>
      <vt:lpstr>Identify Ways to Communicate</vt:lpstr>
      <vt:lpstr>Homework: Create an Introduction to PBS to Share</vt:lpstr>
      <vt:lpstr>PowerPoint Presentation</vt:lpstr>
      <vt:lpstr>Contact Information</vt:lpstr>
      <vt:lpstr>Contact Information</vt:lpstr>
      <vt:lpstr>Free Resources</vt:lpstr>
      <vt:lpstr>Free Resources</vt:lpstr>
      <vt:lpstr>Free Resources From  Dean Fixsen and Colleagues</vt:lpstr>
      <vt:lpstr>PowerPoint Presentation</vt:lpstr>
      <vt:lpstr>Organization-Wide Change</vt:lpstr>
      <vt:lpstr>Additional Wisdom From Social Media</vt:lpstr>
      <vt:lpstr>PowerPoint Presentation</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Positive Behavior Support   Day 1 Webinar &amp; Onsite  Stephanie Benson, MA</dc:title>
  <dc:creator>Erin Watts</dc:creator>
  <cp:lastModifiedBy>Microsoft Office User</cp:lastModifiedBy>
  <cp:revision>52</cp:revision>
  <dcterms:created xsi:type="dcterms:W3CDTF">2017-09-19T14:40:41Z</dcterms:created>
  <dcterms:modified xsi:type="dcterms:W3CDTF">2017-10-25T14:13:09Z</dcterms:modified>
</cp:coreProperties>
</file>