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354" r:id="rId2"/>
    <p:sldId id="355" r:id="rId3"/>
    <p:sldId id="474" r:id="rId4"/>
    <p:sldId id="471" r:id="rId5"/>
    <p:sldId id="472" r:id="rId6"/>
    <p:sldId id="477" r:id="rId7"/>
    <p:sldId id="346" r:id="rId8"/>
    <p:sldId id="479" r:id="rId9"/>
    <p:sldId id="478" r:id="rId10"/>
    <p:sldId id="475" r:id="rId11"/>
    <p:sldId id="476" r:id="rId12"/>
    <p:sldId id="480" r:id="rId13"/>
    <p:sldId id="460" r:id="rId14"/>
    <p:sldId id="469" r:id="rId15"/>
    <p:sldId id="484" r:id="rId16"/>
    <p:sldId id="374" r:id="rId17"/>
    <p:sldId id="481" r:id="rId18"/>
    <p:sldId id="483" r:id="rId19"/>
    <p:sldId id="3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0F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1032"/>
    <p:restoredTop sz="94690"/>
  </p:normalViewPr>
  <p:slideViewPr>
    <p:cSldViewPr snapToGrid="0" snapToObjects="1">
      <p:cViewPr>
        <p:scale>
          <a:sx n="70" d="100"/>
          <a:sy n="70" d="100"/>
        </p:scale>
        <p:origin x="1312" y="760"/>
      </p:cViewPr>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E0CF4C-1D70-1A45-85DF-CB64E4394A37}" type="datetimeFigureOut">
              <a:rPr lang="en-US" smtClean="0"/>
              <a:t>7/10/17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5EAF50-421C-C848-BDEB-FBCFBE8557FB}" type="slidenum">
              <a:rPr lang="en-US" smtClean="0"/>
              <a:t>‹#›</a:t>
            </a:fld>
            <a:endParaRPr lang="en-US"/>
          </a:p>
        </p:txBody>
      </p:sp>
    </p:spTree>
    <p:extLst>
      <p:ext uri="{BB962C8B-B14F-4D97-AF65-F5344CB8AC3E}">
        <p14:creationId xmlns:p14="http://schemas.microsoft.com/office/powerpoint/2010/main" val="452102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solidFill>
                  <a:srgbClr val="FF0000"/>
                </a:solidFill>
              </a:rPr>
              <a:t>1. Update Year 1 Action Plan </a:t>
            </a:r>
          </a:p>
          <a:p>
            <a:r>
              <a:rPr lang="en-US" dirty="0" smtClean="0">
                <a:solidFill>
                  <a:srgbClr val="FF0000"/>
                </a:solidFill>
              </a:rPr>
              <a:t>      Include coaches informing rest of </a:t>
            </a:r>
          </a:p>
          <a:p>
            <a:pPr marL="0" indent="0">
              <a:buNone/>
            </a:pPr>
            <a:r>
              <a:rPr lang="en-US" dirty="0" smtClean="0">
                <a:solidFill>
                  <a:srgbClr val="FF0000"/>
                </a:solidFill>
              </a:rPr>
              <a:t>              regional team     (30 minutes)</a:t>
            </a:r>
          </a:p>
          <a:p>
            <a:pPr marL="0" indent="0">
              <a:buNone/>
            </a:pPr>
            <a:r>
              <a:rPr lang="en-US" dirty="0" smtClean="0">
                <a:solidFill>
                  <a:srgbClr val="FF0000"/>
                </a:solidFill>
              </a:rPr>
              <a:t>2.  History map --  45 minutes</a:t>
            </a:r>
          </a:p>
          <a:p>
            <a:pPr marL="0" indent="0">
              <a:buNone/>
            </a:pPr>
            <a:r>
              <a:rPr lang="en-US" dirty="0" smtClean="0">
                <a:solidFill>
                  <a:srgbClr val="FF0000"/>
                </a:solidFill>
              </a:rPr>
              <a:t>          (agency sharing – 15 minutes) </a:t>
            </a:r>
          </a:p>
          <a:p>
            <a:pPr marL="0" indent="0">
              <a:buNone/>
            </a:pPr>
            <a:r>
              <a:rPr lang="en-US" dirty="0" smtClean="0">
                <a:solidFill>
                  <a:srgbClr val="FF0000"/>
                </a:solidFill>
              </a:rPr>
              <a:t>3.  Review vision – 15 minutes</a:t>
            </a:r>
          </a:p>
          <a:p>
            <a:pPr marL="0" indent="0">
              <a:buNone/>
            </a:pPr>
            <a:r>
              <a:rPr lang="en-US" dirty="0" smtClean="0">
                <a:solidFill>
                  <a:srgbClr val="FF0000"/>
                </a:solidFill>
              </a:rPr>
              <a:t>4.  Year 3 goals – 30 minutes</a:t>
            </a:r>
          </a:p>
          <a:p>
            <a:pPr marL="0" indent="0">
              <a:buNone/>
            </a:pPr>
            <a:r>
              <a:rPr lang="en-US" dirty="0" smtClean="0">
                <a:solidFill>
                  <a:srgbClr val="FF0000"/>
                </a:solidFill>
              </a:rPr>
              <a:t>5.  Year 2 goals – 30 minutes</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C65F697D-DC3A-C846-AD39-14FEF0AD8BBC}" type="slidenum">
              <a:rPr lang="en-US" smtClean="0"/>
              <a:t>2</a:t>
            </a:fld>
            <a:endParaRPr lang="en-US" dirty="0"/>
          </a:p>
        </p:txBody>
      </p:sp>
    </p:spTree>
    <p:extLst>
      <p:ext uri="{BB962C8B-B14F-4D97-AF65-F5344CB8AC3E}">
        <p14:creationId xmlns:p14="http://schemas.microsoft.com/office/powerpoint/2010/main" val="272946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E1276C-7FFC-9F40-B909-EC2DDD86FC1B}" type="datetimeFigureOut">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EE5EF-FA75-A847-9564-F664641AD1AA}" type="slidenum">
              <a:rPr lang="en-US" smtClean="0"/>
              <a:t>‹#›</a:t>
            </a:fld>
            <a:endParaRPr lang="en-US"/>
          </a:p>
        </p:txBody>
      </p:sp>
    </p:spTree>
    <p:extLst>
      <p:ext uri="{BB962C8B-B14F-4D97-AF65-F5344CB8AC3E}">
        <p14:creationId xmlns:p14="http://schemas.microsoft.com/office/powerpoint/2010/main" val="1065218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E1276C-7FFC-9F40-B909-EC2DDD86FC1B}" type="datetimeFigureOut">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EE5EF-FA75-A847-9564-F664641AD1AA}" type="slidenum">
              <a:rPr lang="en-US" smtClean="0"/>
              <a:t>‹#›</a:t>
            </a:fld>
            <a:endParaRPr lang="en-US"/>
          </a:p>
        </p:txBody>
      </p:sp>
    </p:spTree>
    <p:extLst>
      <p:ext uri="{BB962C8B-B14F-4D97-AF65-F5344CB8AC3E}">
        <p14:creationId xmlns:p14="http://schemas.microsoft.com/office/powerpoint/2010/main" val="160468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E1276C-7FFC-9F40-B909-EC2DDD86FC1B}" type="datetimeFigureOut">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EE5EF-FA75-A847-9564-F664641AD1AA}" type="slidenum">
              <a:rPr lang="en-US" smtClean="0"/>
              <a:t>‹#›</a:t>
            </a:fld>
            <a:endParaRPr lang="en-US"/>
          </a:p>
        </p:txBody>
      </p:sp>
    </p:spTree>
    <p:extLst>
      <p:ext uri="{BB962C8B-B14F-4D97-AF65-F5344CB8AC3E}">
        <p14:creationId xmlns:p14="http://schemas.microsoft.com/office/powerpoint/2010/main" val="1900035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E1276C-7FFC-9F40-B909-EC2DDD86FC1B}" type="datetimeFigureOut">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EE5EF-FA75-A847-9564-F664641AD1AA}" type="slidenum">
              <a:rPr lang="en-US" smtClean="0"/>
              <a:t>‹#›</a:t>
            </a:fld>
            <a:endParaRPr lang="en-US"/>
          </a:p>
        </p:txBody>
      </p:sp>
    </p:spTree>
    <p:extLst>
      <p:ext uri="{BB962C8B-B14F-4D97-AF65-F5344CB8AC3E}">
        <p14:creationId xmlns:p14="http://schemas.microsoft.com/office/powerpoint/2010/main" val="1706656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E1276C-7FFC-9F40-B909-EC2DDD86FC1B}" type="datetimeFigureOut">
              <a:rPr lang="en-US" smtClean="0"/>
              <a:t>7/10/17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EE5EF-FA75-A847-9564-F664641AD1AA}" type="slidenum">
              <a:rPr lang="en-US" smtClean="0"/>
              <a:t>‹#›</a:t>
            </a:fld>
            <a:endParaRPr lang="en-US"/>
          </a:p>
        </p:txBody>
      </p:sp>
    </p:spTree>
    <p:extLst>
      <p:ext uri="{BB962C8B-B14F-4D97-AF65-F5344CB8AC3E}">
        <p14:creationId xmlns:p14="http://schemas.microsoft.com/office/powerpoint/2010/main" val="198523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E1276C-7FFC-9F40-B909-EC2DDD86FC1B}" type="datetimeFigureOut">
              <a:rPr lang="en-US" smtClean="0"/>
              <a:t>7/10/17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EE5EF-FA75-A847-9564-F664641AD1AA}" type="slidenum">
              <a:rPr lang="en-US" smtClean="0"/>
              <a:t>‹#›</a:t>
            </a:fld>
            <a:endParaRPr lang="en-US"/>
          </a:p>
        </p:txBody>
      </p:sp>
    </p:spTree>
    <p:extLst>
      <p:ext uri="{BB962C8B-B14F-4D97-AF65-F5344CB8AC3E}">
        <p14:creationId xmlns:p14="http://schemas.microsoft.com/office/powerpoint/2010/main" val="330632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E1276C-7FFC-9F40-B909-EC2DDD86FC1B}" type="datetimeFigureOut">
              <a:rPr lang="en-US" smtClean="0"/>
              <a:t>7/10/17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3EE5EF-FA75-A847-9564-F664641AD1AA}" type="slidenum">
              <a:rPr lang="en-US" smtClean="0"/>
              <a:t>‹#›</a:t>
            </a:fld>
            <a:endParaRPr lang="en-US"/>
          </a:p>
        </p:txBody>
      </p:sp>
    </p:spTree>
    <p:extLst>
      <p:ext uri="{BB962C8B-B14F-4D97-AF65-F5344CB8AC3E}">
        <p14:creationId xmlns:p14="http://schemas.microsoft.com/office/powerpoint/2010/main" val="1397308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E1276C-7FFC-9F40-B909-EC2DDD86FC1B}" type="datetimeFigureOut">
              <a:rPr lang="en-US" smtClean="0"/>
              <a:t>7/10/17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3EE5EF-FA75-A847-9564-F664641AD1AA}" type="slidenum">
              <a:rPr lang="en-US" smtClean="0"/>
              <a:t>‹#›</a:t>
            </a:fld>
            <a:endParaRPr lang="en-US"/>
          </a:p>
        </p:txBody>
      </p:sp>
    </p:spTree>
    <p:extLst>
      <p:ext uri="{BB962C8B-B14F-4D97-AF65-F5344CB8AC3E}">
        <p14:creationId xmlns:p14="http://schemas.microsoft.com/office/powerpoint/2010/main" val="1826800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E1276C-7FFC-9F40-B909-EC2DDD86FC1B}" type="datetimeFigureOut">
              <a:rPr lang="en-US" smtClean="0"/>
              <a:t>7/10/17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3EE5EF-FA75-A847-9564-F664641AD1AA}" type="slidenum">
              <a:rPr lang="en-US" smtClean="0"/>
              <a:t>‹#›</a:t>
            </a:fld>
            <a:endParaRPr lang="en-US"/>
          </a:p>
        </p:txBody>
      </p:sp>
    </p:spTree>
    <p:extLst>
      <p:ext uri="{BB962C8B-B14F-4D97-AF65-F5344CB8AC3E}">
        <p14:creationId xmlns:p14="http://schemas.microsoft.com/office/powerpoint/2010/main" val="462403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E1276C-7FFC-9F40-B909-EC2DDD86FC1B}" type="datetimeFigureOut">
              <a:rPr lang="en-US" smtClean="0"/>
              <a:t>7/10/17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EE5EF-FA75-A847-9564-F664641AD1AA}" type="slidenum">
              <a:rPr lang="en-US" smtClean="0"/>
              <a:t>‹#›</a:t>
            </a:fld>
            <a:endParaRPr lang="en-US"/>
          </a:p>
        </p:txBody>
      </p:sp>
    </p:spTree>
    <p:extLst>
      <p:ext uri="{BB962C8B-B14F-4D97-AF65-F5344CB8AC3E}">
        <p14:creationId xmlns:p14="http://schemas.microsoft.com/office/powerpoint/2010/main" val="2014461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E1276C-7FFC-9F40-B909-EC2DDD86FC1B}" type="datetimeFigureOut">
              <a:rPr lang="en-US" smtClean="0"/>
              <a:t>7/10/17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EE5EF-FA75-A847-9564-F664641AD1AA}" type="slidenum">
              <a:rPr lang="en-US" smtClean="0"/>
              <a:t>‹#›</a:t>
            </a:fld>
            <a:endParaRPr lang="en-US"/>
          </a:p>
        </p:txBody>
      </p:sp>
    </p:spTree>
    <p:extLst>
      <p:ext uri="{BB962C8B-B14F-4D97-AF65-F5344CB8AC3E}">
        <p14:creationId xmlns:p14="http://schemas.microsoft.com/office/powerpoint/2010/main" val="19803658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E1276C-7FFC-9F40-B909-EC2DDD86FC1B}" type="datetimeFigureOut">
              <a:rPr lang="en-US" smtClean="0"/>
              <a:t>7/10/17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EE5EF-FA75-A847-9564-F664641AD1AA}" type="slidenum">
              <a:rPr lang="en-US" smtClean="0"/>
              <a:t>‹#›</a:t>
            </a:fld>
            <a:endParaRPr lang="en-US"/>
          </a:p>
        </p:txBody>
      </p:sp>
    </p:spTree>
    <p:extLst>
      <p:ext uri="{BB962C8B-B14F-4D97-AF65-F5344CB8AC3E}">
        <p14:creationId xmlns:p14="http://schemas.microsoft.com/office/powerpoint/2010/main" val="2036639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g"/><Relationship Id="rId5"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g"/><Relationship Id="rId5"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g"/><Relationship Id="rId5"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g"/><Relationship Id="rId5"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g"/><Relationship Id="rId5"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0" y="2082998"/>
            <a:ext cx="11375136" cy="1773722"/>
          </a:xfrm>
        </p:spPr>
        <p:txBody>
          <a:bodyPr>
            <a:noAutofit/>
          </a:bodyPr>
          <a:lstStyle/>
          <a:p>
            <a:r>
              <a:rPr lang="en-US" sz="5400" b="1" dirty="0" smtClean="0">
                <a:latin typeface="+mn-lt"/>
              </a:rPr>
              <a:t>Introduction to </a:t>
            </a:r>
            <a:br>
              <a:rPr lang="en-US" sz="5400" b="1" dirty="0" smtClean="0">
                <a:latin typeface="+mn-lt"/>
              </a:rPr>
            </a:br>
            <a:r>
              <a:rPr lang="en-US" sz="5400" b="1" dirty="0" smtClean="0">
                <a:latin typeface="+mn-lt"/>
              </a:rPr>
              <a:t>Positive Behavior Support Planning</a:t>
            </a:r>
            <a:br>
              <a:rPr lang="en-US" sz="5400" b="1" dirty="0" smtClean="0">
                <a:latin typeface="+mn-lt"/>
              </a:rPr>
            </a:br>
            <a:r>
              <a:rPr lang="en-US" sz="5400" b="1" dirty="0">
                <a:latin typeface="+mn-lt"/>
              </a:rPr>
              <a:t/>
            </a:r>
            <a:br>
              <a:rPr lang="en-US" sz="5400" b="1" dirty="0">
                <a:latin typeface="+mn-lt"/>
              </a:rPr>
            </a:br>
            <a:endParaRPr lang="en-US" sz="5400" b="1" dirty="0">
              <a:latin typeface="+mn-lt"/>
            </a:endParaRPr>
          </a:p>
        </p:txBody>
      </p:sp>
      <p:pic>
        <p:nvPicPr>
          <p:cNvPr id="5" name="Picture 4" descr="m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52184"/>
            <a:ext cx="12192000" cy="1227328"/>
          </a:xfrm>
          <a:prstGeom prst="rect">
            <a:avLst/>
          </a:prstGeom>
        </p:spPr>
      </p:pic>
      <p:pic>
        <p:nvPicPr>
          <p:cNvPr id="6" name="Picture 5" descr="UofM_Driven_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7223" y="6075471"/>
            <a:ext cx="27432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3405" y="4343385"/>
            <a:ext cx="3758326" cy="1230719"/>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8410" y="3804272"/>
            <a:ext cx="1625672" cy="1625672"/>
          </a:xfrm>
          <a:prstGeom prst="rect">
            <a:avLst/>
          </a:prstGeom>
        </p:spPr>
      </p:pic>
    </p:spTree>
    <p:extLst>
      <p:ext uri="{BB962C8B-B14F-4D97-AF65-F5344CB8AC3E}">
        <p14:creationId xmlns:p14="http://schemas.microsoft.com/office/powerpoint/2010/main" val="2104917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5912804"/>
            <a:ext cx="9144000" cy="920496"/>
          </a:xfrm>
          <a:prstGeom prst="rect">
            <a:avLst/>
          </a:prstGeom>
        </p:spPr>
      </p:pic>
      <p:pic>
        <p:nvPicPr>
          <p:cNvPr id="6" name="Picture 5" descr="UofM_Driven_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6111877"/>
            <a:ext cx="27432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1524000" y="1331669"/>
            <a:ext cx="9144000" cy="2387600"/>
          </a:xfrm>
        </p:spPr>
        <p:txBody>
          <a:bodyPr>
            <a:normAutofit/>
          </a:bodyPr>
          <a:lstStyle/>
          <a:p>
            <a:r>
              <a:rPr lang="en-US" b="1" dirty="0" smtClean="0">
                <a:latin typeface="+mn-lt"/>
              </a:rPr>
              <a:t>Person-Centered Planning</a:t>
            </a:r>
            <a:br>
              <a:rPr lang="en-US" b="1" dirty="0" smtClean="0">
                <a:latin typeface="+mn-lt"/>
              </a:rPr>
            </a:br>
            <a:endParaRPr lang="en-US" sz="4400" dirty="0">
              <a:latin typeface="+mn-lt"/>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67524" y="4057969"/>
            <a:ext cx="1625672" cy="1625672"/>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3405" y="4343385"/>
            <a:ext cx="3758326" cy="1230719"/>
          </a:xfrm>
          <a:prstGeom prst="rect">
            <a:avLst/>
          </a:prstGeom>
        </p:spPr>
      </p:pic>
    </p:spTree>
    <p:extLst>
      <p:ext uri="{BB962C8B-B14F-4D97-AF65-F5344CB8AC3E}">
        <p14:creationId xmlns:p14="http://schemas.microsoft.com/office/powerpoint/2010/main" val="1107765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Key Features of Person-Centered Planning</a:t>
            </a:r>
            <a:endParaRPr lang="en-US" b="1" dirty="0">
              <a:latin typeface="+mn-lt"/>
            </a:endParaRPr>
          </a:p>
        </p:txBody>
      </p:sp>
      <p:sp>
        <p:nvSpPr>
          <p:cNvPr id="3" name="Content Placeholder 2"/>
          <p:cNvSpPr>
            <a:spLocks noGrp="1"/>
          </p:cNvSpPr>
          <p:nvPr>
            <p:ph idx="1"/>
          </p:nvPr>
        </p:nvSpPr>
        <p:spPr>
          <a:xfrm>
            <a:off x="838200" y="1690688"/>
            <a:ext cx="10750296" cy="4611751"/>
          </a:xfrm>
        </p:spPr>
        <p:txBody>
          <a:bodyPr>
            <a:normAutofit lnSpcReduction="10000"/>
          </a:bodyPr>
          <a:lstStyle/>
          <a:p>
            <a:r>
              <a:rPr lang="en-US" sz="3600" dirty="0" smtClean="0"/>
              <a:t>Focus on Helping Person Lead the Life They Choose</a:t>
            </a:r>
          </a:p>
          <a:p>
            <a:r>
              <a:rPr lang="en-US" sz="3600" dirty="0"/>
              <a:t>Empower a Person to Lead Their Own Meeting</a:t>
            </a:r>
          </a:p>
          <a:p>
            <a:pPr lvl="1">
              <a:buFont typeface="Courier New" charset="0"/>
              <a:buChar char="o"/>
            </a:pPr>
            <a:r>
              <a:rPr lang="en-US" sz="3600" dirty="0" smtClean="0"/>
              <a:t> Person </a:t>
            </a:r>
            <a:r>
              <a:rPr lang="en-US" sz="3600" dirty="0"/>
              <a:t>Decides Who to Invite</a:t>
            </a:r>
          </a:p>
          <a:p>
            <a:pPr lvl="1">
              <a:buFont typeface="Courier New" charset="0"/>
              <a:buChar char="o"/>
            </a:pPr>
            <a:r>
              <a:rPr lang="en-US" sz="3600" dirty="0" smtClean="0"/>
              <a:t> Focus </a:t>
            </a:r>
            <a:r>
              <a:rPr lang="en-US" sz="3600" dirty="0"/>
              <a:t>on </a:t>
            </a:r>
            <a:r>
              <a:rPr lang="en-US" sz="3600" dirty="0" smtClean="0"/>
              <a:t>Strengths </a:t>
            </a:r>
          </a:p>
          <a:p>
            <a:pPr lvl="1">
              <a:buFont typeface="Courier New" charset="0"/>
              <a:buChar char="o"/>
            </a:pPr>
            <a:r>
              <a:rPr lang="en-US" sz="3600" dirty="0"/>
              <a:t> </a:t>
            </a:r>
            <a:r>
              <a:rPr lang="en-US" sz="3600" dirty="0" smtClean="0"/>
              <a:t>Explore Important Elements That Are To and Important For a Person</a:t>
            </a:r>
          </a:p>
          <a:p>
            <a:r>
              <a:rPr lang="en-US" sz="3600" dirty="0" smtClean="0"/>
              <a:t>Create Positive Focus for Team Meetings</a:t>
            </a:r>
          </a:p>
          <a:p>
            <a:r>
              <a:rPr lang="en-US" sz="3600" dirty="0" smtClean="0"/>
              <a:t>Gathers Details Needed for Problem Solving</a:t>
            </a:r>
          </a:p>
        </p:txBody>
      </p:sp>
    </p:spTree>
    <p:extLst>
      <p:ext uri="{BB962C8B-B14F-4D97-AF65-F5344CB8AC3E}">
        <p14:creationId xmlns:p14="http://schemas.microsoft.com/office/powerpoint/2010/main" val="879261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Goal of Person-Centered Plan</a:t>
            </a:r>
            <a:endParaRPr lang="en-US" b="1" dirty="0">
              <a:latin typeface="+mn-lt"/>
            </a:endParaRPr>
          </a:p>
        </p:txBody>
      </p:sp>
      <p:sp>
        <p:nvSpPr>
          <p:cNvPr id="3" name="Content Placeholder 2"/>
          <p:cNvSpPr>
            <a:spLocks noGrp="1"/>
          </p:cNvSpPr>
          <p:nvPr>
            <p:ph idx="1"/>
          </p:nvPr>
        </p:nvSpPr>
        <p:spPr/>
        <p:txBody>
          <a:bodyPr/>
          <a:lstStyle/>
          <a:p>
            <a:r>
              <a:rPr lang="en-US" sz="4000" dirty="0" smtClean="0"/>
              <a:t>Action Plan for Helping Person Achieve Life Outcomes</a:t>
            </a:r>
          </a:p>
          <a:p>
            <a:r>
              <a:rPr lang="en-US" sz="4000" dirty="0" smtClean="0"/>
              <a:t>Meet Regularly to Work on Action Items</a:t>
            </a:r>
          </a:p>
          <a:p>
            <a:r>
              <a:rPr lang="en-US" sz="4000" dirty="0" smtClean="0"/>
              <a:t>Create a Person-Centered Value for Future Work</a:t>
            </a:r>
          </a:p>
          <a:p>
            <a:r>
              <a:rPr lang="en-US" sz="4000" dirty="0" smtClean="0"/>
              <a:t>Gather Information That Can Be Used for PBS</a:t>
            </a:r>
          </a:p>
          <a:p>
            <a:endParaRPr lang="en-US" sz="4000" dirty="0" smtClean="0"/>
          </a:p>
          <a:p>
            <a:endParaRPr lang="en-US" dirty="0"/>
          </a:p>
        </p:txBody>
      </p:sp>
    </p:spTree>
    <p:extLst>
      <p:ext uri="{BB962C8B-B14F-4D97-AF65-F5344CB8AC3E}">
        <p14:creationId xmlns:p14="http://schemas.microsoft.com/office/powerpoint/2010/main" val="1958569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5912804"/>
            <a:ext cx="9144000" cy="920496"/>
          </a:xfrm>
          <a:prstGeom prst="rect">
            <a:avLst/>
          </a:prstGeom>
        </p:spPr>
      </p:pic>
      <p:pic>
        <p:nvPicPr>
          <p:cNvPr id="6" name="Picture 5" descr="UofM_Driven_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6111877"/>
            <a:ext cx="27432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1524000" y="731578"/>
            <a:ext cx="9144000" cy="2387600"/>
          </a:xfrm>
        </p:spPr>
        <p:txBody>
          <a:bodyPr/>
          <a:lstStyle/>
          <a:p>
            <a:r>
              <a:rPr lang="en-US" b="1" dirty="0" smtClean="0">
                <a:latin typeface="+mn-lt"/>
              </a:rPr>
              <a:t>Functional Behavioral Assessment</a:t>
            </a:r>
            <a:endParaRPr lang="en-US" b="1" dirty="0">
              <a:latin typeface="+mn-lt"/>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67524" y="4057969"/>
            <a:ext cx="1625672" cy="1625672"/>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3405" y="4343385"/>
            <a:ext cx="3758326" cy="1230719"/>
          </a:xfrm>
          <a:prstGeom prst="rect">
            <a:avLst/>
          </a:prstGeom>
        </p:spPr>
      </p:pic>
    </p:spTree>
    <p:extLst>
      <p:ext uri="{BB962C8B-B14F-4D97-AF65-F5344CB8AC3E}">
        <p14:creationId xmlns:p14="http://schemas.microsoft.com/office/powerpoint/2010/main" val="400528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sz="3600" b="1" dirty="0">
                <a:latin typeface="+mn-lt"/>
              </a:rPr>
              <a:t>Outcomes Of A Functional Behavioral Assessment</a:t>
            </a:r>
          </a:p>
        </p:txBody>
      </p:sp>
      <p:sp>
        <p:nvSpPr>
          <p:cNvPr id="11268" name="Rectangle 3"/>
          <p:cNvSpPr>
            <a:spLocks noGrp="1" noChangeArrowheads="1"/>
          </p:cNvSpPr>
          <p:nvPr>
            <p:ph type="body" idx="1"/>
          </p:nvPr>
        </p:nvSpPr>
        <p:spPr/>
        <p:txBody>
          <a:bodyPr/>
          <a:lstStyle/>
          <a:p>
            <a:pPr marL="609600" indent="-609600">
              <a:buSzPct val="105000"/>
              <a:buFont typeface="Wingdings" pitchFamily="2" charset="2"/>
              <a:buAutoNum type="arabicPeriod"/>
            </a:pPr>
            <a:r>
              <a:rPr lang="en-US" dirty="0"/>
              <a:t>Clear Description Of The Problem Behavior</a:t>
            </a:r>
          </a:p>
          <a:p>
            <a:pPr marL="609600" indent="-609600">
              <a:buSzPct val="105000"/>
              <a:buFont typeface="Wingdings" pitchFamily="2" charset="2"/>
              <a:buAutoNum type="arabicPeriod"/>
            </a:pPr>
            <a:r>
              <a:rPr lang="en-US" dirty="0"/>
              <a:t>Identify The Events, Times, And Situations That Predict When Problem Behaviors Both Occur And Do Not Occur</a:t>
            </a:r>
          </a:p>
          <a:p>
            <a:pPr marL="609600" indent="-609600">
              <a:buSzPct val="105000"/>
              <a:buFont typeface="Wingdings" pitchFamily="2" charset="2"/>
              <a:buAutoNum type="arabicPeriod"/>
            </a:pPr>
            <a:r>
              <a:rPr lang="en-US" dirty="0"/>
              <a:t>Identify The Function That Maintains A Problem Behavior</a:t>
            </a:r>
          </a:p>
          <a:p>
            <a:pPr marL="609600" indent="-609600">
              <a:buSzPct val="105000"/>
              <a:buFont typeface="Wingdings" pitchFamily="2" charset="2"/>
              <a:buAutoNum type="arabicPeriod"/>
            </a:pPr>
            <a:r>
              <a:rPr lang="en-US" dirty="0"/>
              <a:t>Develop A Hypothesis About The Function A Problem Behavior Serves</a:t>
            </a:r>
          </a:p>
          <a:p>
            <a:pPr marL="609600" indent="-609600">
              <a:buSzPct val="105000"/>
              <a:buFont typeface="Wingdings" pitchFamily="2" charset="2"/>
              <a:buAutoNum type="arabicPeriod"/>
            </a:pPr>
            <a:r>
              <a:rPr lang="en-US" dirty="0"/>
              <a:t>Confirm The Hypothesis Using Direct Observation</a:t>
            </a:r>
          </a:p>
        </p:txBody>
      </p:sp>
    </p:spTree>
    <p:extLst>
      <p:ext uri="{BB962C8B-B14F-4D97-AF65-F5344CB8AC3E}">
        <p14:creationId xmlns:p14="http://schemas.microsoft.com/office/powerpoint/2010/main" val="14602584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0"/>
            <a:ext cx="10515600" cy="1325563"/>
          </a:xfrm>
        </p:spPr>
        <p:txBody>
          <a:bodyPr/>
          <a:lstStyle/>
          <a:p>
            <a:pPr algn="ctr"/>
            <a:r>
              <a:rPr lang="en-US" b="1" dirty="0" smtClean="0">
                <a:latin typeface="+mn-lt"/>
              </a:rPr>
              <a:t>Timeline for </a:t>
            </a:r>
            <a:r>
              <a:rPr lang="en-US" b="1" dirty="0" smtClean="0">
                <a:latin typeface="+mn-lt"/>
              </a:rPr>
              <a:t>Moving Forward</a:t>
            </a:r>
            <a:endParaRPr lang="en-US" b="1" dirty="0">
              <a:latin typeface="+mn-lt"/>
            </a:endParaRPr>
          </a:p>
        </p:txBody>
      </p:sp>
      <p:sp>
        <p:nvSpPr>
          <p:cNvPr id="3" name="Content Placeholder 2"/>
          <p:cNvSpPr>
            <a:spLocks noGrp="1"/>
          </p:cNvSpPr>
          <p:nvPr>
            <p:ph idx="1"/>
          </p:nvPr>
        </p:nvSpPr>
        <p:spPr>
          <a:xfrm>
            <a:off x="804672" y="1097280"/>
            <a:ext cx="11100816" cy="5394960"/>
          </a:xfrm>
        </p:spPr>
        <p:txBody>
          <a:bodyPr>
            <a:normAutofit/>
          </a:bodyPr>
          <a:lstStyle/>
          <a:p>
            <a:pPr marL="0" indent="0">
              <a:buNone/>
            </a:pPr>
            <a:r>
              <a:rPr lang="en-US" b="1" dirty="0" smtClean="0"/>
              <a:t>A Functional Behavioral Assessment Can be Completed</a:t>
            </a:r>
          </a:p>
          <a:p>
            <a:r>
              <a:rPr lang="en-US" dirty="0" smtClean="0"/>
              <a:t>On the Same Day</a:t>
            </a:r>
          </a:p>
          <a:p>
            <a:r>
              <a:rPr lang="en-US" dirty="0" smtClean="0"/>
              <a:t>Across Several Days</a:t>
            </a:r>
          </a:p>
          <a:p>
            <a:r>
              <a:rPr lang="en-US" dirty="0" smtClean="0"/>
              <a:t>Across Several Months</a:t>
            </a:r>
          </a:p>
          <a:p>
            <a:pPr marL="0" indent="0">
              <a:buNone/>
            </a:pPr>
            <a:endParaRPr lang="en-US" b="1" dirty="0"/>
          </a:p>
          <a:p>
            <a:pPr marL="0" indent="0">
              <a:buNone/>
            </a:pPr>
            <a:r>
              <a:rPr lang="en-US" b="1" dirty="0" smtClean="0"/>
              <a:t>Each Person is Different - Plans Vary to Meet Each Person’s Need</a:t>
            </a:r>
          </a:p>
          <a:p>
            <a:r>
              <a:rPr lang="en-US" dirty="0" smtClean="0"/>
              <a:t>How Fast A Functional Behavioral Assessment is Completed</a:t>
            </a:r>
          </a:p>
          <a:p>
            <a:r>
              <a:rPr lang="en-US" dirty="0" smtClean="0"/>
              <a:t>The Complexity of the Plan</a:t>
            </a:r>
          </a:p>
          <a:p>
            <a:r>
              <a:rPr lang="en-US" dirty="0" smtClean="0"/>
              <a:t>Team Members Involved</a:t>
            </a:r>
          </a:p>
          <a:p>
            <a:pPr lvl="1"/>
            <a:endParaRPr lang="en-US" dirty="0" smtClean="0"/>
          </a:p>
        </p:txBody>
      </p:sp>
    </p:spTree>
    <p:extLst>
      <p:ext uri="{BB962C8B-B14F-4D97-AF65-F5344CB8AC3E}">
        <p14:creationId xmlns:p14="http://schemas.microsoft.com/office/powerpoint/2010/main" val="1358067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5912804"/>
            <a:ext cx="9144000" cy="920496"/>
          </a:xfrm>
          <a:prstGeom prst="rect">
            <a:avLst/>
          </a:prstGeom>
        </p:spPr>
      </p:pic>
      <p:pic>
        <p:nvPicPr>
          <p:cNvPr id="6" name="Picture 5" descr="UofM_Driven_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6111877"/>
            <a:ext cx="27432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1524000" y="731578"/>
            <a:ext cx="9144000" cy="2387600"/>
          </a:xfrm>
        </p:spPr>
        <p:txBody>
          <a:bodyPr/>
          <a:lstStyle/>
          <a:p>
            <a:r>
              <a:rPr lang="en-US" b="1" dirty="0" smtClean="0">
                <a:latin typeface="+mn-lt"/>
              </a:rPr>
              <a:t>Positive Behavior Support Plan</a:t>
            </a:r>
            <a:endParaRPr lang="en-US" b="1" dirty="0">
              <a:latin typeface="+mn-lt"/>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67524" y="4057969"/>
            <a:ext cx="1625672" cy="1625672"/>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3405" y="4343385"/>
            <a:ext cx="3758326" cy="1230719"/>
          </a:xfrm>
          <a:prstGeom prst="rect">
            <a:avLst/>
          </a:prstGeom>
        </p:spPr>
      </p:pic>
    </p:spTree>
    <p:extLst>
      <p:ext uri="{BB962C8B-B14F-4D97-AF65-F5344CB8AC3E}">
        <p14:creationId xmlns:p14="http://schemas.microsoft.com/office/powerpoint/2010/main" val="1388957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Planning Meetings</a:t>
            </a:r>
            <a:endParaRPr lang="en-US" b="1" dirty="0">
              <a:latin typeface="+mn-lt"/>
            </a:endParaRPr>
          </a:p>
        </p:txBody>
      </p:sp>
      <p:sp>
        <p:nvSpPr>
          <p:cNvPr id="3" name="Content Placeholder 2"/>
          <p:cNvSpPr>
            <a:spLocks noGrp="1"/>
          </p:cNvSpPr>
          <p:nvPr>
            <p:ph idx="1"/>
          </p:nvPr>
        </p:nvSpPr>
        <p:spPr/>
        <p:txBody>
          <a:bodyPr>
            <a:normAutofit/>
          </a:bodyPr>
          <a:lstStyle/>
          <a:p>
            <a:r>
              <a:rPr lang="en-US" sz="3600" dirty="0" smtClean="0"/>
              <a:t>Team Includes </a:t>
            </a:r>
            <a:r>
              <a:rPr lang="en-US" sz="3600" i="1" dirty="0" smtClean="0"/>
              <a:t>the Person and Everyone Who Can Help With the Problem-Solving Process</a:t>
            </a:r>
          </a:p>
          <a:p>
            <a:r>
              <a:rPr lang="en-US" sz="3600" dirty="0" smtClean="0"/>
              <a:t>Everyone Works Together to Choose Interventions During an Initial Meeting</a:t>
            </a:r>
          </a:p>
          <a:p>
            <a:r>
              <a:rPr lang="en-US" sz="3600" dirty="0" smtClean="0"/>
              <a:t>Follow-Up Meetings Are Used to Track Progress and Celebrate Successes</a:t>
            </a:r>
          </a:p>
          <a:p>
            <a:r>
              <a:rPr lang="en-US" sz="3600" dirty="0" smtClean="0"/>
              <a:t>An Important Goal is to Improve Quality of Life</a:t>
            </a:r>
          </a:p>
        </p:txBody>
      </p:sp>
    </p:spTree>
    <p:extLst>
      <p:ext uri="{BB962C8B-B14F-4D97-AF65-F5344CB8AC3E}">
        <p14:creationId xmlns:p14="http://schemas.microsoft.com/office/powerpoint/2010/main" val="1184243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Role of Team Members in Meetings</a:t>
            </a:r>
            <a:endParaRPr lang="en-US" b="1" dirty="0">
              <a:latin typeface="+mn-lt"/>
            </a:endParaRPr>
          </a:p>
        </p:txBody>
      </p:sp>
      <p:sp>
        <p:nvSpPr>
          <p:cNvPr id="3" name="Content Placeholder 2"/>
          <p:cNvSpPr>
            <a:spLocks noGrp="1"/>
          </p:cNvSpPr>
          <p:nvPr>
            <p:ph idx="1"/>
          </p:nvPr>
        </p:nvSpPr>
        <p:spPr/>
        <p:txBody>
          <a:bodyPr/>
          <a:lstStyle/>
          <a:p>
            <a:r>
              <a:rPr lang="en-US" dirty="0" smtClean="0"/>
              <a:t>Build on a Person’s Strengths During Meetings</a:t>
            </a:r>
          </a:p>
          <a:p>
            <a:r>
              <a:rPr lang="en-US" dirty="0"/>
              <a:t>Focus on What to </a:t>
            </a:r>
            <a:r>
              <a:rPr lang="en-US" dirty="0" smtClean="0"/>
              <a:t>Do (Not On What a Person Should Not Be Doing)</a:t>
            </a:r>
            <a:r>
              <a:rPr lang="en-US" dirty="0"/>
              <a:t>	</a:t>
            </a:r>
          </a:p>
          <a:p>
            <a:pPr lvl="1">
              <a:buFont typeface="Courier New" charset="0"/>
              <a:buChar char="o"/>
            </a:pPr>
            <a:r>
              <a:rPr lang="en-US" dirty="0" smtClean="0"/>
              <a:t> What </a:t>
            </a:r>
            <a:r>
              <a:rPr lang="en-US" dirty="0"/>
              <a:t>Are the Social Skills </a:t>
            </a:r>
            <a:r>
              <a:rPr lang="en-US" dirty="0" smtClean="0"/>
              <a:t>Needed to Teach, Model, and Practice</a:t>
            </a:r>
            <a:endParaRPr lang="en-US" dirty="0"/>
          </a:p>
          <a:p>
            <a:pPr lvl="1">
              <a:buFont typeface="Courier New" charset="0"/>
              <a:buChar char="o"/>
            </a:pPr>
            <a:r>
              <a:rPr lang="en-US" dirty="0" smtClean="0"/>
              <a:t> Change </a:t>
            </a:r>
            <a:r>
              <a:rPr lang="en-US" dirty="0"/>
              <a:t>What We Do to Prevent </a:t>
            </a:r>
            <a:r>
              <a:rPr lang="en-US" dirty="0" smtClean="0"/>
              <a:t>Problems</a:t>
            </a:r>
          </a:p>
          <a:p>
            <a:r>
              <a:rPr lang="en-US" dirty="0" smtClean="0"/>
              <a:t>Recognize and Reinforce Positive Social Behaviors Observed</a:t>
            </a:r>
          </a:p>
          <a:p>
            <a:r>
              <a:rPr lang="en-US" dirty="0" smtClean="0"/>
              <a:t>Avoid Complicated Conversations That Are Hard to Understand</a:t>
            </a:r>
          </a:p>
          <a:p>
            <a:r>
              <a:rPr lang="en-US" dirty="0" smtClean="0"/>
              <a:t>Include the Person in Problem Solving</a:t>
            </a:r>
          </a:p>
          <a:p>
            <a:r>
              <a:rPr lang="en-US" dirty="0" smtClean="0"/>
              <a:t>Celebrate Successes</a:t>
            </a:r>
          </a:p>
          <a:p>
            <a:endParaRPr lang="en-US" dirty="0" smtClean="0"/>
          </a:p>
          <a:p>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968827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9983" y="4132314"/>
            <a:ext cx="8229600" cy="2255355"/>
          </a:xfrm>
        </p:spPr>
        <p:txBody>
          <a:bodyPr>
            <a:normAutofit/>
          </a:bodyPr>
          <a:lstStyle/>
          <a:p>
            <a:pPr marL="0" indent="0">
              <a:buNone/>
            </a:pPr>
            <a:r>
              <a:rPr lang="en-US" sz="2000" i="1" dirty="0"/>
              <a:t>Preparation of this [presentation/report] was supported, in part, by cooperative agreement JPK%50470 from the Minnesota Department of Human Services. The University of Minnesota undertaking projects under government sponsorship are encouraged to express freely their findings and conclusions.  Points of view or opinions do not, therefore necessarily represent official MN DHS policy.</a:t>
            </a:r>
            <a:endParaRPr lang="en-US" sz="2000" dirty="0"/>
          </a:p>
          <a:p>
            <a:endParaRPr lang="en-US"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5951" y="1746426"/>
            <a:ext cx="5065968" cy="1658926"/>
          </a:xfrm>
          <a:prstGeom prst="rect">
            <a:avLst/>
          </a:prstGeom>
        </p:spPr>
      </p:pic>
    </p:spTree>
    <p:extLst>
      <p:ext uri="{BB962C8B-B14F-4D97-AF65-F5344CB8AC3E}">
        <p14:creationId xmlns:p14="http://schemas.microsoft.com/office/powerpoint/2010/main" val="1918058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1223"/>
            <a:ext cx="10515600" cy="1325563"/>
          </a:xfrm>
        </p:spPr>
        <p:txBody>
          <a:bodyPr/>
          <a:lstStyle/>
          <a:p>
            <a:pPr algn="ctr"/>
            <a:r>
              <a:rPr lang="en-US" b="1" dirty="0" smtClean="0">
                <a:latin typeface="+mn-lt"/>
              </a:rPr>
              <a:t>Purpose</a:t>
            </a:r>
            <a:endParaRPr lang="en-US" b="1" dirty="0">
              <a:latin typeface="+mn-lt"/>
            </a:endParaRPr>
          </a:p>
        </p:txBody>
      </p:sp>
      <p:sp>
        <p:nvSpPr>
          <p:cNvPr id="3" name="Content Placeholder 2"/>
          <p:cNvSpPr>
            <a:spLocks noGrp="1"/>
          </p:cNvSpPr>
          <p:nvPr>
            <p:ph idx="1"/>
          </p:nvPr>
        </p:nvSpPr>
        <p:spPr>
          <a:xfrm>
            <a:off x="530087" y="980660"/>
            <a:ext cx="11039061" cy="5552661"/>
          </a:xfrm>
        </p:spPr>
        <p:txBody>
          <a:bodyPr>
            <a:normAutofit/>
          </a:bodyPr>
          <a:lstStyle/>
          <a:p>
            <a:r>
              <a:rPr lang="en-US" sz="4800" dirty="0" smtClean="0"/>
              <a:t> Overview of Positive Behavior Support</a:t>
            </a:r>
          </a:p>
          <a:p>
            <a:r>
              <a:rPr lang="en-US" sz="4800" dirty="0" smtClean="0"/>
              <a:t> 3 Major Steps Involved in Planning</a:t>
            </a:r>
          </a:p>
          <a:p>
            <a:pPr lvl="1">
              <a:buFont typeface="Courier New" charset="0"/>
              <a:buChar char="o"/>
            </a:pPr>
            <a:r>
              <a:rPr lang="en-US" sz="4400" dirty="0" smtClean="0"/>
              <a:t> Person-Centered Planning</a:t>
            </a:r>
          </a:p>
          <a:p>
            <a:pPr lvl="1">
              <a:buFont typeface="Courier New" charset="0"/>
              <a:buChar char="o"/>
            </a:pPr>
            <a:r>
              <a:rPr lang="en-US" sz="4400" dirty="0" smtClean="0"/>
              <a:t> Functional Behavioral Assessment </a:t>
            </a:r>
          </a:p>
          <a:p>
            <a:pPr lvl="1">
              <a:buFont typeface="Courier New" charset="0"/>
              <a:buChar char="o"/>
            </a:pPr>
            <a:r>
              <a:rPr lang="en-US" sz="4400" dirty="0" smtClean="0"/>
              <a:t> PBS Plan</a:t>
            </a:r>
          </a:p>
          <a:p>
            <a:r>
              <a:rPr lang="en-US" sz="4800" dirty="0" smtClean="0"/>
              <a:t> How the Process Works and What to Expect</a:t>
            </a:r>
          </a:p>
        </p:txBody>
      </p:sp>
    </p:spTree>
    <p:extLst>
      <p:ext uri="{BB962C8B-B14F-4D97-AF65-F5344CB8AC3E}">
        <p14:creationId xmlns:p14="http://schemas.microsoft.com/office/powerpoint/2010/main" val="458849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5912804"/>
            <a:ext cx="9144000" cy="920496"/>
          </a:xfrm>
          <a:prstGeom prst="rect">
            <a:avLst/>
          </a:prstGeom>
        </p:spPr>
      </p:pic>
      <p:pic>
        <p:nvPicPr>
          <p:cNvPr id="6" name="Picture 5" descr="UofM_Driven_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6111877"/>
            <a:ext cx="27432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1524000" y="731578"/>
            <a:ext cx="9144000" cy="2387600"/>
          </a:xfrm>
        </p:spPr>
        <p:txBody>
          <a:bodyPr/>
          <a:lstStyle/>
          <a:p>
            <a:r>
              <a:rPr lang="en-US" b="1" dirty="0" smtClean="0">
                <a:latin typeface="+mn-lt"/>
              </a:rPr>
              <a:t>Overview of Positive Behavior Support</a:t>
            </a:r>
            <a:endParaRPr lang="en-US" b="1" dirty="0">
              <a:latin typeface="+mn-lt"/>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67524" y="4057969"/>
            <a:ext cx="1625672" cy="1625672"/>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3405" y="4343385"/>
            <a:ext cx="3758326" cy="1230719"/>
          </a:xfrm>
          <a:prstGeom prst="rect">
            <a:avLst/>
          </a:prstGeom>
        </p:spPr>
      </p:pic>
    </p:spTree>
    <p:extLst>
      <p:ext uri="{BB962C8B-B14F-4D97-AF65-F5344CB8AC3E}">
        <p14:creationId xmlns:p14="http://schemas.microsoft.com/office/powerpoint/2010/main" val="1151047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838200" y="1825624"/>
            <a:ext cx="10515600" cy="4684903"/>
          </a:xfrm>
        </p:spPr>
        <p:txBody>
          <a:bodyPr>
            <a:noAutofit/>
          </a:bodyPr>
          <a:lstStyle/>
          <a:p>
            <a:r>
              <a:rPr lang="en-US" altLang="en-US" b="1" dirty="0"/>
              <a:t>Traditionally </a:t>
            </a:r>
            <a:r>
              <a:rPr lang="en-US" altLang="en-US" b="1" dirty="0" smtClean="0"/>
              <a:t>Problem </a:t>
            </a:r>
            <a:r>
              <a:rPr lang="en-US" altLang="en-US" b="1" dirty="0"/>
              <a:t>B</a:t>
            </a:r>
            <a:r>
              <a:rPr lang="en-US" altLang="en-US" b="1" dirty="0" smtClean="0"/>
              <a:t>ehavior </a:t>
            </a:r>
            <a:r>
              <a:rPr lang="en-US" altLang="en-US" b="1" dirty="0"/>
              <a:t>H</a:t>
            </a:r>
            <a:r>
              <a:rPr lang="en-US" altLang="en-US" b="1" dirty="0" smtClean="0"/>
              <a:t>as </a:t>
            </a:r>
            <a:r>
              <a:rPr lang="en-US" altLang="en-US" b="1" dirty="0"/>
              <a:t>B</a:t>
            </a:r>
            <a:r>
              <a:rPr lang="en-US" altLang="en-US" b="1" dirty="0" smtClean="0"/>
              <a:t>een Viewed </a:t>
            </a:r>
            <a:r>
              <a:rPr lang="en-US" altLang="en-US" b="1" dirty="0"/>
              <a:t>A</a:t>
            </a:r>
            <a:r>
              <a:rPr lang="en-US" altLang="en-US" b="1" dirty="0" smtClean="0"/>
              <a:t>s</a:t>
            </a:r>
            <a:r>
              <a:rPr lang="en-US" altLang="en-US" b="1" dirty="0"/>
              <a:t>:</a:t>
            </a:r>
          </a:p>
          <a:p>
            <a:pPr lvl="1">
              <a:buFont typeface="Courier New" charset="0"/>
              <a:buChar char="o"/>
            </a:pPr>
            <a:r>
              <a:rPr lang="en-US" altLang="en-US" sz="2800" dirty="0"/>
              <a:t> </a:t>
            </a:r>
            <a:r>
              <a:rPr lang="en-US" altLang="en-US" sz="2800" dirty="0" smtClean="0"/>
              <a:t>A Function </a:t>
            </a:r>
            <a:r>
              <a:rPr lang="en-US" altLang="en-US" sz="2800" dirty="0"/>
              <a:t>of a </a:t>
            </a:r>
            <a:r>
              <a:rPr lang="en-US" altLang="en-US" sz="2800" dirty="0" smtClean="0"/>
              <a:t>Person’s Disability  </a:t>
            </a:r>
            <a:endParaRPr lang="en-US" altLang="en-US" sz="2800" dirty="0"/>
          </a:p>
          <a:p>
            <a:pPr lvl="1">
              <a:buFont typeface="Courier New" charset="0"/>
              <a:buChar char="o"/>
            </a:pPr>
            <a:r>
              <a:rPr lang="en-US" altLang="en-US" sz="2800" dirty="0" smtClean="0"/>
              <a:t> Existing </a:t>
            </a:r>
            <a:r>
              <a:rPr lang="en-US" altLang="en-US" sz="2800" dirty="0"/>
              <a:t>S</a:t>
            </a:r>
            <a:r>
              <a:rPr lang="en-US" altLang="en-US" sz="2800" dirty="0" smtClean="0"/>
              <a:t>olely </a:t>
            </a:r>
            <a:r>
              <a:rPr lang="en-US" altLang="en-US" sz="2800" dirty="0"/>
              <a:t>W</a:t>
            </a:r>
            <a:r>
              <a:rPr lang="en-US" altLang="en-US" sz="2800" dirty="0" smtClean="0"/>
              <a:t>ithin </a:t>
            </a:r>
            <a:r>
              <a:rPr lang="en-US" altLang="en-US" sz="2800" dirty="0"/>
              <a:t>the </a:t>
            </a:r>
            <a:r>
              <a:rPr lang="en-US" altLang="en-US" sz="2800" dirty="0" smtClean="0"/>
              <a:t>Person </a:t>
            </a:r>
            <a:r>
              <a:rPr lang="en-US" altLang="en-US" sz="2800" dirty="0"/>
              <a:t>W</a:t>
            </a:r>
            <a:r>
              <a:rPr lang="en-US" altLang="en-US" sz="2800" dirty="0" smtClean="0"/>
              <a:t>ho Engages </a:t>
            </a:r>
            <a:r>
              <a:rPr lang="en-US" altLang="en-US" sz="2800" dirty="0"/>
              <a:t>in the </a:t>
            </a:r>
            <a:r>
              <a:rPr lang="en-US" altLang="en-US" sz="2800" dirty="0" smtClean="0"/>
              <a:t>Problem </a:t>
            </a:r>
            <a:r>
              <a:rPr lang="en-US" altLang="en-US" sz="2800" dirty="0"/>
              <a:t>B</a:t>
            </a:r>
            <a:r>
              <a:rPr lang="en-US" altLang="en-US" sz="2800" dirty="0" smtClean="0"/>
              <a:t>ehavior</a:t>
            </a:r>
            <a:endParaRPr lang="en-US" altLang="en-US" sz="2800" dirty="0"/>
          </a:p>
          <a:p>
            <a:pPr lvl="1">
              <a:buFont typeface="Courier New" charset="0"/>
              <a:buChar char="o"/>
            </a:pPr>
            <a:r>
              <a:rPr lang="en-US" altLang="en-US" sz="2800" dirty="0" smtClean="0"/>
              <a:t> Maladaptive </a:t>
            </a:r>
            <a:r>
              <a:rPr lang="en-US" altLang="en-US" sz="2800" dirty="0"/>
              <a:t>(i.e., </a:t>
            </a:r>
            <a:r>
              <a:rPr lang="en-US" altLang="en-US" sz="2800" dirty="0" smtClean="0"/>
              <a:t>Non-Functional, Meaningless</a:t>
            </a:r>
            <a:r>
              <a:rPr lang="en-US" altLang="en-US" sz="2800" dirty="0"/>
              <a:t>)</a:t>
            </a:r>
          </a:p>
          <a:p>
            <a:r>
              <a:rPr lang="en-US" altLang="en-US" dirty="0"/>
              <a:t>The </a:t>
            </a:r>
            <a:r>
              <a:rPr lang="en-US" altLang="en-US" dirty="0" smtClean="0"/>
              <a:t>Goal </a:t>
            </a:r>
            <a:r>
              <a:rPr lang="en-US" altLang="en-US" dirty="0"/>
              <a:t>of </a:t>
            </a:r>
            <a:r>
              <a:rPr lang="en-US" altLang="en-US" dirty="0" smtClean="0"/>
              <a:t>Intervention </a:t>
            </a:r>
            <a:r>
              <a:rPr lang="en-US" altLang="en-US" dirty="0"/>
              <a:t>has been to </a:t>
            </a:r>
            <a:r>
              <a:rPr lang="en-US" altLang="en-US" dirty="0" smtClean="0"/>
              <a:t>Eliminate </a:t>
            </a:r>
            <a:r>
              <a:rPr lang="en-US" altLang="en-US" dirty="0"/>
              <a:t>the </a:t>
            </a:r>
            <a:r>
              <a:rPr lang="en-US" altLang="en-US" dirty="0" smtClean="0"/>
              <a:t>Behavior by </a:t>
            </a:r>
            <a:r>
              <a:rPr lang="en-US" altLang="en-US" dirty="0"/>
              <a:t>S</a:t>
            </a:r>
            <a:r>
              <a:rPr lang="en-US" altLang="en-US" dirty="0" smtClean="0"/>
              <a:t>uppressing It</a:t>
            </a:r>
          </a:p>
          <a:p>
            <a:pPr marL="0" indent="0">
              <a:buNone/>
            </a:pPr>
            <a:endParaRPr lang="en-US" altLang="en-US" b="1" dirty="0" smtClean="0"/>
          </a:p>
          <a:p>
            <a:pPr marL="0" indent="0">
              <a:buNone/>
            </a:pPr>
            <a:r>
              <a:rPr lang="en-US" altLang="en-US" b="1" i="1" dirty="0" smtClean="0"/>
              <a:t>Key Difference with PBS Planning: Behavior Support Plans are for the Team, Not the Person</a:t>
            </a:r>
            <a:endParaRPr lang="en-US" altLang="en-US" b="1" i="1" dirty="0"/>
          </a:p>
          <a:p>
            <a:endParaRPr lang="en-US" altLang="en-US" dirty="0">
              <a:solidFill>
                <a:schemeClr val="accent4">
                  <a:lumMod val="50000"/>
                </a:schemeClr>
              </a:solidFill>
            </a:endParaRPr>
          </a:p>
        </p:txBody>
      </p:sp>
      <p:sp>
        <p:nvSpPr>
          <p:cNvPr id="2" name="Title 1"/>
          <p:cNvSpPr>
            <a:spLocks noGrp="1"/>
          </p:cNvSpPr>
          <p:nvPr>
            <p:ph type="title"/>
          </p:nvPr>
        </p:nvSpPr>
        <p:spPr/>
        <p:txBody>
          <a:bodyPr/>
          <a:lstStyle/>
          <a:p>
            <a:pPr algn="ctr"/>
            <a:r>
              <a:rPr lang="en-US" b="1" dirty="0" smtClean="0">
                <a:latin typeface="+mn-lt"/>
              </a:rPr>
              <a:t>Moving Away From Traditional </a:t>
            </a:r>
            <a:br>
              <a:rPr lang="en-US" b="1" dirty="0" smtClean="0">
                <a:latin typeface="+mn-lt"/>
              </a:rPr>
            </a:br>
            <a:r>
              <a:rPr lang="en-US" b="1" dirty="0" smtClean="0">
                <a:latin typeface="+mn-lt"/>
              </a:rPr>
              <a:t>Behavior Management</a:t>
            </a:r>
            <a:endParaRPr lang="en-US" b="1" dirty="0">
              <a:latin typeface="+mn-lt"/>
            </a:endParaRPr>
          </a:p>
        </p:txBody>
      </p:sp>
    </p:spTree>
    <p:extLst>
      <p:ext uri="{BB962C8B-B14F-4D97-AF65-F5344CB8AC3E}">
        <p14:creationId xmlns:p14="http://schemas.microsoft.com/office/powerpoint/2010/main" val="1277798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Important Characteristics of PBS</a:t>
            </a:r>
            <a:endParaRPr lang="en-US" b="1" dirty="0">
              <a:latin typeface="+mn-lt"/>
            </a:endParaRPr>
          </a:p>
        </p:txBody>
      </p:sp>
      <p:sp>
        <p:nvSpPr>
          <p:cNvPr id="3" name="Content Placeholder 2"/>
          <p:cNvSpPr>
            <a:spLocks noGrp="1"/>
          </p:cNvSpPr>
          <p:nvPr>
            <p:ph idx="1"/>
          </p:nvPr>
        </p:nvSpPr>
        <p:spPr/>
        <p:txBody>
          <a:bodyPr/>
          <a:lstStyle/>
          <a:p>
            <a:pPr marL="0" indent="0">
              <a:buNone/>
            </a:pPr>
            <a:r>
              <a:rPr lang="en-US" b="1" dirty="0" smtClean="0"/>
              <a:t>Functional Behavioral Assessment Assesses How To</a:t>
            </a:r>
          </a:p>
          <a:p>
            <a:pPr lvl="1"/>
            <a:r>
              <a:rPr lang="en-US" dirty="0" smtClean="0"/>
              <a:t>Improve Social Interactions</a:t>
            </a:r>
          </a:p>
          <a:p>
            <a:pPr lvl="1"/>
            <a:r>
              <a:rPr lang="en-US" dirty="0" smtClean="0"/>
              <a:t>Teach New Skills to Replace Problems</a:t>
            </a:r>
          </a:p>
          <a:p>
            <a:pPr lvl="1"/>
            <a:r>
              <a:rPr lang="en-US" dirty="0" smtClean="0"/>
              <a:t>Improve Quality of Life</a:t>
            </a:r>
          </a:p>
          <a:p>
            <a:endParaRPr lang="en-US" dirty="0" smtClean="0"/>
          </a:p>
          <a:p>
            <a:pPr marL="0" indent="0">
              <a:buNone/>
            </a:pPr>
            <a:r>
              <a:rPr lang="en-US" b="1" dirty="0" smtClean="0"/>
              <a:t>The Purpose of a PBS Plan is To:</a:t>
            </a:r>
          </a:p>
          <a:p>
            <a:pPr lvl="1"/>
            <a:r>
              <a:rPr lang="en-US" dirty="0" smtClean="0"/>
              <a:t>Change Routines That Are Most Problematic</a:t>
            </a:r>
          </a:p>
          <a:p>
            <a:pPr lvl="1"/>
            <a:r>
              <a:rPr lang="en-US" dirty="0" smtClean="0"/>
              <a:t>Change How We Respond to Problems</a:t>
            </a:r>
          </a:p>
          <a:p>
            <a:pPr lvl="1"/>
            <a:r>
              <a:rPr lang="en-US" dirty="0" smtClean="0"/>
              <a:t>Prompt, Teach &amp; Model New Social and Communication Skills</a:t>
            </a:r>
            <a:endParaRPr lang="en-US" dirty="0"/>
          </a:p>
        </p:txBody>
      </p:sp>
    </p:spTree>
    <p:extLst>
      <p:ext uri="{BB962C8B-B14F-4D97-AF65-F5344CB8AC3E}">
        <p14:creationId xmlns:p14="http://schemas.microsoft.com/office/powerpoint/2010/main" val="1124667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A52D4C7C-B85F-6C42-9E02-284FEB24FD93}" type="slidenum">
              <a:rPr lang="en-US" altLang="x-none" sz="1400"/>
              <a:pPr eaLnBrk="1" hangingPunct="1"/>
              <a:t>6</a:t>
            </a:fld>
            <a:endParaRPr lang="en-US" altLang="x-none" sz="1400"/>
          </a:p>
        </p:txBody>
      </p:sp>
      <p:sp>
        <p:nvSpPr>
          <p:cNvPr id="123906" name="Rectangle 2"/>
          <p:cNvSpPr>
            <a:spLocks noGrp="1" noChangeArrowheads="1"/>
          </p:cNvSpPr>
          <p:nvPr>
            <p:ph type="title"/>
          </p:nvPr>
        </p:nvSpPr>
        <p:spPr>
          <a:xfrm>
            <a:off x="1676400" y="76200"/>
            <a:ext cx="8915400" cy="914400"/>
          </a:xfrm>
        </p:spPr>
        <p:txBody>
          <a:bodyPr/>
          <a:lstStyle/>
          <a:p>
            <a:pPr eaLnBrk="1" hangingPunct="1">
              <a:defRPr/>
            </a:pPr>
            <a:r>
              <a:rPr lang="en-US" sz="4000" b="1" dirty="0">
                <a:solidFill>
                  <a:srgbClr val="000000"/>
                </a:solidFill>
                <a:latin typeface="+mn-lt"/>
              </a:rPr>
              <a:t>What is Positive Behavior Support?</a:t>
            </a:r>
          </a:p>
        </p:txBody>
      </p:sp>
      <p:sp>
        <p:nvSpPr>
          <p:cNvPr id="123907" name="Rectangle 3"/>
          <p:cNvSpPr>
            <a:spLocks noGrp="1" noChangeArrowheads="1"/>
          </p:cNvSpPr>
          <p:nvPr>
            <p:ph type="body" idx="1"/>
          </p:nvPr>
        </p:nvSpPr>
        <p:spPr>
          <a:xfrm>
            <a:off x="1801368" y="1066800"/>
            <a:ext cx="9467088" cy="5654675"/>
          </a:xfrm>
        </p:spPr>
        <p:txBody>
          <a:bodyPr>
            <a:normAutofit/>
          </a:bodyPr>
          <a:lstStyle/>
          <a:p>
            <a:pPr marL="0" indent="0" eaLnBrk="1" hangingPunct="1">
              <a:buNone/>
              <a:defRPr/>
            </a:pPr>
            <a:r>
              <a:rPr lang="en-US" sz="3200" b="1" dirty="0">
                <a:solidFill>
                  <a:schemeClr val="tx2"/>
                </a:solidFill>
              </a:rPr>
              <a:t>Positive behavior support is the integration of </a:t>
            </a:r>
          </a:p>
          <a:p>
            <a:pPr lvl="1" eaLnBrk="1" hangingPunct="1">
              <a:defRPr/>
            </a:pPr>
            <a:r>
              <a:rPr lang="en-US" sz="3200" dirty="0" smtClean="0">
                <a:solidFill>
                  <a:schemeClr val="tx2"/>
                </a:solidFill>
              </a:rPr>
              <a:t>Valued outcomes</a:t>
            </a:r>
          </a:p>
          <a:p>
            <a:pPr lvl="1" eaLnBrk="1" hangingPunct="1">
              <a:defRPr/>
            </a:pPr>
            <a:r>
              <a:rPr lang="en-US" sz="3200" dirty="0" smtClean="0"/>
              <a:t>Behavioral and</a:t>
            </a:r>
            <a:r>
              <a:rPr lang="en-US" sz="3200" dirty="0" smtClean="0">
                <a:solidFill>
                  <a:schemeClr val="tx2"/>
                </a:solidFill>
              </a:rPr>
              <a:t> biomedical science</a:t>
            </a:r>
          </a:p>
          <a:p>
            <a:pPr lvl="1" eaLnBrk="1" hangingPunct="1">
              <a:defRPr/>
            </a:pPr>
            <a:r>
              <a:rPr lang="en-US" sz="3200" dirty="0" smtClean="0">
                <a:solidFill>
                  <a:schemeClr val="tx2"/>
                </a:solidFill>
              </a:rPr>
              <a:t>Validated procedures</a:t>
            </a:r>
          </a:p>
          <a:p>
            <a:pPr lvl="1" eaLnBrk="1" hangingPunct="1">
              <a:defRPr/>
            </a:pPr>
            <a:r>
              <a:rPr lang="en-US" sz="3200" dirty="0" smtClean="0">
                <a:solidFill>
                  <a:schemeClr val="tx2"/>
                </a:solidFill>
              </a:rPr>
              <a:t>Systems change</a:t>
            </a:r>
          </a:p>
          <a:p>
            <a:pPr eaLnBrk="1" hangingPunct="1">
              <a:buFontTx/>
              <a:buNone/>
              <a:defRPr/>
            </a:pPr>
            <a:r>
              <a:rPr lang="en-US" sz="3200" dirty="0">
                <a:solidFill>
                  <a:schemeClr val="tx2"/>
                </a:solidFill>
              </a:rPr>
              <a:t>	In order to enhance quality of life and prevent problem behavior</a:t>
            </a:r>
          </a:p>
          <a:p>
            <a:pPr eaLnBrk="1" hangingPunct="1">
              <a:buFontTx/>
              <a:buNone/>
              <a:defRPr/>
            </a:pPr>
            <a:endParaRPr lang="en-US" sz="3200" dirty="0">
              <a:solidFill>
                <a:schemeClr val="tx2"/>
              </a:solidFill>
            </a:endParaRPr>
          </a:p>
          <a:p>
            <a:pPr eaLnBrk="1" hangingPunct="1">
              <a:buFontTx/>
              <a:buNone/>
              <a:defRPr/>
            </a:pPr>
            <a:r>
              <a:rPr lang="en-US" sz="3200" i="1" dirty="0"/>
              <a:t>Note: PBS plans require our teams and those supporting adults to change their behavior</a:t>
            </a:r>
          </a:p>
        </p:txBody>
      </p:sp>
    </p:spTree>
    <p:extLst>
      <p:ext uri="{BB962C8B-B14F-4D97-AF65-F5344CB8AC3E}">
        <p14:creationId xmlns:p14="http://schemas.microsoft.com/office/powerpoint/2010/main" val="190909299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733655" y="2998164"/>
            <a:ext cx="9204820" cy="1240549"/>
          </a:xfrm>
        </p:spPr>
        <p:txBody>
          <a:bodyPr>
            <a:noAutofit/>
          </a:bodyPr>
          <a:lstStyle/>
          <a:p>
            <a:r>
              <a:rPr lang="en-US" sz="2800" b="1" i="1" dirty="0">
                <a:solidFill>
                  <a:srgbClr val="A00F43"/>
                </a:solidFill>
                <a:latin typeface="+mn-lt"/>
              </a:rPr>
              <a:t>You can’t change anyone else but people do change in relationship to your change. All relationships are a system, and when any one part of a system changes, it affects the other </a:t>
            </a:r>
            <a:r>
              <a:rPr lang="en-US" sz="2800" b="1" dirty="0">
                <a:solidFill>
                  <a:srgbClr val="A00F43"/>
                </a:solidFill>
                <a:latin typeface="+mn-lt"/>
              </a:rPr>
              <a:t>part</a:t>
            </a:r>
            <a:br>
              <a:rPr lang="en-US" sz="2800" b="1" dirty="0">
                <a:solidFill>
                  <a:srgbClr val="A00F43"/>
                </a:solidFill>
                <a:latin typeface="+mn-lt"/>
              </a:rPr>
            </a:br>
            <a:r>
              <a:rPr lang="en-US" sz="2800" b="1" dirty="0">
                <a:solidFill>
                  <a:srgbClr val="A00F43"/>
                </a:solidFill>
                <a:latin typeface="+mn-lt"/>
              </a:rPr>
              <a:t>-Jack Canfield</a:t>
            </a:r>
          </a:p>
        </p:txBody>
      </p:sp>
      <p:sp>
        <p:nvSpPr>
          <p:cNvPr id="2" name="TextBox 1"/>
          <p:cNvSpPr txBox="1"/>
          <p:nvPr/>
        </p:nvSpPr>
        <p:spPr>
          <a:xfrm>
            <a:off x="325259" y="429363"/>
            <a:ext cx="10433896" cy="954107"/>
          </a:xfrm>
          <a:prstGeom prst="rect">
            <a:avLst/>
          </a:prstGeom>
          <a:noFill/>
        </p:spPr>
        <p:txBody>
          <a:bodyPr wrap="square" rtlCol="0">
            <a:spAutoFit/>
          </a:bodyPr>
          <a:lstStyle/>
          <a:p>
            <a:pPr algn="ctr"/>
            <a:r>
              <a:rPr lang="en-US" sz="2800" dirty="0"/>
              <a:t>PBS is Not Used to “Fix” People</a:t>
            </a:r>
            <a:r>
              <a:rPr lang="is-IS" sz="2800" dirty="0"/>
              <a:t>….It is a S</a:t>
            </a:r>
            <a:r>
              <a:rPr lang="en-US" sz="2800" dirty="0"/>
              <a:t>t</a:t>
            </a:r>
            <a:r>
              <a:rPr lang="is-IS" sz="2800" dirty="0"/>
              <a:t>rategy for Changing How We Support Each Other and Encourage P</a:t>
            </a:r>
            <a:r>
              <a:rPr lang="en-US" sz="2800" dirty="0"/>
              <a:t>o</a:t>
            </a:r>
            <a:r>
              <a:rPr lang="is-IS" sz="2800" dirty="0"/>
              <a:t>sitive Social Interactions</a:t>
            </a:r>
            <a:endParaRPr lang="en-US" sz="2800" dirty="0"/>
          </a:p>
        </p:txBody>
      </p:sp>
      <p:sp>
        <p:nvSpPr>
          <p:cNvPr id="4" name="Rectangle 3"/>
          <p:cNvSpPr/>
          <p:nvPr/>
        </p:nvSpPr>
        <p:spPr>
          <a:xfrm>
            <a:off x="954280" y="4683096"/>
            <a:ext cx="10334714" cy="2246769"/>
          </a:xfrm>
          <a:prstGeom prst="rect">
            <a:avLst/>
          </a:prstGeom>
        </p:spPr>
        <p:txBody>
          <a:bodyPr wrap="square">
            <a:spAutoFit/>
          </a:bodyPr>
          <a:lstStyle/>
          <a:p>
            <a:r>
              <a:rPr lang="en-US" sz="2800" i="1" dirty="0"/>
              <a:t>“Almost everybody I work with has ‘behavior’, including staff, that is problematic to them on a daily basis. I mean we need to not think it as [problem behavior]</a:t>
            </a:r>
            <a:r>
              <a:rPr lang="en-US" sz="2800" dirty="0"/>
              <a:t>” </a:t>
            </a:r>
            <a:br>
              <a:rPr lang="en-US" sz="2800" dirty="0"/>
            </a:br>
            <a:r>
              <a:rPr lang="en-US" sz="2800" dirty="0"/>
              <a:t>--Person Supporting People With Traumatic Brain Injury in Kansas</a:t>
            </a:r>
            <a:br>
              <a:rPr lang="en-US" sz="2800" dirty="0"/>
            </a:br>
            <a:endParaRPr lang="en-US" sz="2800" dirty="0"/>
          </a:p>
        </p:txBody>
      </p:sp>
    </p:spTree>
    <p:extLst>
      <p:ext uri="{BB962C8B-B14F-4D97-AF65-F5344CB8AC3E}">
        <p14:creationId xmlns:p14="http://schemas.microsoft.com/office/powerpoint/2010/main" val="568272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Creating a Positive Environment Changes Our Behavior</a:t>
            </a:r>
            <a:endParaRPr lang="en-US" b="1" dirty="0">
              <a:latin typeface="+mn-lt"/>
            </a:endParaRPr>
          </a:p>
        </p:txBody>
      </p:sp>
      <p:sp>
        <p:nvSpPr>
          <p:cNvPr id="3" name="Content Placeholder 2"/>
          <p:cNvSpPr>
            <a:spLocks noGrp="1"/>
          </p:cNvSpPr>
          <p:nvPr>
            <p:ph idx="1"/>
          </p:nvPr>
        </p:nvSpPr>
        <p:spPr/>
        <p:txBody>
          <a:bodyPr>
            <a:normAutofit/>
          </a:bodyPr>
          <a:lstStyle/>
          <a:p>
            <a:pPr marL="0" indent="0">
              <a:buNone/>
            </a:pPr>
            <a:r>
              <a:rPr lang="en-US" b="1" dirty="0" smtClean="0"/>
              <a:t>Problems Are Less Likely to Occur When:</a:t>
            </a:r>
          </a:p>
          <a:p>
            <a:r>
              <a:rPr lang="en-US" dirty="0" smtClean="0"/>
              <a:t>Our Needs Are Met</a:t>
            </a:r>
          </a:p>
          <a:p>
            <a:r>
              <a:rPr lang="en-US" dirty="0" smtClean="0"/>
              <a:t>We Have Choices</a:t>
            </a:r>
          </a:p>
          <a:p>
            <a:r>
              <a:rPr lang="en-US" dirty="0" smtClean="0"/>
              <a:t>Events Are Predictable</a:t>
            </a:r>
          </a:p>
          <a:p>
            <a:r>
              <a:rPr lang="en-US" dirty="0"/>
              <a:t>People Listen and Communicate</a:t>
            </a:r>
          </a:p>
          <a:p>
            <a:pPr lvl="1"/>
            <a:r>
              <a:rPr lang="en-US" dirty="0"/>
              <a:t>Verbal</a:t>
            </a:r>
          </a:p>
          <a:p>
            <a:pPr lvl="1"/>
            <a:r>
              <a:rPr lang="en-US" dirty="0" smtClean="0"/>
              <a:t>Nonverbal</a:t>
            </a:r>
          </a:p>
          <a:p>
            <a:r>
              <a:rPr lang="en-US" dirty="0" smtClean="0"/>
              <a:t>Quality of Life is Monitored and Optimal</a:t>
            </a:r>
          </a:p>
        </p:txBody>
      </p:sp>
    </p:spTree>
    <p:extLst>
      <p:ext uri="{BB962C8B-B14F-4D97-AF65-F5344CB8AC3E}">
        <p14:creationId xmlns:p14="http://schemas.microsoft.com/office/powerpoint/2010/main" val="1151863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Overall PBS Plan Goal</a:t>
            </a:r>
            <a:endParaRPr lang="en-US" b="1"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US" b="1" dirty="0" smtClean="0"/>
              <a:t>1) Change the Problematic Routines</a:t>
            </a:r>
          </a:p>
          <a:p>
            <a:pPr lvl="1"/>
            <a:r>
              <a:rPr lang="en-US" dirty="0" smtClean="0"/>
              <a:t>Prompt Communication</a:t>
            </a:r>
          </a:p>
          <a:p>
            <a:pPr lvl="1"/>
            <a:r>
              <a:rPr lang="en-US" dirty="0" smtClean="0"/>
              <a:t>Change How Requests Are Presented</a:t>
            </a:r>
          </a:p>
          <a:p>
            <a:pPr lvl="1"/>
            <a:r>
              <a:rPr lang="en-US" dirty="0" smtClean="0"/>
              <a:t>Offer Choices </a:t>
            </a:r>
          </a:p>
          <a:p>
            <a:pPr lvl="1"/>
            <a:r>
              <a:rPr lang="en-US" dirty="0" smtClean="0"/>
              <a:t>Create Predictability</a:t>
            </a:r>
          </a:p>
          <a:p>
            <a:pPr lvl="1"/>
            <a:r>
              <a:rPr lang="en-US" dirty="0" smtClean="0"/>
              <a:t>Give Person Control Over Life</a:t>
            </a:r>
          </a:p>
          <a:p>
            <a:pPr marL="0" indent="0">
              <a:buNone/>
            </a:pPr>
            <a:endParaRPr lang="en-US" dirty="0" smtClean="0"/>
          </a:p>
          <a:p>
            <a:pPr marL="0" indent="0">
              <a:buNone/>
            </a:pPr>
            <a:r>
              <a:rPr lang="en-US" b="1" dirty="0" smtClean="0"/>
              <a:t>2) Replace Problematic Interactions by Replacing it With New Social Skills</a:t>
            </a:r>
          </a:p>
          <a:p>
            <a:pPr lvl="1"/>
            <a:r>
              <a:rPr lang="en-US" dirty="0" smtClean="0"/>
              <a:t>Communicating </a:t>
            </a:r>
          </a:p>
          <a:p>
            <a:pPr lvl="1"/>
            <a:r>
              <a:rPr lang="en-US" dirty="0" smtClean="0"/>
              <a:t>Self-Management and Self-Regulation</a:t>
            </a:r>
          </a:p>
          <a:p>
            <a:endParaRPr lang="en-US" dirty="0"/>
          </a:p>
        </p:txBody>
      </p:sp>
    </p:spTree>
    <p:extLst>
      <p:ext uri="{BB962C8B-B14F-4D97-AF65-F5344CB8AC3E}">
        <p14:creationId xmlns:p14="http://schemas.microsoft.com/office/powerpoint/2010/main" val="1722681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1909</TotalTime>
  <Words>748</Words>
  <Application>Microsoft Macintosh PowerPoint</Application>
  <PresentationFormat>Widescreen</PresentationFormat>
  <Paragraphs>118</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Calibri</vt:lpstr>
      <vt:lpstr>Calibri Light</vt:lpstr>
      <vt:lpstr>Courier New</vt:lpstr>
      <vt:lpstr>ＭＳ Ｐゴシック</vt:lpstr>
      <vt:lpstr>Wingdings</vt:lpstr>
      <vt:lpstr>Arial</vt:lpstr>
      <vt:lpstr>Office Theme</vt:lpstr>
      <vt:lpstr>Introduction to  Positive Behavior Support Planning  </vt:lpstr>
      <vt:lpstr>Purpose</vt:lpstr>
      <vt:lpstr>Overview of Positive Behavior Support</vt:lpstr>
      <vt:lpstr>Moving Away From Traditional  Behavior Management</vt:lpstr>
      <vt:lpstr>Important Characteristics of PBS</vt:lpstr>
      <vt:lpstr>What is Positive Behavior Support?</vt:lpstr>
      <vt:lpstr>You can’t change anyone else but people do change in relationship to your change. All relationships are a system, and when any one part of a system changes, it affects the other part -Jack Canfield</vt:lpstr>
      <vt:lpstr>Creating a Positive Environment Changes Our Behavior</vt:lpstr>
      <vt:lpstr>Overall PBS Plan Goal</vt:lpstr>
      <vt:lpstr>Person-Centered Planning </vt:lpstr>
      <vt:lpstr>Key Features of Person-Centered Planning</vt:lpstr>
      <vt:lpstr>Goal of Person-Centered Plan</vt:lpstr>
      <vt:lpstr>Functional Behavioral Assessment</vt:lpstr>
      <vt:lpstr>Outcomes Of A Functional Behavioral Assessment</vt:lpstr>
      <vt:lpstr>Timeline for Moving Forward</vt:lpstr>
      <vt:lpstr>Positive Behavior Support Plan</vt:lpstr>
      <vt:lpstr>Planning Meetings</vt:lpstr>
      <vt:lpstr>Role of Team Members in Meetings</vt:lpstr>
      <vt:lpstr>PowerPoint Presentation</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64</cp:revision>
  <dcterms:created xsi:type="dcterms:W3CDTF">2017-03-22T15:06:23Z</dcterms:created>
  <dcterms:modified xsi:type="dcterms:W3CDTF">2017-07-10T19:55:26Z</dcterms:modified>
</cp:coreProperties>
</file>