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gif" ContentType="image/gif"/>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323" r:id="rId2"/>
    <p:sldId id="349" r:id="rId3"/>
    <p:sldId id="350" r:id="rId4"/>
    <p:sldId id="351" r:id="rId5"/>
    <p:sldId id="335" r:id="rId6"/>
    <p:sldId id="336" r:id="rId7"/>
    <p:sldId id="337" r:id="rId8"/>
    <p:sldId id="331" r:id="rId9"/>
    <p:sldId id="332" r:id="rId10"/>
    <p:sldId id="334" r:id="rId11"/>
    <p:sldId id="338" r:id="rId12"/>
    <p:sldId id="339" r:id="rId13"/>
    <p:sldId id="340" r:id="rId14"/>
    <p:sldId id="341" r:id="rId15"/>
    <p:sldId id="342" r:id="rId16"/>
    <p:sldId id="343" r:id="rId17"/>
    <p:sldId id="333" r:id="rId18"/>
    <p:sldId id="344" r:id="rId19"/>
    <p:sldId id="345" r:id="rId20"/>
    <p:sldId id="346" r:id="rId21"/>
    <p:sldId id="347" r:id="rId22"/>
    <p:sldId id="348" r:id="rId23"/>
    <p:sldId id="329" r:id="rId24"/>
    <p:sldId id="398" r:id="rId25"/>
    <p:sldId id="406" r:id="rId26"/>
    <p:sldId id="330" r:id="rId27"/>
    <p:sldId id="399" r:id="rId28"/>
    <p:sldId id="400" r:id="rId29"/>
    <p:sldId id="40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0706"/>
    <a:srgbClr val="9305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11"/>
    <p:restoredTop sz="94674"/>
  </p:normalViewPr>
  <p:slideViewPr>
    <p:cSldViewPr snapToGrid="0" snapToObjects="1">
      <p:cViewPr>
        <p:scale>
          <a:sx n="89" d="100"/>
          <a:sy n="89" d="100"/>
        </p:scale>
        <p:origin x="1976" y="1080"/>
      </p:cViewPr>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BCF715-E56D-934E-A287-82F94C8E1EF2}" type="datetimeFigureOut">
              <a:rPr lang="en-US" smtClean="0"/>
              <a:t>11/28/16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F697D-DC3A-C846-AD39-14FEF0AD8BBC}" type="slidenum">
              <a:rPr lang="en-US" smtClean="0"/>
              <a:t>‹#›</a:t>
            </a:fld>
            <a:endParaRPr lang="en-US"/>
          </a:p>
        </p:txBody>
      </p:sp>
    </p:spTree>
    <p:extLst>
      <p:ext uri="{BB962C8B-B14F-4D97-AF65-F5344CB8AC3E}">
        <p14:creationId xmlns:p14="http://schemas.microsoft.com/office/powerpoint/2010/main" val="952858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292100" y="304800"/>
            <a:ext cx="4165600" cy="2343150"/>
          </a:xfrm>
          <a:ln/>
        </p:spPr>
      </p:sp>
      <p:sp>
        <p:nvSpPr>
          <p:cNvPr id="28675" name="Notes Placeholder 2"/>
          <p:cNvSpPr>
            <a:spLocks noGrp="1"/>
          </p:cNvSpPr>
          <p:nvPr>
            <p:ph type="body" idx="1"/>
          </p:nvPr>
        </p:nvSpPr>
        <p:spPr>
          <a:xfrm>
            <a:off x="533400" y="2894975"/>
            <a:ext cx="5486400" cy="57150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lnSpc>
                <a:spcPct val="85000"/>
              </a:lnSpc>
              <a:spcBef>
                <a:spcPct val="0"/>
              </a:spcBef>
            </a:pPr>
            <a:r>
              <a:rPr lang="en-US" altLang="en-US" b="1" u="sng" smtClean="0">
                <a:latin typeface="Arial" pitchFamily="34" charset="0"/>
              </a:rPr>
              <a:t>PURPOSE</a:t>
            </a:r>
            <a:r>
              <a:rPr lang="en-US" altLang="en-US" b="1" smtClean="0">
                <a:latin typeface="Arial" pitchFamily="34" charset="0"/>
              </a:rPr>
              <a:t>:</a:t>
            </a:r>
          </a:p>
          <a:p>
            <a:pPr eaLnBrk="1" hangingPunct="1">
              <a:lnSpc>
                <a:spcPct val="85000"/>
              </a:lnSpc>
              <a:spcBef>
                <a:spcPct val="0"/>
              </a:spcBef>
              <a:buFont typeface="Wingdings" pitchFamily="2" charset="2"/>
              <a:buChar char="ü"/>
            </a:pPr>
            <a:r>
              <a:rPr lang="en-US" altLang="en-US" smtClean="0">
                <a:latin typeface="Times New Roman" pitchFamily="18" charset="0"/>
                <a:cs typeface="Times New Roman" pitchFamily="18" charset="0"/>
              </a:rPr>
              <a:t>Define Important TO </a:t>
            </a:r>
          </a:p>
          <a:p>
            <a:pPr eaLnBrk="1" hangingPunct="1">
              <a:lnSpc>
                <a:spcPct val="85000"/>
              </a:lnSpc>
              <a:spcBef>
                <a:spcPct val="0"/>
              </a:spcBef>
              <a:buFont typeface="Wingdings" pitchFamily="2" charset="2"/>
              <a:buChar char="ü"/>
            </a:pPr>
            <a:r>
              <a:rPr lang="en-US" altLang="en-US" smtClean="0">
                <a:latin typeface="Times New Roman" pitchFamily="18" charset="0"/>
                <a:cs typeface="Times New Roman" pitchFamily="18" charset="0"/>
              </a:rPr>
              <a:t> 6  categories that commonly make people happy, fulfilled, content, satisfied, comforted. (other synonyms:  pleased, at ease, comfortable</a:t>
            </a:r>
            <a:r>
              <a:rPr lang="en-US" altLang="en-US" smtClean="0">
                <a:solidFill>
                  <a:srgbClr val="FF0000"/>
                </a:solidFill>
                <a:latin typeface="Times New Roman" pitchFamily="18" charset="0"/>
                <a:cs typeface="Times New Roman" pitchFamily="18" charset="0"/>
              </a:rPr>
              <a:t>)</a:t>
            </a:r>
            <a:r>
              <a:rPr lang="en-US" altLang="en-US" smtClean="0">
                <a:latin typeface="Arial" pitchFamily="34" charset="0"/>
              </a:rPr>
              <a:t> </a:t>
            </a:r>
            <a:endParaRPr lang="en-US" altLang="en-US" b="1" smtClean="0">
              <a:latin typeface="Arial" pitchFamily="34" charset="0"/>
            </a:endParaRPr>
          </a:p>
          <a:p>
            <a:pPr eaLnBrk="1" hangingPunct="1">
              <a:lnSpc>
                <a:spcPct val="85000"/>
              </a:lnSpc>
              <a:spcBef>
                <a:spcPct val="0"/>
              </a:spcBef>
            </a:pPr>
            <a:endParaRPr lang="en-US" altLang="en-US" b="1" u="sng" smtClean="0">
              <a:latin typeface="Arial" pitchFamily="34" charset="0"/>
            </a:endParaRPr>
          </a:p>
          <a:p>
            <a:pPr eaLnBrk="1" hangingPunct="1">
              <a:lnSpc>
                <a:spcPct val="85000"/>
              </a:lnSpc>
              <a:spcBef>
                <a:spcPct val="0"/>
              </a:spcBef>
            </a:pPr>
            <a:r>
              <a:rPr lang="en-US" altLang="en-US" b="1" u="sng" smtClean="0">
                <a:latin typeface="Arial" pitchFamily="34" charset="0"/>
              </a:rPr>
              <a:t>SCRIPT</a:t>
            </a:r>
            <a:endParaRPr lang="en-US" altLang="en-US" smtClean="0">
              <a:latin typeface="Arial" pitchFamily="34" charset="0"/>
            </a:endParaRPr>
          </a:p>
          <a:p>
            <a:pPr>
              <a:spcBef>
                <a:spcPct val="0"/>
              </a:spcBef>
            </a:pPr>
            <a:r>
              <a:rPr lang="en-US" altLang="en-US" smtClean="0">
                <a:latin typeface="Times New Roman" pitchFamily="18" charset="0"/>
                <a:cs typeface="Times New Roman" pitchFamily="18" charset="0"/>
              </a:rPr>
              <a:t>Emphasize that this is about humans not just about disability –</a:t>
            </a:r>
          </a:p>
          <a:p>
            <a:pPr>
              <a:spcBef>
                <a:spcPct val="0"/>
              </a:spcBef>
              <a:buFont typeface="Times New Roman" pitchFamily="18" charset="0"/>
              <a:buChar char="•"/>
            </a:pPr>
            <a:r>
              <a:rPr lang="en-US" altLang="en-US" smtClean="0">
                <a:latin typeface="Times New Roman" pitchFamily="18" charset="0"/>
                <a:cs typeface="Times New Roman" pitchFamily="18" charset="0"/>
              </a:rPr>
              <a:t>Ask how many people are living with another adult</a:t>
            </a:r>
          </a:p>
          <a:p>
            <a:pPr>
              <a:spcBef>
                <a:spcPct val="0"/>
              </a:spcBef>
              <a:buFont typeface="Times New Roman" pitchFamily="18" charset="0"/>
              <a:buChar char="•"/>
            </a:pPr>
            <a:r>
              <a:rPr lang="en-US" altLang="en-US" smtClean="0">
                <a:latin typeface="Times New Roman" pitchFamily="18" charset="0"/>
                <a:cs typeface="Times New Roman" pitchFamily="18" charset="0"/>
              </a:rPr>
              <a:t>How do they know if the person they live with is happy?  What do they do?</a:t>
            </a:r>
          </a:p>
          <a:p>
            <a:pPr>
              <a:spcBef>
                <a:spcPct val="0"/>
              </a:spcBef>
              <a:buFont typeface="Times New Roman" pitchFamily="18" charset="0"/>
              <a:buChar char="•"/>
            </a:pPr>
            <a:r>
              <a:rPr lang="en-US" altLang="en-US" smtClean="0">
                <a:latin typeface="Times New Roman" pitchFamily="18" charset="0"/>
                <a:cs typeface="Times New Roman" pitchFamily="18" charset="0"/>
              </a:rPr>
              <a:t>Select 1 person and ask her (him) if her partner’s behavior is ever at odds with what he says (his words)</a:t>
            </a:r>
          </a:p>
          <a:p>
            <a:pPr>
              <a:spcBef>
                <a:spcPct val="0"/>
              </a:spcBef>
              <a:buFont typeface="Times New Roman" pitchFamily="18" charset="0"/>
              <a:buChar char="•"/>
            </a:pPr>
            <a:r>
              <a:rPr lang="en-US" altLang="en-US" smtClean="0">
                <a:latin typeface="Times New Roman" pitchFamily="18" charset="0"/>
                <a:cs typeface="Times New Roman" pitchFamily="18" charset="0"/>
              </a:rPr>
              <a:t>Ask “when what he says is different from what he does – which do you listen to, words or deeds?”</a:t>
            </a:r>
          </a:p>
          <a:p>
            <a:pPr>
              <a:spcBef>
                <a:spcPct val="0"/>
              </a:spcBef>
              <a:buFont typeface="Times New Roman" pitchFamily="18" charset="0"/>
              <a:buChar char="•"/>
            </a:pPr>
            <a:r>
              <a:rPr lang="en-US" altLang="en-US" smtClean="0">
                <a:latin typeface="Times New Roman" pitchFamily="18" charset="0"/>
                <a:cs typeface="Times New Roman" pitchFamily="18" charset="0"/>
              </a:rPr>
              <a:t>Hopefully the person will answer – “deeds” – so we already know that we should listen to behavior</a:t>
            </a:r>
          </a:p>
          <a:p>
            <a:pPr>
              <a:spcBef>
                <a:spcPct val="0"/>
              </a:spcBef>
              <a:buFont typeface="Times New Roman" pitchFamily="18" charset="0"/>
              <a:buChar char="•"/>
            </a:pPr>
            <a:r>
              <a:rPr lang="en-US" altLang="en-US" smtClean="0">
                <a:latin typeface="Times New Roman" pitchFamily="18" charset="0"/>
                <a:cs typeface="Times New Roman" pitchFamily="18" charset="0"/>
              </a:rPr>
              <a:t>Note that when we do not trust people we are hyper-vigilant about what they do much more than about what they say</a:t>
            </a:r>
          </a:p>
          <a:p>
            <a:pPr>
              <a:spcBef>
                <a:spcPct val="0"/>
              </a:spcBef>
            </a:pPr>
            <a:r>
              <a:rPr lang="en-US" altLang="en-US" smtClean="0">
                <a:latin typeface="Times New Roman" pitchFamily="18" charset="0"/>
                <a:cs typeface="Times New Roman" pitchFamily="18" charset="0"/>
              </a:rPr>
              <a:t>For people who use disability services -</a:t>
            </a:r>
          </a:p>
          <a:p>
            <a:pPr>
              <a:spcBef>
                <a:spcPct val="0"/>
              </a:spcBef>
              <a:buFont typeface="Times New Roman" pitchFamily="18" charset="0"/>
              <a:buChar char="•"/>
            </a:pPr>
            <a:r>
              <a:rPr lang="en-US" altLang="en-US" smtClean="0">
                <a:latin typeface="Times New Roman" pitchFamily="18" charset="0"/>
                <a:cs typeface="Times New Roman" pitchFamily="18" charset="0"/>
              </a:rPr>
              <a:t>We often need to look at behavior because we have done a really good job of training people to tell us what we want to hear</a:t>
            </a:r>
          </a:p>
          <a:p>
            <a:pPr>
              <a:spcBef>
                <a:spcPct val="0"/>
              </a:spcBef>
              <a:buFont typeface="Times New Roman" pitchFamily="18" charset="0"/>
              <a:buChar char="•"/>
            </a:pPr>
            <a:r>
              <a:rPr lang="en-US" altLang="en-US" smtClean="0">
                <a:latin typeface="Times New Roman" pitchFamily="18" charset="0"/>
                <a:cs typeface="Times New Roman" pitchFamily="18" charset="0"/>
              </a:rPr>
              <a:t>When people don’t use words to talk, we have to listen to their behavior</a:t>
            </a:r>
          </a:p>
          <a:p>
            <a:pPr eaLnBrk="1" hangingPunct="1">
              <a:lnSpc>
                <a:spcPct val="85000"/>
              </a:lnSpc>
              <a:spcBef>
                <a:spcPct val="0"/>
              </a:spcBef>
              <a:buFont typeface="Wingdings" pitchFamily="2" charset="2"/>
              <a:buNone/>
            </a:pPr>
            <a:endParaRPr lang="en-US" altLang="en-US" smtClean="0">
              <a:latin typeface="Arial" pitchFamily="34" charset="0"/>
            </a:endParaRPr>
          </a:p>
          <a:p>
            <a:pPr eaLnBrk="1" hangingPunct="1">
              <a:lnSpc>
                <a:spcPct val="85000"/>
              </a:lnSpc>
              <a:spcBef>
                <a:spcPct val="0"/>
              </a:spcBef>
              <a:buFont typeface="Wingdings" pitchFamily="2" charset="2"/>
              <a:buNone/>
            </a:pPr>
            <a:r>
              <a:rPr lang="en-US" altLang="en-US" b="1" u="sng" smtClean="0">
                <a:latin typeface="Arial" pitchFamily="34" charset="0"/>
              </a:rPr>
              <a:t>TIPS</a:t>
            </a:r>
            <a:r>
              <a:rPr lang="en-US" altLang="en-US" b="1" smtClean="0">
                <a:latin typeface="Arial" pitchFamily="34" charset="0"/>
              </a:rPr>
              <a:t>:</a:t>
            </a:r>
          </a:p>
          <a:p>
            <a:pPr eaLnBrk="1" hangingPunct="1">
              <a:spcBef>
                <a:spcPct val="0"/>
              </a:spcBef>
              <a:buFont typeface="Wingdings" pitchFamily="2" charset="2"/>
              <a:buNone/>
            </a:pPr>
            <a:endParaRPr lang="en-US" altLang="en-US" smtClean="0">
              <a:latin typeface="Arial" pitchFamily="34" charset="0"/>
            </a:endParaRPr>
          </a:p>
          <a:p>
            <a:pPr eaLnBrk="1" hangingPunct="1">
              <a:spcBef>
                <a:spcPct val="0"/>
              </a:spcBef>
              <a:buFont typeface="Wingdings" pitchFamily="2" charset="2"/>
              <a:buNone/>
            </a:pPr>
            <a:r>
              <a:rPr lang="en-US" altLang="en-US" b="1" u="sng" smtClean="0">
                <a:latin typeface="Arial" pitchFamily="34" charset="0"/>
              </a:rPr>
              <a:t>TIME</a:t>
            </a:r>
            <a:r>
              <a:rPr lang="en-US" altLang="en-US" b="1" smtClean="0">
                <a:latin typeface="Arial" pitchFamily="34" charset="0"/>
              </a:rPr>
              <a:t>:  2 minutes</a:t>
            </a:r>
          </a:p>
          <a:p>
            <a:pPr eaLnBrk="1" hangingPunct="1">
              <a:spcBef>
                <a:spcPct val="0"/>
              </a:spcBef>
              <a:buFont typeface="Wingdings" pitchFamily="2" charset="2"/>
              <a:buNone/>
            </a:pPr>
            <a:endParaRPr lang="en-US" altLang="en-US" sz="1100" b="1" smtClean="0">
              <a:latin typeface="Palatino Linotype" pitchFamily="18" charset="0"/>
            </a:endParaRPr>
          </a:p>
          <a:p>
            <a:pPr eaLnBrk="1" hangingPunct="1">
              <a:spcBef>
                <a:spcPct val="0"/>
              </a:spcBef>
              <a:buFont typeface="Wingdings" pitchFamily="2" charset="2"/>
              <a:buNone/>
            </a:pPr>
            <a:r>
              <a:rPr lang="en-US" altLang="en-US" sz="1100" b="1" u="sng" smtClean="0">
                <a:latin typeface="Palatino Linotype" pitchFamily="18" charset="0"/>
              </a:rPr>
              <a:t>NOTES</a:t>
            </a:r>
            <a:r>
              <a:rPr lang="en-US" altLang="en-US" sz="1100" b="1" smtClean="0">
                <a:latin typeface="Palatino Linotype" pitchFamily="18" charset="0"/>
              </a:rPr>
              <a:t>:</a:t>
            </a:r>
            <a:endParaRPr lang="en-US" altLang="en-US" sz="1100" smtClean="0">
              <a:latin typeface="Palatino Linotype" pitchFamily="18" charset="0"/>
            </a:endParaRPr>
          </a:p>
          <a:p>
            <a:endParaRPr lang="en-US" altLang="en-US" smtClean="0">
              <a:latin typeface="Arial" pitchFamily="34" charset="0"/>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ea typeface="ＭＳ Ｐゴシック" pitchFamily="34" charset="-128"/>
              </a:defRPr>
            </a:lvl1pPr>
            <a:lvl2pPr marL="742950" indent="-285750">
              <a:defRPr>
                <a:solidFill>
                  <a:schemeClr val="tx1"/>
                </a:solidFill>
                <a:latin typeface="Tahoma" pitchFamily="34" charset="0"/>
                <a:ea typeface="ＭＳ Ｐゴシック" pitchFamily="34" charset="-128"/>
              </a:defRPr>
            </a:lvl2pPr>
            <a:lvl3pPr marL="1143000" indent="-228600">
              <a:defRPr>
                <a:solidFill>
                  <a:schemeClr val="tx1"/>
                </a:solidFill>
                <a:latin typeface="Tahoma" pitchFamily="34" charset="0"/>
                <a:ea typeface="ＭＳ Ｐゴシック" pitchFamily="34" charset="-128"/>
              </a:defRPr>
            </a:lvl3pPr>
            <a:lvl4pPr marL="1600200" indent="-228600">
              <a:defRPr>
                <a:solidFill>
                  <a:schemeClr val="tx1"/>
                </a:solidFill>
                <a:latin typeface="Tahoma" pitchFamily="34" charset="0"/>
                <a:ea typeface="ＭＳ Ｐゴシック" pitchFamily="34" charset="-128"/>
              </a:defRPr>
            </a:lvl4pPr>
            <a:lvl5pPr marL="2057400" indent="-228600">
              <a:defRPr>
                <a:solidFill>
                  <a:schemeClr val="tx1"/>
                </a:solidFill>
                <a:latin typeface="Tahom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Tahom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Tahom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Tahom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Tahoma" pitchFamily="34" charset="0"/>
                <a:ea typeface="ＭＳ Ｐゴシック" pitchFamily="34" charset="-128"/>
              </a:defRPr>
            </a:lvl9pPr>
          </a:lstStyle>
          <a:p>
            <a:fld id="{CCDEC46F-038A-49D1-A488-76FCA5767BDF}" type="slidenum">
              <a:rPr lang="en-US" altLang="en-US">
                <a:latin typeface="Arial" pitchFamily="34" charset="0"/>
              </a:rPr>
              <a:pPr/>
              <a:t>5</a:t>
            </a:fld>
            <a:endParaRPr lang="en-US" altLang="en-US">
              <a:latin typeface="Arial" pitchFamily="34" charset="0"/>
            </a:endParaRPr>
          </a:p>
        </p:txBody>
      </p:sp>
      <p:sp>
        <p:nvSpPr>
          <p:cNvPr id="2" name="Footer Placeholder 1"/>
          <p:cNvSpPr>
            <a:spLocks noGrp="1"/>
          </p:cNvSpPr>
          <p:nvPr>
            <p:ph type="ftr" sz="quarter" idx="4"/>
          </p:nvPr>
        </p:nvSpPr>
        <p:spPr/>
        <p:txBody>
          <a:bodyPr/>
          <a:lstStyle/>
          <a:p>
            <a:pPr>
              <a:defRPr/>
            </a:pPr>
            <a:r>
              <a:rPr lang="en-US" dirty="0" smtClean="0"/>
              <a:t>TLC-PCP www.learningcommunityus.com</a:t>
            </a:r>
          </a:p>
          <a:p>
            <a:pPr>
              <a:defRPr/>
            </a:pPr>
            <a:endParaRPr lang="en-US" dirty="0"/>
          </a:p>
        </p:txBody>
      </p:sp>
    </p:spTree>
    <p:extLst>
      <p:ext uri="{BB962C8B-B14F-4D97-AF65-F5344CB8AC3E}">
        <p14:creationId xmlns:p14="http://schemas.microsoft.com/office/powerpoint/2010/main" val="424156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211138" y="304800"/>
            <a:ext cx="4740276" cy="2667000"/>
          </a:xfrm>
          <a:ln/>
        </p:spPr>
      </p:sp>
      <p:sp>
        <p:nvSpPr>
          <p:cNvPr id="30723" name="Notes Placeholder 2"/>
          <p:cNvSpPr>
            <a:spLocks noGrp="1"/>
          </p:cNvSpPr>
          <p:nvPr>
            <p:ph type="body" idx="1"/>
          </p:nvPr>
        </p:nvSpPr>
        <p:spPr>
          <a:xfrm>
            <a:off x="533400" y="3429001"/>
            <a:ext cx="5486400" cy="411448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lnSpc>
                <a:spcPct val="85000"/>
              </a:lnSpc>
              <a:spcBef>
                <a:spcPct val="0"/>
              </a:spcBef>
            </a:pPr>
            <a:r>
              <a:rPr lang="en-US" altLang="en-US" b="1" u="sng" smtClean="0">
                <a:latin typeface="Arial" pitchFamily="34" charset="0"/>
              </a:rPr>
              <a:t>Purpose</a:t>
            </a:r>
            <a:r>
              <a:rPr lang="en-US" altLang="en-US" b="1" smtClean="0">
                <a:latin typeface="Arial" pitchFamily="34" charset="0"/>
              </a:rPr>
              <a:t>:</a:t>
            </a:r>
          </a:p>
          <a:p>
            <a:pPr eaLnBrk="1" hangingPunct="1">
              <a:lnSpc>
                <a:spcPct val="85000"/>
              </a:lnSpc>
              <a:spcBef>
                <a:spcPct val="0"/>
              </a:spcBef>
              <a:buFont typeface="Wingdings" pitchFamily="2" charset="2"/>
              <a:buChar char="ü"/>
            </a:pPr>
            <a:r>
              <a:rPr lang="en-US" altLang="en-US" smtClean="0">
                <a:latin typeface="Times New Roman" pitchFamily="18" charset="0"/>
                <a:cs typeface="Times New Roman" pitchFamily="18" charset="0"/>
              </a:rPr>
              <a:t>To define important for and help people see that that health and safety are complex issues, not just labels.</a:t>
            </a:r>
          </a:p>
          <a:p>
            <a:pPr eaLnBrk="1" hangingPunct="1">
              <a:lnSpc>
                <a:spcPct val="85000"/>
              </a:lnSpc>
              <a:spcBef>
                <a:spcPct val="0"/>
              </a:spcBef>
            </a:pPr>
            <a:endParaRPr lang="en-US" altLang="en-US" b="1" u="sng" smtClean="0">
              <a:latin typeface="Arial" pitchFamily="34" charset="0"/>
            </a:endParaRPr>
          </a:p>
          <a:p>
            <a:pPr eaLnBrk="1" hangingPunct="1">
              <a:lnSpc>
                <a:spcPct val="85000"/>
              </a:lnSpc>
              <a:spcBef>
                <a:spcPct val="0"/>
              </a:spcBef>
            </a:pPr>
            <a:r>
              <a:rPr lang="en-US" altLang="en-US" b="1" u="sng" smtClean="0">
                <a:latin typeface="Arial" pitchFamily="34" charset="0"/>
              </a:rPr>
              <a:t>SCRIPT</a:t>
            </a:r>
          </a:p>
          <a:p>
            <a:pPr eaLnBrk="1" hangingPunct="1">
              <a:lnSpc>
                <a:spcPct val="85000"/>
              </a:lnSpc>
              <a:spcBef>
                <a:spcPct val="0"/>
              </a:spcBef>
            </a:pPr>
            <a:endParaRPr lang="en-US" altLang="en-US" smtClean="0">
              <a:latin typeface="Arial" pitchFamily="34" charset="0"/>
            </a:endParaRPr>
          </a:p>
          <a:p>
            <a:pPr eaLnBrk="1" hangingPunct="1">
              <a:lnSpc>
                <a:spcPct val="85000"/>
              </a:lnSpc>
              <a:spcBef>
                <a:spcPct val="0"/>
              </a:spcBef>
              <a:buFont typeface="Wingdings" pitchFamily="2" charset="2"/>
              <a:buNone/>
            </a:pPr>
            <a:r>
              <a:rPr lang="en-US" altLang="en-US" smtClean="0">
                <a:latin typeface="Arial" pitchFamily="34" charset="0"/>
              </a:rPr>
              <a:t>Much of what is important for is already emphasized but the more nuanced parts are often omitted. </a:t>
            </a:r>
          </a:p>
          <a:p>
            <a:pPr eaLnBrk="1" hangingPunct="1">
              <a:lnSpc>
                <a:spcPct val="85000"/>
              </a:lnSpc>
              <a:spcBef>
                <a:spcPct val="0"/>
              </a:spcBef>
              <a:buFont typeface="Wingdings" pitchFamily="2" charset="2"/>
              <a:buNone/>
            </a:pPr>
            <a:r>
              <a:rPr lang="en-US" altLang="en-US" b="1" u="sng" smtClean="0">
                <a:latin typeface="Arial" pitchFamily="34" charset="0"/>
              </a:rPr>
              <a:t>TIPS</a:t>
            </a:r>
            <a:r>
              <a:rPr lang="en-US" altLang="en-US" b="1" smtClean="0">
                <a:latin typeface="Arial" pitchFamily="34" charset="0"/>
              </a:rPr>
              <a:t>:</a:t>
            </a:r>
          </a:p>
          <a:p>
            <a:pPr eaLnBrk="1" hangingPunct="1">
              <a:spcBef>
                <a:spcPct val="0"/>
              </a:spcBef>
              <a:buFont typeface="Wingdings" pitchFamily="2" charset="2"/>
              <a:buNone/>
            </a:pPr>
            <a:endParaRPr lang="en-US" altLang="en-US" smtClean="0">
              <a:latin typeface="Arial" pitchFamily="34" charset="0"/>
            </a:endParaRPr>
          </a:p>
          <a:p>
            <a:pPr eaLnBrk="1" hangingPunct="1">
              <a:spcBef>
                <a:spcPct val="0"/>
              </a:spcBef>
              <a:buFont typeface="Wingdings" pitchFamily="2" charset="2"/>
              <a:buNone/>
            </a:pPr>
            <a:r>
              <a:rPr lang="en-US" altLang="en-US" b="1" u="sng" smtClean="0">
                <a:latin typeface="Arial" pitchFamily="34" charset="0"/>
              </a:rPr>
              <a:t>TIME</a:t>
            </a:r>
            <a:r>
              <a:rPr lang="en-US" altLang="en-US" b="1" smtClean="0">
                <a:latin typeface="Arial" pitchFamily="34" charset="0"/>
              </a:rPr>
              <a:t>: 1 minute</a:t>
            </a:r>
          </a:p>
          <a:p>
            <a:pPr eaLnBrk="1" hangingPunct="1">
              <a:spcBef>
                <a:spcPct val="0"/>
              </a:spcBef>
              <a:buFont typeface="Wingdings" pitchFamily="2" charset="2"/>
              <a:buNone/>
            </a:pPr>
            <a:endParaRPr lang="en-US" altLang="en-US" sz="1100" b="1" smtClean="0">
              <a:latin typeface="Palatino Linotype" pitchFamily="18" charset="0"/>
            </a:endParaRPr>
          </a:p>
          <a:p>
            <a:pPr eaLnBrk="1" hangingPunct="1">
              <a:spcBef>
                <a:spcPct val="0"/>
              </a:spcBef>
              <a:buFont typeface="Wingdings" pitchFamily="2" charset="2"/>
              <a:buNone/>
            </a:pPr>
            <a:r>
              <a:rPr lang="en-US" altLang="en-US" sz="1100" b="1" u="sng" smtClean="0">
                <a:latin typeface="Palatino Linotype" pitchFamily="18" charset="0"/>
              </a:rPr>
              <a:t>NOTES</a:t>
            </a:r>
            <a:r>
              <a:rPr lang="en-US" altLang="en-US" sz="1100" b="1" smtClean="0">
                <a:latin typeface="Palatino Linotype" pitchFamily="18" charset="0"/>
              </a:rPr>
              <a:t>:</a:t>
            </a:r>
            <a:endParaRPr lang="en-US" altLang="en-US" sz="1100" smtClean="0">
              <a:latin typeface="Palatino Linotype" pitchFamily="18" charset="0"/>
            </a:endParaRPr>
          </a:p>
          <a:p>
            <a:endParaRPr lang="en-US" altLang="en-US" smtClean="0">
              <a:latin typeface="Arial" pitchFamily="34" charset="0"/>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ea typeface="ＭＳ Ｐゴシック" pitchFamily="34" charset="-128"/>
              </a:defRPr>
            </a:lvl1pPr>
            <a:lvl2pPr marL="742950" indent="-285750">
              <a:defRPr>
                <a:solidFill>
                  <a:schemeClr val="tx1"/>
                </a:solidFill>
                <a:latin typeface="Tahoma" pitchFamily="34" charset="0"/>
                <a:ea typeface="ＭＳ Ｐゴシック" pitchFamily="34" charset="-128"/>
              </a:defRPr>
            </a:lvl2pPr>
            <a:lvl3pPr marL="1143000" indent="-228600">
              <a:defRPr>
                <a:solidFill>
                  <a:schemeClr val="tx1"/>
                </a:solidFill>
                <a:latin typeface="Tahoma" pitchFamily="34" charset="0"/>
                <a:ea typeface="ＭＳ Ｐゴシック" pitchFamily="34" charset="-128"/>
              </a:defRPr>
            </a:lvl3pPr>
            <a:lvl4pPr marL="1600200" indent="-228600">
              <a:defRPr>
                <a:solidFill>
                  <a:schemeClr val="tx1"/>
                </a:solidFill>
                <a:latin typeface="Tahoma" pitchFamily="34" charset="0"/>
                <a:ea typeface="ＭＳ Ｐゴシック" pitchFamily="34" charset="-128"/>
              </a:defRPr>
            </a:lvl4pPr>
            <a:lvl5pPr marL="2057400" indent="-228600">
              <a:defRPr>
                <a:solidFill>
                  <a:schemeClr val="tx1"/>
                </a:solidFill>
                <a:latin typeface="Tahom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Tahom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Tahom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Tahom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Tahoma" pitchFamily="34" charset="0"/>
                <a:ea typeface="ＭＳ Ｐゴシック" pitchFamily="34" charset="-128"/>
              </a:defRPr>
            </a:lvl9pPr>
          </a:lstStyle>
          <a:p>
            <a:fld id="{7C33B027-7CE1-4ACF-A69B-F22DD23D664E}" type="slidenum">
              <a:rPr lang="en-US" altLang="en-US">
                <a:latin typeface="Arial" pitchFamily="34" charset="0"/>
              </a:rPr>
              <a:pPr/>
              <a:t>6</a:t>
            </a:fld>
            <a:endParaRPr lang="en-US" altLang="en-US">
              <a:latin typeface="Arial" pitchFamily="34" charset="0"/>
            </a:endParaRPr>
          </a:p>
        </p:txBody>
      </p:sp>
      <p:sp>
        <p:nvSpPr>
          <p:cNvPr id="2" name="Footer Placeholder 1"/>
          <p:cNvSpPr>
            <a:spLocks noGrp="1"/>
          </p:cNvSpPr>
          <p:nvPr>
            <p:ph type="ftr" sz="quarter" idx="4"/>
          </p:nvPr>
        </p:nvSpPr>
        <p:spPr/>
        <p:txBody>
          <a:bodyPr/>
          <a:lstStyle/>
          <a:p>
            <a:pPr>
              <a:defRPr/>
            </a:pPr>
            <a:r>
              <a:rPr lang="en-US" dirty="0" smtClean="0"/>
              <a:t>TLC-PCP www.learningcommunityus.com</a:t>
            </a:r>
          </a:p>
          <a:p>
            <a:pPr>
              <a:defRPr/>
            </a:pPr>
            <a:endParaRPr lang="en-US" dirty="0"/>
          </a:p>
        </p:txBody>
      </p:sp>
    </p:spTree>
    <p:extLst>
      <p:ext uri="{BB962C8B-B14F-4D97-AF65-F5344CB8AC3E}">
        <p14:creationId xmlns:p14="http://schemas.microsoft.com/office/powerpoint/2010/main" val="918816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4288" y="457200"/>
            <a:ext cx="4197351" cy="2362200"/>
          </a:xfrm>
          <a:ln/>
        </p:spPr>
      </p:sp>
      <p:sp>
        <p:nvSpPr>
          <p:cNvPr id="32771" name="Notes Placeholder 2"/>
          <p:cNvSpPr>
            <a:spLocks noGrp="1"/>
          </p:cNvSpPr>
          <p:nvPr>
            <p:ph type="body" idx="1"/>
          </p:nvPr>
        </p:nvSpPr>
        <p:spPr>
          <a:xfrm>
            <a:off x="304800" y="3124513"/>
            <a:ext cx="6019800" cy="41144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lnSpc>
                <a:spcPct val="85000"/>
              </a:lnSpc>
              <a:spcBef>
                <a:spcPct val="0"/>
              </a:spcBef>
            </a:pPr>
            <a:r>
              <a:rPr lang="en-US" altLang="en-US" sz="1400" b="1" u="sng" smtClean="0">
                <a:latin typeface="Arial" pitchFamily="34" charset="0"/>
              </a:rPr>
              <a:t>PURPOSE</a:t>
            </a:r>
            <a:r>
              <a:rPr lang="en-US" altLang="en-US" sz="1400" b="1" smtClean="0">
                <a:latin typeface="Arial" pitchFamily="34" charset="0"/>
              </a:rPr>
              <a:t>:</a:t>
            </a:r>
          </a:p>
          <a:p>
            <a:pPr eaLnBrk="1" hangingPunct="1">
              <a:lnSpc>
                <a:spcPct val="85000"/>
              </a:lnSpc>
              <a:spcBef>
                <a:spcPct val="0"/>
              </a:spcBef>
              <a:buFont typeface="Wingdings" pitchFamily="2" charset="2"/>
              <a:buChar char="ü"/>
            </a:pPr>
            <a:r>
              <a:rPr lang="en-US" altLang="en-US" sz="1400" smtClean="0">
                <a:latin typeface="Arial" pitchFamily="34" charset="0"/>
              </a:rPr>
              <a:t>To point out the connectedness between Important TO and FOR</a:t>
            </a:r>
          </a:p>
          <a:p>
            <a:pPr eaLnBrk="1" hangingPunct="1">
              <a:lnSpc>
                <a:spcPct val="85000"/>
              </a:lnSpc>
              <a:spcBef>
                <a:spcPct val="0"/>
              </a:spcBef>
              <a:buFont typeface="Wingdings" pitchFamily="2" charset="2"/>
              <a:buChar char="ü"/>
            </a:pPr>
            <a:endParaRPr lang="en-US" altLang="en-US" sz="1400" smtClean="0">
              <a:latin typeface="Arial" pitchFamily="34" charset="0"/>
            </a:endParaRPr>
          </a:p>
          <a:p>
            <a:pPr eaLnBrk="1" hangingPunct="1">
              <a:lnSpc>
                <a:spcPct val="85000"/>
              </a:lnSpc>
              <a:spcBef>
                <a:spcPct val="0"/>
              </a:spcBef>
            </a:pPr>
            <a:r>
              <a:rPr lang="en-US" altLang="en-US" sz="1400" b="1" u="sng" smtClean="0">
                <a:latin typeface="Arial" pitchFamily="34" charset="0"/>
              </a:rPr>
              <a:t>SCRIPT</a:t>
            </a:r>
            <a:endParaRPr lang="en-US" altLang="en-US" sz="1400" smtClean="0">
              <a:latin typeface="Arial" pitchFamily="34" charset="0"/>
            </a:endParaRPr>
          </a:p>
          <a:p>
            <a:pPr eaLnBrk="1" hangingPunct="1">
              <a:lnSpc>
                <a:spcPct val="85000"/>
              </a:lnSpc>
              <a:spcBef>
                <a:spcPct val="0"/>
              </a:spcBef>
              <a:buFont typeface="Wingdings" pitchFamily="2" charset="2"/>
              <a:buNone/>
            </a:pPr>
            <a:r>
              <a:rPr lang="en-US" altLang="en-US" sz="1400" smtClean="0">
                <a:solidFill>
                  <a:srgbClr val="FF0000"/>
                </a:solidFill>
                <a:latin typeface="Times New Roman" pitchFamily="18" charset="0"/>
                <a:cs typeface="Times New Roman" pitchFamily="18" charset="0"/>
              </a:rPr>
              <a:t>Nobody will do what’s important FOR them unless there’s a piece of what’s important TO them – there has to be a hook.  IT is very helpful to have a story that illustrates this.  If you don’t have a story - ask if there are ex-smokers in the room…”Why did you quit?”  Even when someone names “health”, there’s a deeper reason there because smoking was never healthy.  What’s the Important TO hook that can lead a person to the important FOR?</a:t>
            </a:r>
            <a:r>
              <a:rPr lang="en-US" altLang="en-US" sz="1400" smtClean="0">
                <a:latin typeface="Arial" pitchFamily="34" charset="0"/>
              </a:rPr>
              <a:t> </a:t>
            </a:r>
          </a:p>
          <a:p>
            <a:pPr eaLnBrk="1" hangingPunct="1">
              <a:lnSpc>
                <a:spcPct val="85000"/>
              </a:lnSpc>
              <a:spcBef>
                <a:spcPct val="0"/>
              </a:spcBef>
              <a:buFont typeface="Wingdings" pitchFamily="2" charset="2"/>
              <a:buNone/>
            </a:pPr>
            <a:endParaRPr lang="en-US" altLang="en-US" sz="1400" smtClean="0">
              <a:latin typeface="Arial" pitchFamily="34" charset="0"/>
            </a:endParaRPr>
          </a:p>
          <a:p>
            <a:pPr eaLnBrk="1" hangingPunct="1">
              <a:lnSpc>
                <a:spcPct val="85000"/>
              </a:lnSpc>
              <a:spcBef>
                <a:spcPct val="0"/>
              </a:spcBef>
              <a:buFont typeface="Wingdings" pitchFamily="2" charset="2"/>
              <a:buNone/>
            </a:pPr>
            <a:r>
              <a:rPr lang="en-US" altLang="en-US" sz="1400" b="1" u="sng" smtClean="0">
                <a:latin typeface="Arial" pitchFamily="34" charset="0"/>
              </a:rPr>
              <a:t>TIPS</a:t>
            </a:r>
            <a:r>
              <a:rPr lang="en-US" altLang="en-US" sz="1400" b="1" smtClean="0">
                <a:latin typeface="Arial" pitchFamily="34" charset="0"/>
              </a:rPr>
              <a:t>:</a:t>
            </a:r>
          </a:p>
          <a:p>
            <a:pPr eaLnBrk="1" hangingPunct="1">
              <a:spcBef>
                <a:spcPct val="0"/>
              </a:spcBef>
              <a:buFont typeface="Wingdings" pitchFamily="2" charset="2"/>
              <a:buNone/>
            </a:pPr>
            <a:r>
              <a:rPr lang="en-US" altLang="en-US" sz="1400" smtClean="0">
                <a:latin typeface="Arial" pitchFamily="34" charset="0"/>
              </a:rPr>
              <a:t>Healthy eating, regular exercise can be examples of when we do something important FOR us because of something that is Important TO us (my clothes fit better…I want to live long enough to see my grandchildren grow up…I need more energy…etc)</a:t>
            </a:r>
          </a:p>
          <a:p>
            <a:pPr eaLnBrk="1" hangingPunct="1">
              <a:spcBef>
                <a:spcPct val="0"/>
              </a:spcBef>
              <a:buFont typeface="Wingdings" pitchFamily="2" charset="2"/>
              <a:buNone/>
            </a:pPr>
            <a:endParaRPr lang="en-US" altLang="en-US" sz="1400" smtClean="0">
              <a:latin typeface="Arial" pitchFamily="34" charset="0"/>
            </a:endParaRPr>
          </a:p>
          <a:p>
            <a:pPr eaLnBrk="1" hangingPunct="1">
              <a:spcBef>
                <a:spcPct val="0"/>
              </a:spcBef>
              <a:buFont typeface="Wingdings" pitchFamily="2" charset="2"/>
              <a:buNone/>
            </a:pPr>
            <a:r>
              <a:rPr lang="en-US" altLang="en-US" sz="1400" smtClean="0">
                <a:latin typeface="Arial" pitchFamily="34" charset="0"/>
              </a:rPr>
              <a:t>Slide is animated</a:t>
            </a:r>
          </a:p>
          <a:p>
            <a:pPr eaLnBrk="1" hangingPunct="1">
              <a:spcBef>
                <a:spcPct val="0"/>
              </a:spcBef>
              <a:buFont typeface="Wingdings" pitchFamily="2" charset="2"/>
              <a:buNone/>
            </a:pPr>
            <a:endParaRPr lang="en-US" altLang="en-US" sz="1400" smtClean="0">
              <a:latin typeface="Arial" pitchFamily="34" charset="0"/>
            </a:endParaRPr>
          </a:p>
          <a:p>
            <a:pPr eaLnBrk="1" hangingPunct="1">
              <a:spcBef>
                <a:spcPct val="0"/>
              </a:spcBef>
              <a:buFont typeface="Wingdings" pitchFamily="2" charset="2"/>
              <a:buNone/>
            </a:pPr>
            <a:r>
              <a:rPr lang="en-US" altLang="en-US" sz="1400" b="1" u="sng" smtClean="0">
                <a:latin typeface="Arial" pitchFamily="34" charset="0"/>
              </a:rPr>
              <a:t>TIME</a:t>
            </a:r>
            <a:r>
              <a:rPr lang="en-US" altLang="en-US" sz="1400" b="1" smtClean="0">
                <a:latin typeface="Arial" pitchFamily="34" charset="0"/>
              </a:rPr>
              <a:t>: 2 Minutes</a:t>
            </a:r>
            <a:endParaRPr lang="en-US" altLang="en-US" sz="1400" smtClean="0">
              <a:latin typeface="Palatino Linotype" pitchFamily="18" charset="0"/>
            </a:endParaRPr>
          </a:p>
          <a:p>
            <a:endParaRPr lang="en-US" altLang="en-US" sz="1400" smtClean="0">
              <a:latin typeface="Arial" pitchFamily="34" charset="0"/>
            </a:endParaRPr>
          </a:p>
          <a:p>
            <a:r>
              <a:rPr lang="en-US" altLang="en-US" sz="1400" b="1" u="sng" smtClean="0">
                <a:latin typeface="Arial" pitchFamily="34" charset="0"/>
              </a:rPr>
              <a:t>NOTES</a:t>
            </a:r>
            <a:r>
              <a:rPr lang="en-US" altLang="en-US" sz="1400" b="1" smtClean="0">
                <a:latin typeface="Arial" pitchFamily="34" charset="0"/>
              </a:rPr>
              <a:t>:</a:t>
            </a:r>
          </a:p>
          <a:p>
            <a:endParaRPr lang="en-US" altLang="en-US" smtClean="0">
              <a:latin typeface="Arial" pitchFamily="34" charset="0"/>
            </a:endParaRPr>
          </a:p>
          <a:p>
            <a:endParaRPr lang="en-US" altLang="en-US" smtClean="0">
              <a:latin typeface="Arial" pitchFamily="34"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ea typeface="ＭＳ Ｐゴシック" pitchFamily="34" charset="-128"/>
              </a:defRPr>
            </a:lvl1pPr>
            <a:lvl2pPr marL="742950" indent="-285750">
              <a:defRPr>
                <a:solidFill>
                  <a:schemeClr val="tx1"/>
                </a:solidFill>
                <a:latin typeface="Tahoma" pitchFamily="34" charset="0"/>
                <a:ea typeface="ＭＳ Ｐゴシック" pitchFamily="34" charset="-128"/>
              </a:defRPr>
            </a:lvl2pPr>
            <a:lvl3pPr marL="1143000" indent="-228600">
              <a:defRPr>
                <a:solidFill>
                  <a:schemeClr val="tx1"/>
                </a:solidFill>
                <a:latin typeface="Tahoma" pitchFamily="34" charset="0"/>
                <a:ea typeface="ＭＳ Ｐゴシック" pitchFamily="34" charset="-128"/>
              </a:defRPr>
            </a:lvl3pPr>
            <a:lvl4pPr marL="1600200" indent="-228600">
              <a:defRPr>
                <a:solidFill>
                  <a:schemeClr val="tx1"/>
                </a:solidFill>
                <a:latin typeface="Tahoma" pitchFamily="34" charset="0"/>
                <a:ea typeface="ＭＳ Ｐゴシック" pitchFamily="34" charset="-128"/>
              </a:defRPr>
            </a:lvl4pPr>
            <a:lvl5pPr marL="2057400" indent="-228600">
              <a:defRPr>
                <a:solidFill>
                  <a:schemeClr val="tx1"/>
                </a:solidFill>
                <a:latin typeface="Tahom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Tahom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Tahom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Tahom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Tahoma" pitchFamily="34" charset="0"/>
                <a:ea typeface="ＭＳ Ｐゴシック" pitchFamily="34" charset="-128"/>
              </a:defRPr>
            </a:lvl9pPr>
          </a:lstStyle>
          <a:p>
            <a:fld id="{AEC27A2B-1773-4938-91EC-0006E795AF01}" type="slidenum">
              <a:rPr lang="en-US" altLang="en-US">
                <a:latin typeface="Arial" pitchFamily="34" charset="0"/>
              </a:rPr>
              <a:pPr/>
              <a:t>7</a:t>
            </a:fld>
            <a:endParaRPr lang="en-US" altLang="en-US">
              <a:latin typeface="Arial" pitchFamily="34" charset="0"/>
            </a:endParaRPr>
          </a:p>
        </p:txBody>
      </p:sp>
      <p:sp>
        <p:nvSpPr>
          <p:cNvPr id="2" name="Footer Placeholder 1"/>
          <p:cNvSpPr>
            <a:spLocks noGrp="1"/>
          </p:cNvSpPr>
          <p:nvPr>
            <p:ph type="ftr" sz="quarter" idx="4"/>
          </p:nvPr>
        </p:nvSpPr>
        <p:spPr/>
        <p:txBody>
          <a:bodyPr/>
          <a:lstStyle/>
          <a:p>
            <a:pPr>
              <a:defRPr/>
            </a:pPr>
            <a:r>
              <a:rPr lang="en-US" dirty="0" smtClean="0"/>
              <a:t>TLC-PCP www.learningcommunityus.com</a:t>
            </a:r>
          </a:p>
          <a:p>
            <a:pPr>
              <a:defRPr/>
            </a:pPr>
            <a:endParaRPr lang="en-US" dirty="0"/>
          </a:p>
        </p:txBody>
      </p:sp>
    </p:spTree>
    <p:extLst>
      <p:ext uri="{BB962C8B-B14F-4D97-AF65-F5344CB8AC3E}">
        <p14:creationId xmlns:p14="http://schemas.microsoft.com/office/powerpoint/2010/main" val="351292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46698B-4152-1B49-80AF-59E784B06AAE}" type="datetimeFigureOut">
              <a:rPr lang="en-US" smtClean="0"/>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18BF3-B495-DE41-BADB-573D14B0CC02}" type="slidenum">
              <a:rPr lang="en-US" smtClean="0"/>
              <a:t>‹#›</a:t>
            </a:fld>
            <a:endParaRPr lang="en-US"/>
          </a:p>
        </p:txBody>
      </p:sp>
    </p:spTree>
    <p:extLst>
      <p:ext uri="{BB962C8B-B14F-4D97-AF65-F5344CB8AC3E}">
        <p14:creationId xmlns:p14="http://schemas.microsoft.com/office/powerpoint/2010/main" val="517017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46698B-4152-1B49-80AF-59E784B06AAE}" type="datetimeFigureOut">
              <a:rPr lang="en-US" smtClean="0"/>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18BF3-B495-DE41-BADB-573D14B0CC02}" type="slidenum">
              <a:rPr lang="en-US" smtClean="0"/>
              <a:t>‹#›</a:t>
            </a:fld>
            <a:endParaRPr lang="en-US"/>
          </a:p>
        </p:txBody>
      </p:sp>
    </p:spTree>
    <p:extLst>
      <p:ext uri="{BB962C8B-B14F-4D97-AF65-F5344CB8AC3E}">
        <p14:creationId xmlns:p14="http://schemas.microsoft.com/office/powerpoint/2010/main" val="1932168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46698B-4152-1B49-80AF-59E784B06AAE}" type="datetimeFigureOut">
              <a:rPr lang="en-US" smtClean="0"/>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18BF3-B495-DE41-BADB-573D14B0CC02}" type="slidenum">
              <a:rPr lang="en-US" smtClean="0"/>
              <a:t>‹#›</a:t>
            </a:fld>
            <a:endParaRPr lang="en-US"/>
          </a:p>
        </p:txBody>
      </p:sp>
    </p:spTree>
    <p:extLst>
      <p:ext uri="{BB962C8B-B14F-4D97-AF65-F5344CB8AC3E}">
        <p14:creationId xmlns:p14="http://schemas.microsoft.com/office/powerpoint/2010/main" val="1851484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46698B-4152-1B49-80AF-59E784B06AAE}" type="datetimeFigureOut">
              <a:rPr lang="en-US" smtClean="0"/>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18BF3-B495-DE41-BADB-573D14B0CC02}" type="slidenum">
              <a:rPr lang="en-US" smtClean="0"/>
              <a:t>‹#›</a:t>
            </a:fld>
            <a:endParaRPr lang="en-US"/>
          </a:p>
        </p:txBody>
      </p:sp>
    </p:spTree>
    <p:extLst>
      <p:ext uri="{BB962C8B-B14F-4D97-AF65-F5344CB8AC3E}">
        <p14:creationId xmlns:p14="http://schemas.microsoft.com/office/powerpoint/2010/main" val="787715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46698B-4152-1B49-80AF-59E784B06AAE}" type="datetimeFigureOut">
              <a:rPr lang="en-US" smtClean="0"/>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18BF3-B495-DE41-BADB-573D14B0CC02}" type="slidenum">
              <a:rPr lang="en-US" smtClean="0"/>
              <a:t>‹#›</a:t>
            </a:fld>
            <a:endParaRPr lang="en-US"/>
          </a:p>
        </p:txBody>
      </p:sp>
    </p:spTree>
    <p:extLst>
      <p:ext uri="{BB962C8B-B14F-4D97-AF65-F5344CB8AC3E}">
        <p14:creationId xmlns:p14="http://schemas.microsoft.com/office/powerpoint/2010/main" val="204018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46698B-4152-1B49-80AF-59E784B06AAE}" type="datetimeFigureOut">
              <a:rPr lang="en-US" smtClean="0"/>
              <a:t>11/28/16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18BF3-B495-DE41-BADB-573D14B0CC02}" type="slidenum">
              <a:rPr lang="en-US" smtClean="0"/>
              <a:t>‹#›</a:t>
            </a:fld>
            <a:endParaRPr lang="en-US"/>
          </a:p>
        </p:txBody>
      </p:sp>
    </p:spTree>
    <p:extLst>
      <p:ext uri="{BB962C8B-B14F-4D97-AF65-F5344CB8AC3E}">
        <p14:creationId xmlns:p14="http://schemas.microsoft.com/office/powerpoint/2010/main" val="485953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46698B-4152-1B49-80AF-59E784B06AAE}" type="datetimeFigureOut">
              <a:rPr lang="en-US" smtClean="0"/>
              <a:t>11/28/16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718BF3-B495-DE41-BADB-573D14B0CC02}" type="slidenum">
              <a:rPr lang="en-US" smtClean="0"/>
              <a:t>‹#›</a:t>
            </a:fld>
            <a:endParaRPr lang="en-US"/>
          </a:p>
        </p:txBody>
      </p:sp>
    </p:spTree>
    <p:extLst>
      <p:ext uri="{BB962C8B-B14F-4D97-AF65-F5344CB8AC3E}">
        <p14:creationId xmlns:p14="http://schemas.microsoft.com/office/powerpoint/2010/main" val="535862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46698B-4152-1B49-80AF-59E784B06AAE}" type="datetimeFigureOut">
              <a:rPr lang="en-US" smtClean="0"/>
              <a:t>11/28/16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718BF3-B495-DE41-BADB-573D14B0CC02}" type="slidenum">
              <a:rPr lang="en-US" smtClean="0"/>
              <a:t>‹#›</a:t>
            </a:fld>
            <a:endParaRPr lang="en-US"/>
          </a:p>
        </p:txBody>
      </p:sp>
    </p:spTree>
    <p:extLst>
      <p:ext uri="{BB962C8B-B14F-4D97-AF65-F5344CB8AC3E}">
        <p14:creationId xmlns:p14="http://schemas.microsoft.com/office/powerpoint/2010/main" val="1839870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46698B-4152-1B49-80AF-59E784B06AAE}" type="datetimeFigureOut">
              <a:rPr lang="en-US" smtClean="0"/>
              <a:t>11/28/16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718BF3-B495-DE41-BADB-573D14B0CC02}" type="slidenum">
              <a:rPr lang="en-US" smtClean="0"/>
              <a:t>‹#›</a:t>
            </a:fld>
            <a:endParaRPr lang="en-US"/>
          </a:p>
        </p:txBody>
      </p:sp>
    </p:spTree>
    <p:extLst>
      <p:ext uri="{BB962C8B-B14F-4D97-AF65-F5344CB8AC3E}">
        <p14:creationId xmlns:p14="http://schemas.microsoft.com/office/powerpoint/2010/main" val="1083065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46698B-4152-1B49-80AF-59E784B06AAE}" type="datetimeFigureOut">
              <a:rPr lang="en-US" smtClean="0"/>
              <a:t>11/28/16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18BF3-B495-DE41-BADB-573D14B0CC02}" type="slidenum">
              <a:rPr lang="en-US" smtClean="0"/>
              <a:t>‹#›</a:t>
            </a:fld>
            <a:endParaRPr lang="en-US"/>
          </a:p>
        </p:txBody>
      </p:sp>
    </p:spTree>
    <p:extLst>
      <p:ext uri="{BB962C8B-B14F-4D97-AF65-F5344CB8AC3E}">
        <p14:creationId xmlns:p14="http://schemas.microsoft.com/office/powerpoint/2010/main" val="1007659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46698B-4152-1B49-80AF-59E784B06AAE}" type="datetimeFigureOut">
              <a:rPr lang="en-US" smtClean="0"/>
              <a:t>11/28/16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18BF3-B495-DE41-BADB-573D14B0CC02}" type="slidenum">
              <a:rPr lang="en-US" smtClean="0"/>
              <a:t>‹#›</a:t>
            </a:fld>
            <a:endParaRPr lang="en-US"/>
          </a:p>
        </p:txBody>
      </p:sp>
    </p:spTree>
    <p:extLst>
      <p:ext uri="{BB962C8B-B14F-4D97-AF65-F5344CB8AC3E}">
        <p14:creationId xmlns:p14="http://schemas.microsoft.com/office/powerpoint/2010/main" val="6815292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46698B-4152-1B49-80AF-59E784B06AAE}" type="datetimeFigureOut">
              <a:rPr lang="en-US" smtClean="0"/>
              <a:t>11/28/16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718BF3-B495-DE41-BADB-573D14B0CC02}" type="slidenum">
              <a:rPr lang="en-US" smtClean="0"/>
              <a:t>‹#›</a:t>
            </a:fld>
            <a:endParaRPr lang="en-US"/>
          </a:p>
        </p:txBody>
      </p:sp>
    </p:spTree>
    <p:extLst>
      <p:ext uri="{BB962C8B-B14F-4D97-AF65-F5344CB8AC3E}">
        <p14:creationId xmlns:p14="http://schemas.microsoft.com/office/powerpoint/2010/main" val="1530370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524000" y="1593240"/>
            <a:ext cx="9171562" cy="1367833"/>
          </a:xfrm>
        </p:spPr>
        <p:txBody>
          <a:bodyPr>
            <a:normAutofit fontScale="90000"/>
          </a:bodyPr>
          <a:lstStyle/>
          <a:p>
            <a:r>
              <a:rPr lang="en-US" sz="4000" b="1" dirty="0" smtClean="0"/>
              <a:t>Individual Positive Behavior Support:</a:t>
            </a:r>
            <a:br>
              <a:rPr lang="en-US" sz="4000" b="1" dirty="0" smtClean="0"/>
            </a:br>
            <a:r>
              <a:rPr lang="en-US" sz="4000" b="1" dirty="0" smtClean="0"/>
              <a:t>Preparing for First Steps</a:t>
            </a:r>
            <a:br>
              <a:rPr lang="en-US" sz="4000" b="1" dirty="0" smtClean="0"/>
            </a:br>
            <a:r>
              <a:rPr lang="en-US" sz="4000" b="1" dirty="0" smtClean="0"/>
              <a:t/>
            </a:r>
            <a:br>
              <a:rPr lang="en-US" sz="4000" b="1" dirty="0" smtClean="0"/>
            </a:br>
            <a:r>
              <a:rPr lang="en-US" sz="4000" b="1" dirty="0" smtClean="0"/>
              <a:t>Person-Centered Planning</a:t>
            </a:r>
            <a:endParaRPr lang="en-US" sz="4000" b="1" dirty="0"/>
          </a:p>
        </p:txBody>
      </p:sp>
      <p:pic>
        <p:nvPicPr>
          <p:cNvPr id="4" name="Picture 3" descr="Minnesota Department of Human Services logo"/>
          <p:cNvPicPr/>
          <p:nvPr/>
        </p:nvPicPr>
        <p:blipFill>
          <a:blip r:embed="rId2">
            <a:extLst>
              <a:ext uri="{28A0092B-C50C-407E-A947-70E740481C1C}">
                <a14:useLocalDpi xmlns:a14="http://schemas.microsoft.com/office/drawing/2010/main" val="0"/>
              </a:ext>
            </a:extLst>
          </a:blip>
          <a:stretch>
            <a:fillRect/>
          </a:stretch>
        </p:blipFill>
        <p:spPr>
          <a:xfrm>
            <a:off x="3995486" y="3744526"/>
            <a:ext cx="3873130" cy="1854981"/>
          </a:xfrm>
          <a:prstGeom prst="rect">
            <a:avLst/>
          </a:prstGeom>
        </p:spPr>
      </p:pic>
      <p:pic>
        <p:nvPicPr>
          <p:cNvPr id="5" name="Picture 4" descr="m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5912804"/>
            <a:ext cx="9144000" cy="920496"/>
          </a:xfrm>
          <a:prstGeom prst="rect">
            <a:avLst/>
          </a:prstGeom>
        </p:spPr>
      </p:pic>
      <p:pic>
        <p:nvPicPr>
          <p:cNvPr id="6" name="Picture 5" descr="UofM_Driven_whi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6111877"/>
            <a:ext cx="2743200"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67375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600" b="1" dirty="0"/>
              <a:t>Other Types of Person-Centered Planning</a:t>
            </a:r>
          </a:p>
        </p:txBody>
      </p:sp>
      <p:sp>
        <p:nvSpPr>
          <p:cNvPr id="3" name="Content Placeholder 2"/>
          <p:cNvSpPr>
            <a:spLocks noGrp="1"/>
          </p:cNvSpPr>
          <p:nvPr>
            <p:ph idx="1"/>
          </p:nvPr>
        </p:nvSpPr>
        <p:spPr>
          <a:xfrm>
            <a:off x="1981200" y="1447801"/>
            <a:ext cx="8229600" cy="4678363"/>
          </a:xfrm>
        </p:spPr>
        <p:txBody>
          <a:bodyPr>
            <a:normAutofit/>
          </a:bodyPr>
          <a:lstStyle/>
          <a:p>
            <a:pPr marL="0" indent="0">
              <a:buNone/>
              <a:defRPr/>
            </a:pPr>
            <a:r>
              <a:rPr lang="en-US" b="1" dirty="0" smtClean="0"/>
              <a:t>Disabilities</a:t>
            </a:r>
          </a:p>
          <a:p>
            <a:pPr>
              <a:defRPr/>
            </a:pPr>
            <a:r>
              <a:rPr lang="en-US" dirty="0" smtClean="0"/>
              <a:t>Essential Lifestyle Planning</a:t>
            </a:r>
          </a:p>
          <a:p>
            <a:pPr>
              <a:defRPr/>
            </a:pPr>
            <a:r>
              <a:rPr lang="en-US" dirty="0" smtClean="0"/>
              <a:t>Picture of a Life (</a:t>
            </a:r>
            <a:r>
              <a:rPr lang="en-US" dirty="0" err="1" smtClean="0"/>
              <a:t>PoL</a:t>
            </a:r>
            <a:r>
              <a:rPr lang="en-US" dirty="0" smtClean="0"/>
              <a:t>)</a:t>
            </a:r>
          </a:p>
          <a:p>
            <a:pPr>
              <a:defRPr/>
            </a:pPr>
            <a:r>
              <a:rPr lang="en-US" dirty="0" smtClean="0"/>
              <a:t>PATH</a:t>
            </a:r>
          </a:p>
          <a:p>
            <a:pPr>
              <a:defRPr/>
            </a:pPr>
            <a:r>
              <a:rPr lang="en-US" dirty="0" smtClean="0"/>
              <a:t>MAPS</a:t>
            </a:r>
          </a:p>
          <a:p>
            <a:pPr marL="0" indent="0">
              <a:buNone/>
              <a:defRPr/>
            </a:pPr>
            <a:r>
              <a:rPr lang="en-US" b="1" dirty="0" smtClean="0"/>
              <a:t>Mental Health</a:t>
            </a:r>
          </a:p>
          <a:p>
            <a:pPr>
              <a:defRPr/>
            </a:pPr>
            <a:r>
              <a:rPr lang="en-US" dirty="0" smtClean="0"/>
              <a:t>Assertive Community Treatment</a:t>
            </a:r>
          </a:p>
          <a:p>
            <a:pPr>
              <a:defRPr/>
            </a:pPr>
            <a:r>
              <a:rPr lang="en-US" dirty="0" smtClean="0"/>
              <a:t>WRAP</a:t>
            </a:r>
          </a:p>
          <a:p>
            <a:pPr>
              <a:defRPr/>
            </a:pPr>
            <a:r>
              <a:rPr lang="en-US" dirty="0" smtClean="0"/>
              <a:t>Wraparound Planning</a:t>
            </a:r>
            <a:endParaRPr lang="en-US" dirty="0"/>
          </a:p>
        </p:txBody>
      </p:sp>
      <p:sp>
        <p:nvSpPr>
          <p:cNvPr id="4" name="Slide Number Placeholder 3"/>
          <p:cNvSpPr>
            <a:spLocks noGrp="1"/>
          </p:cNvSpPr>
          <p:nvPr>
            <p:ph type="sldNum" sz="quarter" idx="12"/>
          </p:nvPr>
        </p:nvSpPr>
        <p:spPr/>
        <p:txBody>
          <a:bodyPr/>
          <a:lstStyle/>
          <a:p>
            <a:pPr>
              <a:defRPr/>
            </a:pPr>
            <a:fld id="{EA9FC527-CDB1-2F4F-A526-89B93F62C150}" type="slidenum">
              <a:rPr lang="en-US" smtClean="0"/>
              <a:pPr>
                <a:defRPr/>
              </a:pPr>
              <a:t>10</a:t>
            </a:fld>
            <a:endParaRPr lang="en-US"/>
          </a:p>
        </p:txBody>
      </p:sp>
    </p:spTree>
    <p:extLst>
      <p:ext uri="{BB962C8B-B14F-4D97-AF65-F5344CB8AC3E}">
        <p14:creationId xmlns:p14="http://schemas.microsoft.com/office/powerpoint/2010/main" val="2087035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b="1" dirty="0" smtClean="0">
                <a:solidFill>
                  <a:srgbClr val="000000"/>
                </a:solidFill>
                <a:ea typeface="+mj-ea"/>
              </a:rPr>
              <a:t>Defining Characteristics of Wraparound Planning</a:t>
            </a:r>
            <a:endParaRPr lang="en-US" b="1" dirty="0">
              <a:solidFill>
                <a:srgbClr val="000000"/>
              </a:solidFill>
              <a:ea typeface="+mj-ea"/>
            </a:endParaRPr>
          </a:p>
        </p:txBody>
      </p:sp>
      <p:sp>
        <p:nvSpPr>
          <p:cNvPr id="3" name="Content Placeholder 2"/>
          <p:cNvSpPr>
            <a:spLocks noGrp="1"/>
          </p:cNvSpPr>
          <p:nvPr>
            <p:ph idx="1"/>
          </p:nvPr>
        </p:nvSpPr>
        <p:spPr/>
        <p:txBody>
          <a:bodyPr>
            <a:normAutofit/>
          </a:bodyPr>
          <a:lstStyle/>
          <a:p>
            <a:pPr>
              <a:lnSpc>
                <a:spcPct val="90000"/>
              </a:lnSpc>
            </a:pPr>
            <a:r>
              <a:rPr lang="en-US" dirty="0">
                <a:latin typeface="Arial" charset="0"/>
              </a:rPr>
              <a:t>Individuals and Their Families Are Empowered to Lead </a:t>
            </a:r>
            <a:r>
              <a:rPr lang="en-US" dirty="0" smtClean="0">
                <a:latin typeface="Arial" charset="0"/>
              </a:rPr>
              <a:t>Meetings</a:t>
            </a:r>
          </a:p>
          <a:p>
            <a:pPr>
              <a:lnSpc>
                <a:spcPct val="90000"/>
              </a:lnSpc>
            </a:pPr>
            <a:r>
              <a:rPr lang="en-US" dirty="0" smtClean="0">
                <a:latin typeface="Arial" charset="0"/>
              </a:rPr>
              <a:t>Supports Identified </a:t>
            </a:r>
            <a:r>
              <a:rPr lang="en-US" dirty="0">
                <a:latin typeface="Arial" charset="0"/>
              </a:rPr>
              <a:t>in Meetings Are Provided in Community Settings</a:t>
            </a:r>
          </a:p>
          <a:p>
            <a:pPr>
              <a:lnSpc>
                <a:spcPct val="90000"/>
              </a:lnSpc>
            </a:pPr>
            <a:r>
              <a:rPr lang="en-US" dirty="0" smtClean="0">
                <a:latin typeface="Arial" charset="0"/>
              </a:rPr>
              <a:t>Supports </a:t>
            </a:r>
            <a:r>
              <a:rPr lang="en-US" dirty="0">
                <a:latin typeface="Arial" charset="0"/>
              </a:rPr>
              <a:t>Are Individualized, Strength Based, and Meet the Needs of the Individual and Families</a:t>
            </a:r>
          </a:p>
          <a:p>
            <a:pPr>
              <a:lnSpc>
                <a:spcPct val="90000"/>
              </a:lnSpc>
            </a:pPr>
            <a:r>
              <a:rPr lang="en-US" dirty="0">
                <a:latin typeface="Arial" charset="0"/>
              </a:rPr>
              <a:t>Planning Processes Are Culturally </a:t>
            </a:r>
            <a:r>
              <a:rPr lang="en-US" dirty="0" smtClean="0">
                <a:latin typeface="Arial" charset="0"/>
              </a:rPr>
              <a:t>Competent</a:t>
            </a:r>
            <a:endParaRPr lang="en-US" dirty="0">
              <a:latin typeface="Arial" charset="0"/>
            </a:endParaRPr>
          </a:p>
        </p:txBody>
      </p:sp>
    </p:spTree>
    <p:extLst>
      <p:ext uri="{BB962C8B-B14F-4D97-AF65-F5344CB8AC3E}">
        <p14:creationId xmlns:p14="http://schemas.microsoft.com/office/powerpoint/2010/main" val="255307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solidFill>
                  <a:srgbClr val="000000"/>
                </a:solidFill>
                <a:latin typeface="Arial" charset="0"/>
              </a:rPr>
              <a:t>Defining Characteristics of Wraparound Planning</a:t>
            </a:r>
            <a:br>
              <a:rPr lang="en-US" sz="3600" b="1" dirty="0">
                <a:solidFill>
                  <a:srgbClr val="000000"/>
                </a:solidFill>
                <a:latin typeface="Arial" charset="0"/>
              </a:rPr>
            </a:br>
            <a:r>
              <a:rPr lang="en-US" sz="2000" b="1" dirty="0">
                <a:solidFill>
                  <a:srgbClr val="000000"/>
                </a:solidFill>
                <a:latin typeface="Arial" charset="0"/>
              </a:rPr>
              <a:t>(Continued</a:t>
            </a:r>
            <a:r>
              <a:rPr lang="en-US" sz="2400" b="1" dirty="0">
                <a:solidFill>
                  <a:srgbClr val="000000"/>
                </a:solidFill>
                <a:latin typeface="Arial" charset="0"/>
              </a:rPr>
              <a:t>…)</a:t>
            </a:r>
          </a:p>
        </p:txBody>
      </p:sp>
      <p:sp>
        <p:nvSpPr>
          <p:cNvPr id="3" name="Content Placeholder 2"/>
          <p:cNvSpPr>
            <a:spLocks noGrp="1"/>
          </p:cNvSpPr>
          <p:nvPr>
            <p:ph idx="1"/>
          </p:nvPr>
        </p:nvSpPr>
        <p:spPr/>
        <p:txBody>
          <a:bodyPr>
            <a:normAutofit lnSpcReduction="10000"/>
          </a:bodyPr>
          <a:lstStyle/>
          <a:p>
            <a:pPr>
              <a:defRPr/>
            </a:pPr>
            <a:r>
              <a:rPr lang="en-US" dirty="0" smtClean="0">
                <a:ea typeface="+mn-ea"/>
              </a:rPr>
              <a:t>Plans are Designed Within a Team-based Context and Are Coordinated Across Agencies</a:t>
            </a:r>
          </a:p>
          <a:p>
            <a:pPr>
              <a:defRPr/>
            </a:pPr>
            <a:r>
              <a:rPr lang="en-US" dirty="0" smtClean="0">
                <a:ea typeface="+mn-ea"/>
              </a:rPr>
              <a:t>Flexible </a:t>
            </a:r>
            <a:r>
              <a:rPr lang="en-US" dirty="0" err="1" smtClean="0">
                <a:ea typeface="+mn-ea"/>
              </a:rPr>
              <a:t>Noncategorical</a:t>
            </a:r>
            <a:r>
              <a:rPr lang="en-US" dirty="0" smtClean="0">
                <a:ea typeface="+mn-ea"/>
              </a:rPr>
              <a:t> Funding is Available</a:t>
            </a:r>
          </a:p>
          <a:p>
            <a:pPr>
              <a:defRPr/>
            </a:pPr>
            <a:r>
              <a:rPr lang="en-US" dirty="0" smtClean="0">
                <a:ea typeface="+mn-ea"/>
              </a:rPr>
              <a:t>Both Informal and Formal Supports Are Included in Plans</a:t>
            </a:r>
          </a:p>
          <a:p>
            <a:pPr>
              <a:defRPr/>
            </a:pPr>
            <a:r>
              <a:rPr lang="en-US" dirty="0" smtClean="0">
                <a:ea typeface="+mn-ea"/>
              </a:rPr>
              <a:t>Services Provided to the Individual and Family Are Unconditional in Nature</a:t>
            </a:r>
          </a:p>
          <a:p>
            <a:pPr>
              <a:defRPr/>
            </a:pPr>
            <a:r>
              <a:rPr lang="en-US" dirty="0" smtClean="0">
                <a:ea typeface="+mn-ea"/>
              </a:rPr>
              <a:t>Interagency Collaboration Occurs During Meetings and in Implementation of the Plan</a:t>
            </a:r>
          </a:p>
          <a:p>
            <a:pPr>
              <a:defRPr/>
            </a:pPr>
            <a:r>
              <a:rPr lang="en-US" dirty="0" smtClean="0">
                <a:ea typeface="+mn-ea"/>
              </a:rPr>
              <a:t>Outcomes Are Measured and Evaluated for Each Service and Intervention</a:t>
            </a:r>
          </a:p>
          <a:p>
            <a:pPr>
              <a:defRPr/>
            </a:pPr>
            <a:endParaRPr lang="en-US" dirty="0" smtClean="0">
              <a:ea typeface="+mn-ea"/>
            </a:endParaRPr>
          </a:p>
        </p:txBody>
      </p:sp>
    </p:spTree>
    <p:extLst>
      <p:ext uri="{BB962C8B-B14F-4D97-AF65-F5344CB8AC3E}">
        <p14:creationId xmlns:p14="http://schemas.microsoft.com/office/powerpoint/2010/main" val="2754307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6"/>
          <p:cNvSpPr>
            <a:spLocks noGrp="1"/>
          </p:cNvSpPr>
          <p:nvPr>
            <p:ph type="sldNum" sz="quarter" idx="12"/>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03645B1E-13EA-8B45-B4B9-04DB9BBEB7B5}" type="slidenum">
              <a:rPr lang="en-US"/>
              <a:pPr eaLnBrk="1" hangingPunct="1"/>
              <a:t>13</a:t>
            </a:fld>
            <a:endParaRPr lang="en-US"/>
          </a:p>
        </p:txBody>
      </p:sp>
      <p:sp>
        <p:nvSpPr>
          <p:cNvPr id="69635" name="Rectangle 4"/>
          <p:cNvSpPr>
            <a:spLocks noGrp="1" noChangeArrowheads="1"/>
          </p:cNvSpPr>
          <p:nvPr>
            <p:ph type="title"/>
          </p:nvPr>
        </p:nvSpPr>
        <p:spPr/>
        <p:txBody>
          <a:bodyPr>
            <a:normAutofit/>
          </a:bodyPr>
          <a:lstStyle/>
          <a:p>
            <a:r>
              <a:rPr lang="en-US" b="1" dirty="0">
                <a:latin typeface="Arial" charset="0"/>
              </a:rPr>
              <a:t>Wraparound/PCP Life Domains</a:t>
            </a:r>
          </a:p>
        </p:txBody>
      </p:sp>
      <p:sp>
        <p:nvSpPr>
          <p:cNvPr id="69636" name="Rectangle 3"/>
          <p:cNvSpPr>
            <a:spLocks noGrp="1" noChangeArrowheads="1"/>
          </p:cNvSpPr>
          <p:nvPr>
            <p:ph type="body" sz="half" idx="1"/>
          </p:nvPr>
        </p:nvSpPr>
        <p:spPr/>
        <p:txBody>
          <a:bodyPr/>
          <a:lstStyle/>
          <a:p>
            <a:pPr>
              <a:buFontTx/>
              <a:buNone/>
            </a:pPr>
            <a:r>
              <a:rPr lang="en-US" sz="2400" b="1">
                <a:latin typeface="Arial" charset="0"/>
              </a:rPr>
              <a:t>	</a:t>
            </a:r>
          </a:p>
          <a:p>
            <a:r>
              <a:rPr lang="en-US" sz="2400" b="1">
                <a:latin typeface="Arial" charset="0"/>
              </a:rPr>
              <a:t>Medical/Health</a:t>
            </a:r>
          </a:p>
          <a:p>
            <a:r>
              <a:rPr lang="en-US" sz="2400" b="1">
                <a:latin typeface="Arial" charset="0"/>
              </a:rPr>
              <a:t>Recreational </a:t>
            </a:r>
            <a:r>
              <a:rPr lang="en-US" sz="2400">
                <a:latin typeface="Arial" charset="0"/>
              </a:rPr>
              <a:t>• </a:t>
            </a:r>
            <a:r>
              <a:rPr lang="en-US" sz="2400" b="1">
                <a:latin typeface="Arial" charset="0"/>
              </a:rPr>
              <a:t>Cultural</a:t>
            </a:r>
          </a:p>
          <a:p>
            <a:r>
              <a:rPr lang="en-US" sz="2400" b="1">
                <a:latin typeface="Arial" charset="0"/>
              </a:rPr>
              <a:t>Education/Vocational</a:t>
            </a:r>
          </a:p>
          <a:p>
            <a:r>
              <a:rPr lang="en-US" sz="2400" b="1">
                <a:latin typeface="Arial" charset="0"/>
              </a:rPr>
              <a:t>Legal</a:t>
            </a:r>
          </a:p>
          <a:p>
            <a:r>
              <a:rPr lang="en-US" sz="2400" b="1">
                <a:latin typeface="Arial" charset="0"/>
              </a:rPr>
              <a:t>Relationships</a:t>
            </a:r>
          </a:p>
          <a:p>
            <a:r>
              <a:rPr lang="en-US" sz="2400" b="1">
                <a:latin typeface="Arial" charset="0"/>
              </a:rPr>
              <a:t>Other</a:t>
            </a:r>
          </a:p>
        </p:txBody>
      </p:sp>
      <p:sp>
        <p:nvSpPr>
          <p:cNvPr id="69637" name="Rectangle 5"/>
          <p:cNvSpPr>
            <a:spLocks noGrp="1" noChangeArrowheads="1"/>
          </p:cNvSpPr>
          <p:nvPr>
            <p:ph type="body" sz="half" idx="2"/>
          </p:nvPr>
        </p:nvSpPr>
        <p:spPr/>
        <p:txBody>
          <a:bodyPr/>
          <a:lstStyle/>
          <a:p>
            <a:pPr lvl="1">
              <a:buFontTx/>
              <a:buNone/>
            </a:pPr>
            <a:endParaRPr lang="en-US" sz="2000" b="1">
              <a:latin typeface="Arial" charset="0"/>
            </a:endParaRPr>
          </a:p>
          <a:p>
            <a:r>
              <a:rPr lang="en-US" sz="2400" b="1">
                <a:latin typeface="Arial" charset="0"/>
              </a:rPr>
              <a:t>Spiritual</a:t>
            </a:r>
          </a:p>
          <a:p>
            <a:r>
              <a:rPr lang="en-US" sz="2400" b="1">
                <a:latin typeface="Arial" charset="0"/>
              </a:rPr>
              <a:t>Social/Fun</a:t>
            </a:r>
          </a:p>
          <a:p>
            <a:r>
              <a:rPr lang="en-US" sz="2400" b="1">
                <a:latin typeface="Arial" charset="0"/>
              </a:rPr>
              <a:t>Safety</a:t>
            </a:r>
          </a:p>
          <a:p>
            <a:r>
              <a:rPr lang="en-US" sz="2400" b="1">
                <a:latin typeface="Arial" charset="0"/>
              </a:rPr>
              <a:t>Emotional/behavioral</a:t>
            </a:r>
          </a:p>
          <a:p>
            <a:r>
              <a:rPr lang="en-US" sz="2400" b="1">
                <a:latin typeface="Arial" charset="0"/>
              </a:rPr>
              <a:t>Basic Needs</a:t>
            </a:r>
          </a:p>
          <a:p>
            <a:endParaRPr lang="en-US">
              <a:latin typeface="Arial" charset="0"/>
            </a:endParaRPr>
          </a:p>
        </p:txBody>
      </p:sp>
    </p:spTree>
    <p:extLst>
      <p:ext uri="{BB962C8B-B14F-4D97-AF65-F5344CB8AC3E}">
        <p14:creationId xmlns:p14="http://schemas.microsoft.com/office/powerpoint/2010/main" val="1337305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5"/>
          <p:cNvSpPr>
            <a:spLocks noGrp="1"/>
          </p:cNvSpPr>
          <p:nvPr>
            <p:ph type="sldNum" sz="quarter" idx="12"/>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393C222B-5D57-A44C-8960-E5D949C1E108}" type="slidenum">
              <a:rPr lang="en-US"/>
              <a:pPr eaLnBrk="1" hangingPunct="1"/>
              <a:t>14</a:t>
            </a:fld>
            <a:endParaRPr lang="en-US"/>
          </a:p>
        </p:txBody>
      </p:sp>
      <p:sp>
        <p:nvSpPr>
          <p:cNvPr id="70659" name="Rectangle 2"/>
          <p:cNvSpPr>
            <a:spLocks noGrp="1" noChangeArrowheads="1"/>
          </p:cNvSpPr>
          <p:nvPr>
            <p:ph type="title"/>
          </p:nvPr>
        </p:nvSpPr>
        <p:spPr/>
        <p:txBody>
          <a:bodyPr/>
          <a:lstStyle/>
          <a:p>
            <a:r>
              <a:rPr lang="en-US" b="1" dirty="0">
                <a:latin typeface="Arial" charset="0"/>
              </a:rPr>
              <a:t>Wraparound: Steps Involved</a:t>
            </a:r>
          </a:p>
        </p:txBody>
      </p:sp>
      <p:sp>
        <p:nvSpPr>
          <p:cNvPr id="70660" name="Rectangle 3"/>
          <p:cNvSpPr>
            <a:spLocks noGrp="1" noChangeArrowheads="1"/>
          </p:cNvSpPr>
          <p:nvPr>
            <p:ph type="body" idx="1"/>
          </p:nvPr>
        </p:nvSpPr>
        <p:spPr/>
        <p:txBody>
          <a:bodyPr>
            <a:normAutofit lnSpcReduction="10000"/>
          </a:bodyPr>
          <a:lstStyle/>
          <a:p>
            <a:pPr>
              <a:lnSpc>
                <a:spcPct val="90000"/>
              </a:lnSpc>
            </a:pPr>
            <a:r>
              <a:rPr lang="en-US">
                <a:latin typeface="Arial" charset="0"/>
              </a:rPr>
              <a:t>Step 1: Initial Conversation</a:t>
            </a:r>
          </a:p>
          <a:p>
            <a:pPr>
              <a:lnSpc>
                <a:spcPct val="90000"/>
              </a:lnSpc>
            </a:pPr>
            <a:r>
              <a:rPr lang="en-US">
                <a:latin typeface="Arial" charset="0"/>
              </a:rPr>
              <a:t>Step 2: Start meeting with Strengths</a:t>
            </a:r>
          </a:p>
          <a:p>
            <a:pPr>
              <a:lnSpc>
                <a:spcPct val="90000"/>
              </a:lnSpc>
            </a:pPr>
            <a:r>
              <a:rPr lang="en-US">
                <a:latin typeface="Arial" charset="0"/>
              </a:rPr>
              <a:t>Step 3: Develop a mission statement</a:t>
            </a:r>
          </a:p>
          <a:p>
            <a:pPr>
              <a:lnSpc>
                <a:spcPct val="90000"/>
              </a:lnSpc>
            </a:pPr>
            <a:r>
              <a:rPr lang="en-US">
                <a:latin typeface="Arial" charset="0"/>
              </a:rPr>
              <a:t>Step 4: Identify Needs across Domains</a:t>
            </a:r>
          </a:p>
          <a:p>
            <a:pPr>
              <a:lnSpc>
                <a:spcPct val="90000"/>
              </a:lnSpc>
            </a:pPr>
            <a:r>
              <a:rPr lang="en-US">
                <a:latin typeface="Arial" charset="0"/>
              </a:rPr>
              <a:t>Step 5: Prioritize Needs</a:t>
            </a:r>
          </a:p>
          <a:p>
            <a:pPr>
              <a:lnSpc>
                <a:spcPct val="90000"/>
              </a:lnSpc>
            </a:pPr>
            <a:r>
              <a:rPr lang="en-US">
                <a:latin typeface="Arial" charset="0"/>
              </a:rPr>
              <a:t>Step 6: Develop Actions</a:t>
            </a:r>
          </a:p>
          <a:p>
            <a:pPr>
              <a:lnSpc>
                <a:spcPct val="90000"/>
              </a:lnSpc>
            </a:pPr>
            <a:r>
              <a:rPr lang="en-US">
                <a:latin typeface="Arial" charset="0"/>
              </a:rPr>
              <a:t>Step 7: Assign Task/Solicit Commitments</a:t>
            </a:r>
          </a:p>
          <a:p>
            <a:pPr>
              <a:lnSpc>
                <a:spcPct val="90000"/>
              </a:lnSpc>
            </a:pPr>
            <a:r>
              <a:rPr lang="en-US">
                <a:latin typeface="Arial" charset="0"/>
              </a:rPr>
              <a:t>Step 8: Document Plan: Evaluate, refine,</a:t>
            </a:r>
          </a:p>
          <a:p>
            <a:pPr>
              <a:lnSpc>
                <a:spcPct val="90000"/>
              </a:lnSpc>
            </a:pPr>
            <a:r>
              <a:rPr lang="en-US">
                <a:latin typeface="Arial" charset="0"/>
              </a:rPr>
              <a:t>monitor &amp; transition</a:t>
            </a:r>
          </a:p>
        </p:txBody>
      </p:sp>
    </p:spTree>
    <p:extLst>
      <p:ext uri="{BB962C8B-B14F-4D97-AF65-F5344CB8AC3E}">
        <p14:creationId xmlns:p14="http://schemas.microsoft.com/office/powerpoint/2010/main" val="530428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Strengths of Wraparound Planning</a:t>
            </a:r>
            <a:endParaRPr lang="en-US" b="1" dirty="0"/>
          </a:p>
        </p:txBody>
      </p:sp>
      <p:sp>
        <p:nvSpPr>
          <p:cNvPr id="3" name="Content Placeholder 2"/>
          <p:cNvSpPr>
            <a:spLocks noGrp="1"/>
          </p:cNvSpPr>
          <p:nvPr>
            <p:ph idx="1"/>
          </p:nvPr>
        </p:nvSpPr>
        <p:spPr>
          <a:xfrm>
            <a:off x="1981200" y="1600200"/>
            <a:ext cx="8395348" cy="4940256"/>
          </a:xfrm>
        </p:spPr>
        <p:txBody>
          <a:bodyPr>
            <a:normAutofit/>
          </a:bodyPr>
          <a:lstStyle/>
          <a:p>
            <a:r>
              <a:rPr lang="en-US" dirty="0" smtClean="0"/>
              <a:t>Person and Family Driven</a:t>
            </a:r>
          </a:p>
          <a:p>
            <a:r>
              <a:rPr lang="en-US" dirty="0" smtClean="0"/>
              <a:t>Focus on Improving Quality of Life</a:t>
            </a:r>
          </a:p>
          <a:p>
            <a:r>
              <a:rPr lang="en-US" dirty="0" smtClean="0"/>
              <a:t>Encourages Tailored Supports </a:t>
            </a:r>
          </a:p>
          <a:p>
            <a:r>
              <a:rPr lang="en-US" dirty="0" smtClean="0"/>
              <a:t>Focus on Systems Change </a:t>
            </a:r>
          </a:p>
          <a:p>
            <a:pPr lvl="1"/>
            <a:r>
              <a:rPr lang="en-US" dirty="0" smtClean="0"/>
              <a:t>Systems of Care Meetings</a:t>
            </a:r>
          </a:p>
          <a:p>
            <a:pPr lvl="1"/>
            <a:r>
              <a:rPr lang="en-US" dirty="0" smtClean="0"/>
              <a:t>Wraparound Planning</a:t>
            </a:r>
          </a:p>
          <a:p>
            <a:r>
              <a:rPr lang="en-US" dirty="0" smtClean="0"/>
              <a:t>Improves Service Coordination Across People</a:t>
            </a:r>
          </a:p>
          <a:p>
            <a:pPr lvl="1"/>
            <a:r>
              <a:rPr lang="en-US" dirty="0" smtClean="0"/>
              <a:t>Children and Family Services</a:t>
            </a:r>
          </a:p>
          <a:p>
            <a:pPr lvl="1"/>
            <a:r>
              <a:rPr lang="en-US" dirty="0" smtClean="0"/>
              <a:t>Mental Health</a:t>
            </a:r>
          </a:p>
          <a:p>
            <a:pPr lvl="1"/>
            <a:r>
              <a:rPr lang="en-US" dirty="0" smtClean="0"/>
              <a:t>Education</a:t>
            </a:r>
          </a:p>
          <a:p>
            <a:pPr lvl="1"/>
            <a:r>
              <a:rPr lang="en-US" dirty="0" smtClean="0"/>
              <a:t>Disability Services</a:t>
            </a:r>
          </a:p>
        </p:txBody>
      </p:sp>
    </p:spTree>
    <p:extLst>
      <p:ext uri="{BB962C8B-B14F-4D97-AF65-F5344CB8AC3E}">
        <p14:creationId xmlns:p14="http://schemas.microsoft.com/office/powerpoint/2010/main" val="707281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Strengths of Person-Centered Planning</a:t>
            </a:r>
            <a:endParaRPr lang="en-US" b="1" dirty="0"/>
          </a:p>
        </p:txBody>
      </p:sp>
      <p:sp>
        <p:nvSpPr>
          <p:cNvPr id="3" name="Content Placeholder 2"/>
          <p:cNvSpPr>
            <a:spLocks noGrp="1"/>
          </p:cNvSpPr>
          <p:nvPr>
            <p:ph idx="1"/>
          </p:nvPr>
        </p:nvSpPr>
        <p:spPr/>
        <p:txBody>
          <a:bodyPr/>
          <a:lstStyle/>
          <a:p>
            <a:r>
              <a:rPr lang="en-US" dirty="0" smtClean="0"/>
              <a:t>Visual Planning Strategies Reduces Dependence on Verbal and Written Information</a:t>
            </a:r>
          </a:p>
          <a:p>
            <a:r>
              <a:rPr lang="en-US" dirty="0" smtClean="0"/>
              <a:t>Different Strategies Available</a:t>
            </a:r>
          </a:p>
          <a:p>
            <a:r>
              <a:rPr lang="en-US" dirty="0" smtClean="0"/>
              <a:t>Helps Focus the Team on the Person as the Lead During Meetings</a:t>
            </a:r>
          </a:p>
          <a:p>
            <a:r>
              <a:rPr lang="en-US" dirty="0" smtClean="0"/>
              <a:t>Provides Ways for Person to Directly Lead and Participate</a:t>
            </a:r>
            <a:endParaRPr lang="en-US" dirty="0"/>
          </a:p>
        </p:txBody>
      </p:sp>
    </p:spTree>
    <p:extLst>
      <p:ext uri="{BB962C8B-B14F-4D97-AF65-F5344CB8AC3E}">
        <p14:creationId xmlns:p14="http://schemas.microsoft.com/office/powerpoint/2010/main" val="960621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0000"/>
                </a:solidFill>
                <a:latin typeface="Arial" charset="0"/>
              </a:rPr>
              <a:t>Defining Characteristics of PCP </a:t>
            </a:r>
            <a:br>
              <a:rPr lang="en-US" sz="4000" b="1" dirty="0">
                <a:solidFill>
                  <a:srgbClr val="000000"/>
                </a:solidFill>
                <a:latin typeface="Arial" charset="0"/>
              </a:rPr>
            </a:br>
            <a:r>
              <a:rPr lang="en-US" sz="2500" dirty="0">
                <a:solidFill>
                  <a:srgbClr val="000000"/>
                </a:solidFill>
                <a:latin typeface="Arial" charset="0"/>
              </a:rPr>
              <a:t>(Continued</a:t>
            </a:r>
            <a:r>
              <a:rPr lang="en-US" sz="2900" dirty="0">
                <a:solidFill>
                  <a:srgbClr val="000000"/>
                </a:solidFill>
                <a:latin typeface="Arial" charset="0"/>
              </a:rPr>
              <a:t>…)</a:t>
            </a:r>
            <a:endParaRPr lang="en-US" sz="2400" dirty="0">
              <a:solidFill>
                <a:srgbClr val="000000"/>
              </a:solidFill>
              <a:latin typeface="Arial" charset="0"/>
            </a:endParaRPr>
          </a:p>
        </p:txBody>
      </p:sp>
      <p:sp>
        <p:nvSpPr>
          <p:cNvPr id="3" name="Content Placeholder 2"/>
          <p:cNvSpPr>
            <a:spLocks noGrp="1"/>
          </p:cNvSpPr>
          <p:nvPr>
            <p:ph idx="1"/>
          </p:nvPr>
        </p:nvSpPr>
        <p:spPr/>
        <p:txBody>
          <a:bodyPr>
            <a:normAutofit/>
          </a:bodyPr>
          <a:lstStyle/>
          <a:p>
            <a:pPr>
              <a:lnSpc>
                <a:spcPct val="90000"/>
              </a:lnSpc>
            </a:pPr>
            <a:r>
              <a:rPr lang="en-US" sz="3000" dirty="0">
                <a:latin typeface="Arial" charset="0"/>
              </a:rPr>
              <a:t>Natural Supports Are Tailored </a:t>
            </a:r>
            <a:r>
              <a:rPr lang="en-US" sz="1900" dirty="0">
                <a:latin typeface="Arial" charset="0"/>
              </a:rPr>
              <a:t>(Avoiding an Over-reliance on Existing Services)</a:t>
            </a:r>
          </a:p>
          <a:p>
            <a:pPr>
              <a:lnSpc>
                <a:spcPct val="90000"/>
              </a:lnSpc>
            </a:pPr>
            <a:r>
              <a:rPr lang="en-US" sz="3000" dirty="0">
                <a:latin typeface="Arial" charset="0"/>
              </a:rPr>
              <a:t>Goals and Actions Build on the Person</a:t>
            </a:r>
            <a:r>
              <a:rPr lang="ja-JP" altLang="en-US" sz="3000" dirty="0">
                <a:latin typeface="Arial" charset="0"/>
              </a:rPr>
              <a:t>’</a:t>
            </a:r>
            <a:r>
              <a:rPr lang="en-US" sz="3000" dirty="0">
                <a:latin typeface="Arial" charset="0"/>
              </a:rPr>
              <a:t>s Strengths </a:t>
            </a:r>
            <a:r>
              <a:rPr lang="en-US" sz="1900" dirty="0">
                <a:latin typeface="Arial" charset="0"/>
              </a:rPr>
              <a:t>(Not Their Deficits)</a:t>
            </a:r>
          </a:p>
          <a:p>
            <a:pPr>
              <a:lnSpc>
                <a:spcPct val="90000"/>
              </a:lnSpc>
            </a:pPr>
            <a:r>
              <a:rPr lang="en-US" sz="3000" dirty="0">
                <a:latin typeface="Arial" charset="0"/>
              </a:rPr>
              <a:t> Long-Term Goals &amp; Short-term Actions Focus on Immediate Optimal Quality of Life Changes </a:t>
            </a:r>
          </a:p>
          <a:p>
            <a:pPr>
              <a:lnSpc>
                <a:spcPct val="90000"/>
              </a:lnSpc>
            </a:pPr>
            <a:r>
              <a:rPr lang="en-US" sz="3000" dirty="0">
                <a:latin typeface="Arial" charset="0"/>
              </a:rPr>
              <a:t>Develop &amp; Maintain Significant Relationships</a:t>
            </a:r>
          </a:p>
          <a:p>
            <a:pPr>
              <a:lnSpc>
                <a:spcPct val="90000"/>
              </a:lnSpc>
            </a:pPr>
            <a:endParaRPr lang="en-US" sz="3000" dirty="0">
              <a:latin typeface="Arial" charset="0"/>
            </a:endParaRPr>
          </a:p>
          <a:p>
            <a:pPr>
              <a:lnSpc>
                <a:spcPct val="90000"/>
              </a:lnSpc>
            </a:pPr>
            <a:endParaRPr lang="en-US" sz="3000" dirty="0">
              <a:latin typeface="Arial" charset="0"/>
            </a:endParaRPr>
          </a:p>
        </p:txBody>
      </p:sp>
    </p:spTree>
    <p:extLst>
      <p:ext uri="{BB962C8B-B14F-4D97-AF65-F5344CB8AC3E}">
        <p14:creationId xmlns:p14="http://schemas.microsoft.com/office/powerpoint/2010/main" val="1287233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3600" b="1" dirty="0"/>
              <a:t>Other Types of Person-Centered Planning</a:t>
            </a:r>
          </a:p>
        </p:txBody>
      </p:sp>
      <p:sp>
        <p:nvSpPr>
          <p:cNvPr id="3" name="Content Placeholder 2"/>
          <p:cNvSpPr>
            <a:spLocks noGrp="1"/>
          </p:cNvSpPr>
          <p:nvPr>
            <p:ph idx="1"/>
          </p:nvPr>
        </p:nvSpPr>
        <p:spPr>
          <a:xfrm>
            <a:off x="1981200" y="1447801"/>
            <a:ext cx="8229600" cy="4678363"/>
          </a:xfrm>
        </p:spPr>
        <p:txBody>
          <a:bodyPr>
            <a:normAutofit/>
          </a:bodyPr>
          <a:lstStyle/>
          <a:p>
            <a:pPr marL="0" indent="0">
              <a:buNone/>
              <a:defRPr/>
            </a:pPr>
            <a:r>
              <a:rPr lang="en-US" b="1" dirty="0" smtClean="0"/>
              <a:t>Disabilities</a:t>
            </a:r>
          </a:p>
          <a:p>
            <a:pPr>
              <a:defRPr/>
            </a:pPr>
            <a:r>
              <a:rPr lang="en-US" dirty="0" smtClean="0"/>
              <a:t>Essential Lifestyle Planning</a:t>
            </a:r>
          </a:p>
          <a:p>
            <a:pPr>
              <a:defRPr/>
            </a:pPr>
            <a:r>
              <a:rPr lang="en-US" dirty="0" smtClean="0"/>
              <a:t>Picture of a Life (</a:t>
            </a:r>
            <a:r>
              <a:rPr lang="en-US" dirty="0" err="1" smtClean="0"/>
              <a:t>PoL</a:t>
            </a:r>
            <a:r>
              <a:rPr lang="en-US" dirty="0" smtClean="0"/>
              <a:t>)</a:t>
            </a:r>
          </a:p>
          <a:p>
            <a:pPr>
              <a:defRPr/>
            </a:pPr>
            <a:r>
              <a:rPr lang="en-US" dirty="0" smtClean="0"/>
              <a:t>PATH</a:t>
            </a:r>
          </a:p>
          <a:p>
            <a:pPr>
              <a:defRPr/>
            </a:pPr>
            <a:r>
              <a:rPr lang="en-US" dirty="0" smtClean="0"/>
              <a:t>MAPS</a:t>
            </a:r>
          </a:p>
          <a:p>
            <a:pPr marL="0" indent="0">
              <a:buNone/>
              <a:defRPr/>
            </a:pPr>
            <a:r>
              <a:rPr lang="en-US" b="1" dirty="0" smtClean="0"/>
              <a:t>Mental Health</a:t>
            </a:r>
          </a:p>
          <a:p>
            <a:pPr>
              <a:defRPr/>
            </a:pPr>
            <a:r>
              <a:rPr lang="en-US" dirty="0" smtClean="0"/>
              <a:t>Assertive Community Treatment</a:t>
            </a:r>
          </a:p>
          <a:p>
            <a:pPr>
              <a:defRPr/>
            </a:pPr>
            <a:r>
              <a:rPr lang="en-US" dirty="0" smtClean="0"/>
              <a:t>Wraparound Planning</a:t>
            </a:r>
            <a:endParaRPr lang="en-US" dirty="0"/>
          </a:p>
        </p:txBody>
      </p:sp>
      <p:sp>
        <p:nvSpPr>
          <p:cNvPr id="4" name="Slide Number Placeholder 3"/>
          <p:cNvSpPr>
            <a:spLocks noGrp="1"/>
          </p:cNvSpPr>
          <p:nvPr>
            <p:ph type="sldNum" sz="quarter" idx="12"/>
          </p:nvPr>
        </p:nvSpPr>
        <p:spPr/>
        <p:txBody>
          <a:bodyPr/>
          <a:lstStyle/>
          <a:p>
            <a:pPr>
              <a:defRPr/>
            </a:pPr>
            <a:fld id="{EA9FC527-CDB1-2F4F-A526-89B93F62C150}" type="slidenum">
              <a:rPr lang="en-US" smtClean="0"/>
              <a:pPr>
                <a:defRPr/>
              </a:pPr>
              <a:t>18</a:t>
            </a:fld>
            <a:endParaRPr lang="en-US"/>
          </a:p>
        </p:txBody>
      </p:sp>
    </p:spTree>
    <p:extLst>
      <p:ext uri="{BB962C8B-B14F-4D97-AF65-F5344CB8AC3E}">
        <p14:creationId xmlns:p14="http://schemas.microsoft.com/office/powerpoint/2010/main" val="15195780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884172"/>
            <a:ext cx="8229600" cy="4525963"/>
          </a:xfrm>
        </p:spPr>
        <p:txBody>
          <a:bodyPr>
            <a:normAutofit/>
          </a:bodyPr>
          <a:lstStyle/>
          <a:p>
            <a:r>
              <a:rPr lang="en-US" b="1" dirty="0" smtClean="0"/>
              <a:t>Essential </a:t>
            </a:r>
            <a:r>
              <a:rPr lang="en-US" b="1" dirty="0"/>
              <a:t>Lifestyle Planning </a:t>
            </a:r>
            <a:r>
              <a:rPr lang="en-US" dirty="0"/>
              <a:t>(ELP): principle outcome is giving some power to the person’s voice in the present, shifting from power over to power with, and bringing some order to chaos. </a:t>
            </a:r>
            <a:endParaRPr lang="en-US" dirty="0" smtClean="0"/>
          </a:p>
          <a:p>
            <a:endParaRPr lang="en-US" dirty="0" smtClean="0"/>
          </a:p>
          <a:p>
            <a:r>
              <a:rPr lang="en-US" b="1" dirty="0">
                <a:solidFill>
                  <a:srgbClr val="000000"/>
                </a:solidFill>
              </a:rPr>
              <a:t>Picture of a Life</a:t>
            </a:r>
            <a:r>
              <a:rPr lang="en-US" dirty="0">
                <a:solidFill>
                  <a:srgbClr val="000000"/>
                </a:solidFill>
              </a:rPr>
              <a:t>:  applies person-centered thinking and planning tools that are focused on helping people envision the life they want in their community their desired future.</a:t>
            </a:r>
          </a:p>
        </p:txBody>
      </p:sp>
    </p:spTree>
    <p:extLst>
      <p:ext uri="{BB962C8B-B14F-4D97-AF65-F5344CB8AC3E}">
        <p14:creationId xmlns:p14="http://schemas.microsoft.com/office/powerpoint/2010/main" val="1672773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46FA5C9-2AB9-F94B-B815-84B7400F20A3}" type="slidenum">
              <a:rPr lang="en-US" altLang="x-none"/>
              <a:pPr/>
              <a:t>2</a:t>
            </a:fld>
            <a:endParaRPr lang="en-US" altLang="x-none"/>
          </a:p>
        </p:txBody>
      </p:sp>
      <p:sp>
        <p:nvSpPr>
          <p:cNvPr id="125954" name="Rectangle 2"/>
          <p:cNvSpPr>
            <a:spLocks noGrp="1" noChangeArrowheads="1"/>
          </p:cNvSpPr>
          <p:nvPr>
            <p:ph type="title"/>
          </p:nvPr>
        </p:nvSpPr>
        <p:spPr/>
        <p:txBody>
          <a:bodyPr/>
          <a:lstStyle/>
          <a:p>
            <a:r>
              <a:rPr lang="en-US" altLang="x-none" b="1" dirty="0"/>
              <a:t>First Steps in PBS Process</a:t>
            </a:r>
          </a:p>
        </p:txBody>
      </p:sp>
      <p:sp>
        <p:nvSpPr>
          <p:cNvPr id="125955" name="Rectangle 3"/>
          <p:cNvSpPr>
            <a:spLocks noGrp="1" noChangeArrowheads="1"/>
          </p:cNvSpPr>
          <p:nvPr>
            <p:ph type="body" idx="1"/>
          </p:nvPr>
        </p:nvSpPr>
        <p:spPr/>
        <p:txBody>
          <a:bodyPr/>
          <a:lstStyle/>
          <a:p>
            <a:r>
              <a:rPr lang="en-US" altLang="x-none" dirty="0"/>
              <a:t>Regular medical and mental health check-ups to ensure there isn’t a health problem or medical issue developing</a:t>
            </a:r>
          </a:p>
          <a:p>
            <a:r>
              <a:rPr lang="en-US" altLang="x-none" dirty="0"/>
              <a:t>Establish the team</a:t>
            </a:r>
          </a:p>
          <a:p>
            <a:pPr lvl="1"/>
            <a:r>
              <a:rPr lang="en-US" altLang="x-none" dirty="0"/>
              <a:t>Family members</a:t>
            </a:r>
          </a:p>
          <a:p>
            <a:pPr lvl="1"/>
            <a:r>
              <a:rPr lang="en-US" altLang="x-none" dirty="0"/>
              <a:t>School professionals</a:t>
            </a:r>
          </a:p>
          <a:p>
            <a:pPr lvl="1"/>
            <a:r>
              <a:rPr lang="en-US" altLang="x-none" dirty="0"/>
              <a:t>Friends and community </a:t>
            </a:r>
          </a:p>
          <a:p>
            <a:r>
              <a:rPr lang="en-US" altLang="x-none" dirty="0"/>
              <a:t>Person-centered Planning</a:t>
            </a:r>
          </a:p>
          <a:p>
            <a:endParaRPr lang="en-US" altLang="x-none" dirty="0"/>
          </a:p>
        </p:txBody>
      </p:sp>
    </p:spTree>
    <p:extLst>
      <p:ext uri="{BB962C8B-B14F-4D97-AF65-F5344CB8AC3E}">
        <p14:creationId xmlns:p14="http://schemas.microsoft.com/office/powerpoint/2010/main" val="20027496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MAPSSimone.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5807" y="1419393"/>
            <a:ext cx="4202560" cy="5438607"/>
          </a:xfrm>
          <a:prstGeom prst="rect">
            <a:avLst/>
          </a:prstGeom>
        </p:spPr>
      </p:pic>
      <p:sp>
        <p:nvSpPr>
          <p:cNvPr id="2" name="Rectangle 1"/>
          <p:cNvSpPr/>
          <p:nvPr/>
        </p:nvSpPr>
        <p:spPr>
          <a:xfrm>
            <a:off x="3167376" y="374494"/>
            <a:ext cx="6703083" cy="1200328"/>
          </a:xfrm>
          <a:prstGeom prst="rect">
            <a:avLst/>
          </a:prstGeom>
        </p:spPr>
        <p:txBody>
          <a:bodyPr wrap="square">
            <a:spAutoFit/>
          </a:bodyPr>
          <a:lstStyle/>
          <a:p>
            <a:r>
              <a:rPr lang="en-US" sz="2400" b="1" dirty="0"/>
              <a:t>McGill Action Planning System </a:t>
            </a:r>
            <a:r>
              <a:rPr lang="en-US" sz="2400" dirty="0"/>
              <a:t>(MAPS): principle outcome is a series of actions to get from here to there. </a:t>
            </a:r>
          </a:p>
        </p:txBody>
      </p:sp>
    </p:spTree>
    <p:extLst>
      <p:ext uri="{BB962C8B-B14F-4D97-AF65-F5344CB8AC3E}">
        <p14:creationId xmlns:p14="http://schemas.microsoft.com/office/powerpoint/2010/main" val="1587942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at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4931" y="1103245"/>
            <a:ext cx="7520520" cy="5668592"/>
          </a:xfrm>
          <a:prstGeom prst="rect">
            <a:avLst/>
          </a:prstGeom>
        </p:spPr>
      </p:pic>
      <p:sp>
        <p:nvSpPr>
          <p:cNvPr id="2" name="Rectangle 1"/>
          <p:cNvSpPr/>
          <p:nvPr/>
        </p:nvSpPr>
        <p:spPr>
          <a:xfrm>
            <a:off x="2463550" y="144185"/>
            <a:ext cx="7024394" cy="707886"/>
          </a:xfrm>
          <a:prstGeom prst="rect">
            <a:avLst/>
          </a:prstGeom>
        </p:spPr>
        <p:txBody>
          <a:bodyPr wrap="square">
            <a:spAutoFit/>
          </a:bodyPr>
          <a:lstStyle/>
          <a:p>
            <a:r>
              <a:rPr lang="en-US" sz="2000" b="1" dirty="0"/>
              <a:t>Planning Alternative Tomorrows with Hope </a:t>
            </a:r>
            <a:r>
              <a:rPr lang="en-US" sz="2000" dirty="0"/>
              <a:t>(PATH): principle outcome is a series of steps to get from here to there.</a:t>
            </a:r>
          </a:p>
        </p:txBody>
      </p:sp>
    </p:spTree>
    <p:extLst>
      <p:ext uri="{BB962C8B-B14F-4D97-AF65-F5344CB8AC3E}">
        <p14:creationId xmlns:p14="http://schemas.microsoft.com/office/powerpoint/2010/main" val="1774585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FPMaps.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4986" y="865621"/>
            <a:ext cx="4565442" cy="5908219"/>
          </a:xfrm>
          <a:prstGeom prst="rect">
            <a:avLst/>
          </a:prstGeom>
        </p:spPr>
      </p:pic>
      <p:sp>
        <p:nvSpPr>
          <p:cNvPr id="5" name="Rectangle 4"/>
          <p:cNvSpPr/>
          <p:nvPr/>
        </p:nvSpPr>
        <p:spPr>
          <a:xfrm>
            <a:off x="3083224" y="160272"/>
            <a:ext cx="6557726" cy="830997"/>
          </a:xfrm>
          <a:prstGeom prst="rect">
            <a:avLst/>
          </a:prstGeom>
        </p:spPr>
        <p:txBody>
          <a:bodyPr wrap="square">
            <a:spAutoFit/>
          </a:bodyPr>
          <a:lstStyle/>
          <a:p>
            <a:r>
              <a:rPr lang="en-US" sz="2400" b="1" dirty="0"/>
              <a:t>Personal Futures Planning </a:t>
            </a:r>
            <a:r>
              <a:rPr lang="en-US" sz="2400" dirty="0"/>
              <a:t>(PFP): principle outcome is a clear, desirable future.</a:t>
            </a:r>
          </a:p>
        </p:txBody>
      </p:sp>
    </p:spTree>
    <p:extLst>
      <p:ext uri="{BB962C8B-B14F-4D97-AF65-F5344CB8AC3E}">
        <p14:creationId xmlns:p14="http://schemas.microsoft.com/office/powerpoint/2010/main" val="12007181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Key Elements of Person-Centered Planning </a:t>
            </a:r>
            <a:endParaRPr lang="en-US" dirty="0">
              <a:latin typeface="+mn-lt"/>
            </a:endParaRPr>
          </a:p>
        </p:txBody>
      </p:sp>
      <p:pic>
        <p:nvPicPr>
          <p:cNvPr id="4" name="Picture 3" descr="MNkey_features_PCP_and_wraparound7-8-16.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0949" y="1417638"/>
            <a:ext cx="4079095" cy="5278828"/>
          </a:xfrm>
          <a:prstGeom prst="rect">
            <a:avLst/>
          </a:prstGeom>
        </p:spPr>
      </p:pic>
    </p:spTree>
    <p:extLst>
      <p:ext uri="{BB962C8B-B14F-4D97-AF65-F5344CB8AC3E}">
        <p14:creationId xmlns:p14="http://schemas.microsoft.com/office/powerpoint/2010/main" val="1222864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latin typeface="+mn-lt"/>
              </a:rPr>
              <a:t>Discussion and Examples</a:t>
            </a:r>
            <a:endParaRPr lang="en-US" b="1" dirty="0">
              <a:latin typeface="+mn-lt"/>
            </a:endParaRPr>
          </a:p>
        </p:txBody>
      </p:sp>
      <p:sp>
        <p:nvSpPr>
          <p:cNvPr id="5" name="Subtitle 4"/>
          <p:cNvSpPr>
            <a:spLocks noGrp="1"/>
          </p:cNvSpPr>
          <p:nvPr>
            <p:ph type="subTitle" idx="1"/>
          </p:nvPr>
        </p:nvSpPr>
        <p:spPr/>
        <p:txBody>
          <a:bodyPr>
            <a:normAutofit lnSpcReduction="10000"/>
          </a:bodyPr>
          <a:lstStyle/>
          <a:p>
            <a:endParaRPr lang="en-US" sz="3600" dirty="0" smtClean="0"/>
          </a:p>
          <a:p>
            <a:r>
              <a:rPr lang="en-US" sz="3600" dirty="0" smtClean="0"/>
              <a:t>Choosing the Person-Centered Process that Works Best</a:t>
            </a:r>
            <a:endParaRPr lang="en-US" sz="3600" dirty="0"/>
          </a:p>
        </p:txBody>
      </p:sp>
    </p:spTree>
    <p:extLst>
      <p:ext uri="{BB962C8B-B14F-4D97-AF65-F5344CB8AC3E}">
        <p14:creationId xmlns:p14="http://schemas.microsoft.com/office/powerpoint/2010/main" val="277018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latin typeface="+mn-lt"/>
              </a:rPr>
              <a:t>Review PBS Notebook</a:t>
            </a:r>
            <a:endParaRPr lang="en-US" b="1" dirty="0">
              <a:latin typeface="+mn-lt"/>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69311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CP tool 4 4 16.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6033" y="0"/>
            <a:ext cx="5299364" cy="6858000"/>
          </a:xfrm>
          <a:prstGeom prst="rect">
            <a:avLst/>
          </a:prstGeom>
        </p:spPr>
      </p:pic>
    </p:spTree>
    <p:extLst>
      <p:ext uri="{BB962C8B-B14F-4D97-AF65-F5344CB8AC3E}">
        <p14:creationId xmlns:p14="http://schemas.microsoft.com/office/powerpoint/2010/main" val="343913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Person-Centered Planning Examples </a:t>
            </a:r>
            <a:endParaRPr lang="en-US" b="1" dirty="0">
              <a:latin typeface="+mn-lt"/>
            </a:endParaRPr>
          </a:p>
        </p:txBody>
      </p:sp>
      <p:sp>
        <p:nvSpPr>
          <p:cNvPr id="3" name="Content Placeholder 2"/>
          <p:cNvSpPr>
            <a:spLocks noGrp="1"/>
          </p:cNvSpPr>
          <p:nvPr>
            <p:ph idx="1"/>
          </p:nvPr>
        </p:nvSpPr>
        <p:spPr/>
        <p:txBody>
          <a:bodyPr>
            <a:normAutofit/>
          </a:bodyPr>
          <a:lstStyle/>
          <a:p>
            <a:r>
              <a:rPr lang="en-US" sz="3200" dirty="0" smtClean="0"/>
              <a:t>Britney’s Story</a:t>
            </a:r>
          </a:p>
          <a:p>
            <a:r>
              <a:rPr lang="en-US" sz="3200" dirty="0" smtClean="0"/>
              <a:t>Jack’s Story</a:t>
            </a:r>
            <a:endParaRPr lang="en-US" sz="3200" dirty="0"/>
          </a:p>
        </p:txBody>
      </p:sp>
    </p:spTree>
    <p:extLst>
      <p:ext uri="{BB962C8B-B14F-4D97-AF65-F5344CB8AC3E}">
        <p14:creationId xmlns:p14="http://schemas.microsoft.com/office/powerpoint/2010/main" val="1727920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Next Steps for Person-Centered Plan</a:t>
            </a:r>
            <a:endParaRPr lang="en-US" b="1" dirty="0">
              <a:latin typeface="+mn-lt"/>
            </a:endParaRPr>
          </a:p>
        </p:txBody>
      </p:sp>
      <p:sp>
        <p:nvSpPr>
          <p:cNvPr id="3" name="Content Placeholder 2"/>
          <p:cNvSpPr>
            <a:spLocks noGrp="1"/>
          </p:cNvSpPr>
          <p:nvPr>
            <p:ph idx="1"/>
          </p:nvPr>
        </p:nvSpPr>
        <p:spPr/>
        <p:txBody>
          <a:bodyPr>
            <a:normAutofit/>
          </a:bodyPr>
          <a:lstStyle/>
          <a:p>
            <a:r>
              <a:rPr lang="en-US" dirty="0" smtClean="0"/>
              <a:t>Do You Already Facilitate Person-Centered Plan Approaches?</a:t>
            </a:r>
            <a:endParaRPr lang="en-US" dirty="0"/>
          </a:p>
          <a:p>
            <a:r>
              <a:rPr lang="en-US" dirty="0" smtClean="0"/>
              <a:t>Review the Person-Centered Guide as it Applies to Person Interested in Participating in a Person-Centered Plan</a:t>
            </a:r>
          </a:p>
          <a:p>
            <a:r>
              <a:rPr lang="en-US" dirty="0" smtClean="0"/>
              <a:t>Discuss Person’s:</a:t>
            </a:r>
          </a:p>
          <a:p>
            <a:pPr lvl="1"/>
            <a:r>
              <a:rPr lang="en-US" dirty="0" smtClean="0"/>
              <a:t>Location</a:t>
            </a:r>
          </a:p>
          <a:p>
            <a:pPr lvl="1"/>
            <a:r>
              <a:rPr lang="en-US" dirty="0" smtClean="0"/>
              <a:t>Interests</a:t>
            </a:r>
          </a:p>
          <a:p>
            <a:pPr lvl="1"/>
            <a:r>
              <a:rPr lang="en-US" dirty="0" smtClean="0"/>
              <a:t>Strengths</a:t>
            </a:r>
          </a:p>
          <a:p>
            <a:r>
              <a:rPr lang="en-US" dirty="0" smtClean="0"/>
              <a:t>What Do You Need to Find Out to Prepare</a:t>
            </a:r>
          </a:p>
          <a:p>
            <a:r>
              <a:rPr lang="en-US" dirty="0" smtClean="0"/>
              <a:t>Document the Steps You Will Take to Prepare</a:t>
            </a:r>
          </a:p>
        </p:txBody>
      </p:sp>
    </p:spTree>
    <p:extLst>
      <p:ext uri="{BB962C8B-B14F-4D97-AF65-F5344CB8AC3E}">
        <p14:creationId xmlns:p14="http://schemas.microsoft.com/office/powerpoint/2010/main" val="17230103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mn-lt"/>
              </a:rPr>
              <a:t>Homework for Person-Centered Planning (From Notebook)</a:t>
            </a:r>
            <a:endParaRPr lang="en-US" sz="3600" b="1" dirty="0">
              <a:latin typeface="+mn-lt"/>
            </a:endParaRPr>
          </a:p>
        </p:txBody>
      </p:sp>
      <p:sp>
        <p:nvSpPr>
          <p:cNvPr id="3" name="Content Placeholder 2"/>
          <p:cNvSpPr>
            <a:spLocks noGrp="1"/>
          </p:cNvSpPr>
          <p:nvPr>
            <p:ph idx="1"/>
          </p:nvPr>
        </p:nvSpPr>
        <p:spPr>
          <a:xfrm>
            <a:off x="728663" y="1557338"/>
            <a:ext cx="10815637" cy="4914900"/>
          </a:xfrm>
        </p:spPr>
        <p:txBody>
          <a:bodyPr>
            <a:normAutofit fontScale="85000" lnSpcReduction="10000"/>
          </a:bodyPr>
          <a:lstStyle/>
          <a:p>
            <a:pPr marL="0" indent="0">
              <a:buNone/>
            </a:pPr>
            <a:r>
              <a:rPr lang="en-US" b="1" dirty="0" smtClean="0"/>
              <a:t>Background Reading</a:t>
            </a:r>
          </a:p>
          <a:p>
            <a:r>
              <a:rPr lang="en-US" dirty="0" smtClean="0"/>
              <a:t>Review Angela Amado’s PCP Manual</a:t>
            </a:r>
          </a:p>
          <a:p>
            <a:r>
              <a:rPr lang="en-US" dirty="0" smtClean="0"/>
              <a:t>Review DHS Person-Centered Planning Protocol and Tool</a:t>
            </a:r>
          </a:p>
          <a:p>
            <a:pPr marL="0" indent="0">
              <a:buNone/>
            </a:pPr>
            <a:endParaRPr lang="en-US" b="1" dirty="0" smtClean="0"/>
          </a:p>
          <a:p>
            <a:pPr marL="0" indent="0">
              <a:buNone/>
            </a:pPr>
            <a:r>
              <a:rPr lang="en-US" b="1" dirty="0" smtClean="0"/>
              <a:t>Preparation</a:t>
            </a:r>
            <a:endParaRPr lang="en-US" b="1" dirty="0"/>
          </a:p>
          <a:p>
            <a:r>
              <a:rPr lang="en-US" dirty="0" smtClean="0"/>
              <a:t>Use “Guide to Key Features” Document to Prepare for Meeting</a:t>
            </a:r>
          </a:p>
          <a:p>
            <a:r>
              <a:rPr lang="en-US" dirty="0"/>
              <a:t>Create a List of What You Need to Decide With Focus Person</a:t>
            </a:r>
          </a:p>
          <a:p>
            <a:pPr lvl="1">
              <a:buFont typeface="Courier New" charset="0"/>
              <a:buChar char="o"/>
            </a:pPr>
            <a:r>
              <a:rPr lang="en-US" dirty="0"/>
              <a:t>Location</a:t>
            </a:r>
          </a:p>
          <a:p>
            <a:pPr lvl="1">
              <a:buFont typeface="Courier New" charset="0"/>
              <a:buChar char="o"/>
            </a:pPr>
            <a:r>
              <a:rPr lang="en-US" dirty="0"/>
              <a:t>People Invited</a:t>
            </a:r>
          </a:p>
          <a:p>
            <a:pPr lvl="1">
              <a:buFont typeface="Courier New" charset="0"/>
              <a:buChar char="o"/>
            </a:pPr>
            <a:r>
              <a:rPr lang="en-US" dirty="0"/>
              <a:t>Ways to Tailor Process</a:t>
            </a:r>
          </a:p>
          <a:p>
            <a:pPr lvl="1">
              <a:buFont typeface="Courier New" charset="0"/>
              <a:buChar char="o"/>
            </a:pPr>
            <a:r>
              <a:rPr lang="en-US" dirty="0"/>
              <a:t>Meeting with Focus Person to Gather Information</a:t>
            </a:r>
          </a:p>
          <a:p>
            <a:pPr lvl="1">
              <a:buFont typeface="Courier New" charset="0"/>
              <a:buChar char="o"/>
            </a:pPr>
            <a:r>
              <a:rPr lang="en-US" dirty="0"/>
              <a:t>Meetings with Invited Folks to Share How Planning Works and Gather Initial </a:t>
            </a:r>
            <a:r>
              <a:rPr lang="en-US" dirty="0" smtClean="0"/>
              <a:t>Information</a:t>
            </a:r>
          </a:p>
          <a:p>
            <a:r>
              <a:rPr lang="en-US" dirty="0" smtClean="0"/>
              <a:t>Set a Date That Works for Everyone for Planning Meeting</a:t>
            </a:r>
          </a:p>
          <a:p>
            <a:pPr marL="0" indent="0">
              <a:buNone/>
            </a:pPr>
            <a:endParaRPr lang="en-US" b="1" i="1" dirty="0" smtClean="0"/>
          </a:p>
          <a:p>
            <a:pPr marL="0" indent="0">
              <a:buNone/>
            </a:pPr>
            <a:endParaRPr lang="en-US" b="1" i="1" dirty="0" smtClean="0"/>
          </a:p>
          <a:p>
            <a:endParaRPr lang="en-US" dirty="0"/>
          </a:p>
        </p:txBody>
      </p:sp>
    </p:spTree>
    <p:extLst>
      <p:ext uri="{BB962C8B-B14F-4D97-AF65-F5344CB8AC3E}">
        <p14:creationId xmlns:p14="http://schemas.microsoft.com/office/powerpoint/2010/main" val="1976139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A903F0-2F8B-9143-ABB5-A70139F01644}" type="slidenum">
              <a:rPr lang="en-US" altLang="x-none"/>
              <a:pPr/>
              <a:t>3</a:t>
            </a:fld>
            <a:endParaRPr lang="en-US" altLang="x-none"/>
          </a:p>
        </p:txBody>
      </p:sp>
      <p:sp>
        <p:nvSpPr>
          <p:cNvPr id="129026" name="Rectangle 2"/>
          <p:cNvSpPr>
            <a:spLocks noGrp="1" noChangeArrowheads="1"/>
          </p:cNvSpPr>
          <p:nvPr>
            <p:ph type="title"/>
          </p:nvPr>
        </p:nvSpPr>
        <p:spPr/>
        <p:txBody>
          <a:bodyPr/>
          <a:lstStyle/>
          <a:p>
            <a:r>
              <a:rPr lang="en-US" altLang="x-none" b="1" dirty="0"/>
              <a:t>Building Effective Teams</a:t>
            </a:r>
          </a:p>
        </p:txBody>
      </p:sp>
      <p:sp>
        <p:nvSpPr>
          <p:cNvPr id="129027" name="Rectangle 3"/>
          <p:cNvSpPr>
            <a:spLocks noGrp="1" noChangeArrowheads="1"/>
          </p:cNvSpPr>
          <p:nvPr>
            <p:ph type="body" idx="1"/>
          </p:nvPr>
        </p:nvSpPr>
        <p:spPr/>
        <p:txBody>
          <a:bodyPr/>
          <a:lstStyle/>
          <a:p>
            <a:pPr>
              <a:lnSpc>
                <a:spcPct val="90000"/>
              </a:lnSpc>
            </a:pPr>
            <a:r>
              <a:rPr lang="en-US" altLang="x-none" dirty="0"/>
              <a:t>Teach team building skills before starting PBS process</a:t>
            </a:r>
          </a:p>
          <a:p>
            <a:pPr lvl="1">
              <a:lnSpc>
                <a:spcPct val="90000"/>
              </a:lnSpc>
            </a:pPr>
            <a:r>
              <a:rPr lang="en-US" altLang="x-none" dirty="0"/>
              <a:t>Establish facilitator, time keeper, recorder</a:t>
            </a:r>
          </a:p>
          <a:p>
            <a:pPr lvl="1">
              <a:lnSpc>
                <a:spcPct val="90000"/>
              </a:lnSpc>
            </a:pPr>
            <a:r>
              <a:rPr lang="en-US" altLang="x-none" dirty="0"/>
              <a:t>Agenda and meeting minutes</a:t>
            </a:r>
          </a:p>
          <a:p>
            <a:pPr lvl="1">
              <a:lnSpc>
                <a:spcPct val="90000"/>
              </a:lnSpc>
            </a:pPr>
            <a:r>
              <a:rPr lang="en-US" altLang="x-none" dirty="0"/>
              <a:t>Create group vision </a:t>
            </a:r>
          </a:p>
          <a:p>
            <a:pPr lvl="1">
              <a:lnSpc>
                <a:spcPct val="90000"/>
              </a:lnSpc>
            </a:pPr>
            <a:r>
              <a:rPr lang="en-US" altLang="x-none" dirty="0"/>
              <a:t>Ground rules (no interrupting, being on time)</a:t>
            </a:r>
          </a:p>
          <a:p>
            <a:pPr>
              <a:lnSpc>
                <a:spcPct val="90000"/>
              </a:lnSpc>
            </a:pPr>
            <a:r>
              <a:rPr lang="en-US" altLang="x-none" dirty="0"/>
              <a:t>Continue to build team skills throughout process</a:t>
            </a:r>
          </a:p>
          <a:p>
            <a:pPr>
              <a:lnSpc>
                <a:spcPct val="90000"/>
              </a:lnSpc>
            </a:pPr>
            <a:r>
              <a:rPr lang="en-US" altLang="x-none" dirty="0"/>
              <a:t>Pay attention to ratio of positive statements </a:t>
            </a:r>
          </a:p>
        </p:txBody>
      </p:sp>
    </p:spTree>
    <p:extLst>
      <p:ext uri="{BB962C8B-B14F-4D97-AF65-F5344CB8AC3E}">
        <p14:creationId xmlns:p14="http://schemas.microsoft.com/office/powerpoint/2010/main" val="91446190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t>Establishing the Vision &amp; Building the Team</a:t>
            </a:r>
            <a:endParaRPr lang="en-US" b="1" dirty="0"/>
          </a:p>
        </p:txBody>
      </p:sp>
      <p:sp>
        <p:nvSpPr>
          <p:cNvPr id="5" name="Subtitle 4"/>
          <p:cNvSpPr>
            <a:spLocks noGrp="1"/>
          </p:cNvSpPr>
          <p:nvPr>
            <p:ph type="subTitle" idx="1"/>
          </p:nvPr>
        </p:nvSpPr>
        <p:spPr/>
        <p:txBody>
          <a:bodyPr/>
          <a:lstStyle/>
          <a:p>
            <a:r>
              <a:rPr lang="en-US" dirty="0" smtClean="0"/>
              <a:t>Person-Centered Planning</a:t>
            </a:r>
            <a:endParaRPr lang="en-US" dirty="0"/>
          </a:p>
        </p:txBody>
      </p:sp>
    </p:spTree>
    <p:extLst>
      <p:ext uri="{BB962C8B-B14F-4D97-AF65-F5344CB8AC3E}">
        <p14:creationId xmlns:p14="http://schemas.microsoft.com/office/powerpoint/2010/main" val="1773539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506713" y="415925"/>
            <a:ext cx="6858000" cy="768350"/>
          </a:xfrm>
        </p:spPr>
        <p:txBody>
          <a:bodyPr/>
          <a:lstStyle/>
          <a:p>
            <a:r>
              <a:rPr lang="en-US" altLang="en-US" b="1" dirty="0"/>
              <a:t>Important </a:t>
            </a:r>
            <a:r>
              <a:rPr lang="en-US" altLang="en-US" b="1" i="1" dirty="0"/>
              <a:t>TO</a:t>
            </a:r>
            <a:endParaRPr lang="en-US" altLang="en-US" b="1" dirty="0"/>
          </a:p>
        </p:txBody>
      </p:sp>
      <p:sp>
        <p:nvSpPr>
          <p:cNvPr id="44035" name="Text Box 2"/>
          <p:cNvSpPr txBox="1">
            <a:spLocks noChangeArrowheads="1"/>
          </p:cNvSpPr>
          <p:nvPr/>
        </p:nvSpPr>
        <p:spPr bwMode="auto">
          <a:xfrm>
            <a:off x="2506713" y="1279813"/>
            <a:ext cx="6542088" cy="4662756"/>
          </a:xfrm>
          <a:prstGeom prst="rect">
            <a:avLst/>
          </a:prstGeom>
          <a:solidFill>
            <a:schemeClr val="bg1">
              <a:alpha val="58823"/>
            </a:schemeClr>
          </a:solidFill>
          <a:ln w="19050">
            <a:noFill/>
            <a:miter lim="800000"/>
            <a:headEnd/>
            <a:tailEnd/>
          </a:ln>
        </p:spPr>
        <p:txBody>
          <a:bodyPr lIns="91382" tIns="45691" rIns="91382" bIns="45691">
            <a:spAutoFit/>
          </a:bodyPr>
          <a:lstStyle/>
          <a:p>
            <a:pPr>
              <a:spcBef>
                <a:spcPct val="50000"/>
              </a:spcBef>
              <a:defRPr/>
            </a:pPr>
            <a:r>
              <a:rPr lang="en-US" sz="2400" dirty="0"/>
              <a:t>What is important to a person includes those things in life which help us to be </a:t>
            </a:r>
            <a:r>
              <a:rPr lang="en-US" sz="2400" u="sng" dirty="0"/>
              <a:t>satisfied</a:t>
            </a:r>
            <a:r>
              <a:rPr lang="en-US" sz="2400" dirty="0"/>
              <a:t>, </a:t>
            </a:r>
            <a:r>
              <a:rPr lang="en-US" sz="2400" u="sng" dirty="0"/>
              <a:t>content</a:t>
            </a:r>
            <a:r>
              <a:rPr lang="en-US" sz="2400" dirty="0"/>
              <a:t>, </a:t>
            </a:r>
            <a:r>
              <a:rPr lang="en-US" sz="2400" u="sng" dirty="0"/>
              <a:t>comforted,</a:t>
            </a:r>
            <a:r>
              <a:rPr lang="en-US" sz="2400" dirty="0"/>
              <a:t> </a:t>
            </a:r>
            <a:r>
              <a:rPr lang="en-US" sz="2400" u="sng" dirty="0"/>
              <a:t>fulfilled</a:t>
            </a:r>
            <a:r>
              <a:rPr lang="en-US" sz="2400" dirty="0"/>
              <a:t>, and </a:t>
            </a:r>
            <a:r>
              <a:rPr lang="en-US" sz="2400" u="sng" dirty="0"/>
              <a:t>happy</a:t>
            </a:r>
            <a:r>
              <a:rPr lang="en-US" sz="2400" dirty="0"/>
              <a:t>.  It includes: </a:t>
            </a:r>
          </a:p>
          <a:p>
            <a:pPr marL="541938" lvl="2" indent="-310753">
              <a:spcBef>
                <a:spcPct val="50000"/>
              </a:spcBef>
              <a:buFont typeface="Arial" pitchFamily="34" charset="0"/>
              <a:buChar char="•"/>
              <a:defRPr/>
            </a:pPr>
            <a:r>
              <a:rPr lang="en-US" sz="2500" dirty="0"/>
              <a:t>People to be with/relationships</a:t>
            </a:r>
          </a:p>
          <a:p>
            <a:pPr marL="541938" lvl="2" indent="-310753">
              <a:spcBef>
                <a:spcPct val="50000"/>
              </a:spcBef>
              <a:buFont typeface="Arial" pitchFamily="34" charset="0"/>
              <a:buChar char="•"/>
              <a:defRPr/>
            </a:pPr>
            <a:r>
              <a:rPr lang="en-US" sz="2500" dirty="0"/>
              <a:t>Status and control</a:t>
            </a:r>
          </a:p>
          <a:p>
            <a:pPr marL="541938" lvl="2" indent="-310753">
              <a:spcBef>
                <a:spcPct val="50000"/>
              </a:spcBef>
              <a:buFont typeface="Arial" pitchFamily="34" charset="0"/>
              <a:buChar char="•"/>
              <a:defRPr/>
            </a:pPr>
            <a:r>
              <a:rPr lang="en-US" sz="2500" dirty="0"/>
              <a:t>Things to do and Places to go </a:t>
            </a:r>
          </a:p>
          <a:p>
            <a:pPr marL="541938" lvl="2" indent="-310753">
              <a:spcBef>
                <a:spcPct val="50000"/>
              </a:spcBef>
              <a:buFont typeface="Arial" pitchFamily="34" charset="0"/>
              <a:buChar char="•"/>
              <a:defRPr/>
            </a:pPr>
            <a:r>
              <a:rPr lang="en-US" sz="2500" dirty="0"/>
              <a:t>Rituals or routines</a:t>
            </a:r>
          </a:p>
          <a:p>
            <a:pPr marL="541938" lvl="2" indent="-310753">
              <a:spcBef>
                <a:spcPct val="50000"/>
              </a:spcBef>
              <a:buFont typeface="Arial" pitchFamily="34" charset="0"/>
              <a:buChar char="•"/>
              <a:defRPr/>
            </a:pPr>
            <a:r>
              <a:rPr lang="en-US" sz="2500" dirty="0"/>
              <a:t>Rhythm or pace of life </a:t>
            </a:r>
          </a:p>
          <a:p>
            <a:pPr marL="541938" lvl="2" indent="-310753">
              <a:spcBef>
                <a:spcPct val="50000"/>
              </a:spcBef>
              <a:buFont typeface="Arial" pitchFamily="34" charset="0"/>
              <a:buChar char="•"/>
              <a:defRPr/>
            </a:pPr>
            <a:r>
              <a:rPr lang="en-US" sz="2500" dirty="0">
                <a:cs typeface="Arial" charset="0"/>
              </a:rPr>
              <a:t>Things to have </a:t>
            </a:r>
            <a:endParaRPr lang="en-US" sz="2500" dirty="0">
              <a:latin typeface="Lucida Sans Unicode" pitchFamily="34" charset="0"/>
            </a:endParaRPr>
          </a:p>
        </p:txBody>
      </p:sp>
      <p:sp>
        <p:nvSpPr>
          <p:cNvPr id="5" name="TextBox 4"/>
          <p:cNvSpPr txBox="1"/>
          <p:nvPr/>
        </p:nvSpPr>
        <p:spPr>
          <a:xfrm>
            <a:off x="8728075" y="6477001"/>
            <a:ext cx="1035050" cy="288925"/>
          </a:xfrm>
          <a:prstGeom prst="rect">
            <a:avLst/>
          </a:prstGeom>
          <a:noFill/>
        </p:spPr>
        <p:txBody>
          <a:bodyPr wrap="none" lIns="86462" tIns="43231" rIns="86462" bIns="43231">
            <a:spAutoFit/>
          </a:bodyPr>
          <a:lstStyle/>
          <a:p>
            <a:pPr>
              <a:defRPr/>
            </a:pPr>
            <a:r>
              <a:rPr lang="en-US" sz="1300" dirty="0" err="1">
                <a:solidFill>
                  <a:schemeClr val="bg1">
                    <a:lumMod val="50000"/>
                  </a:schemeClr>
                </a:solidFill>
                <a:latin typeface="Arial" pitchFamily="34" charset="0"/>
                <a:cs typeface="Arial" pitchFamily="34" charset="0"/>
              </a:rPr>
              <a:t>Wrkbk</a:t>
            </a:r>
            <a:r>
              <a:rPr lang="en-US" sz="1300" dirty="0">
                <a:solidFill>
                  <a:schemeClr val="bg1">
                    <a:lumMod val="50000"/>
                  </a:schemeClr>
                </a:solidFill>
                <a:latin typeface="Arial" pitchFamily="34" charset="0"/>
                <a:cs typeface="Arial" pitchFamily="34" charset="0"/>
              </a:rPr>
              <a:t> </a:t>
            </a:r>
            <a:r>
              <a:rPr lang="en-US" sz="1300" dirty="0" err="1">
                <a:solidFill>
                  <a:schemeClr val="bg1">
                    <a:lumMod val="50000"/>
                  </a:schemeClr>
                </a:solidFill>
                <a:latin typeface="Arial" pitchFamily="34" charset="0"/>
                <a:cs typeface="Arial" pitchFamily="34" charset="0"/>
              </a:rPr>
              <a:t>pg</a:t>
            </a:r>
            <a:r>
              <a:rPr lang="en-US" sz="1300" dirty="0">
                <a:solidFill>
                  <a:schemeClr val="bg1">
                    <a:lumMod val="50000"/>
                  </a:schemeClr>
                </a:solidFill>
                <a:latin typeface="Arial" pitchFamily="34" charset="0"/>
                <a:cs typeface="Arial" pitchFamily="34" charset="0"/>
              </a:rPr>
              <a:t> 5</a:t>
            </a:r>
          </a:p>
        </p:txBody>
      </p:sp>
    </p:spTree>
    <p:extLst>
      <p:ext uri="{BB962C8B-B14F-4D97-AF65-F5344CB8AC3E}">
        <p14:creationId xmlns:p14="http://schemas.microsoft.com/office/powerpoint/2010/main" val="405960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330024" y="533400"/>
            <a:ext cx="7205662" cy="769938"/>
          </a:xfrm>
        </p:spPr>
        <p:txBody>
          <a:bodyPr/>
          <a:lstStyle/>
          <a:p>
            <a:r>
              <a:rPr lang="en-US" altLang="en-US" b="1" dirty="0"/>
              <a:t>Important </a:t>
            </a:r>
            <a:r>
              <a:rPr lang="en-US" altLang="en-US" b="1" i="1" dirty="0"/>
              <a:t>FOR</a:t>
            </a:r>
            <a:r>
              <a:rPr lang="en-US" altLang="en-US" b="1" dirty="0"/>
              <a:t> </a:t>
            </a:r>
          </a:p>
        </p:txBody>
      </p:sp>
      <p:sp>
        <p:nvSpPr>
          <p:cNvPr id="24581" name="Rectangle 3"/>
          <p:cNvSpPr txBox="1">
            <a:spLocks noChangeArrowheads="1"/>
          </p:cNvSpPr>
          <p:nvPr/>
        </p:nvSpPr>
        <p:spPr bwMode="auto">
          <a:xfrm>
            <a:off x="2634824" y="1371601"/>
            <a:ext cx="6900862" cy="4767263"/>
          </a:xfrm>
          <a:prstGeom prst="rect">
            <a:avLst/>
          </a:prstGeom>
          <a:noFill/>
          <a:ln w="9525">
            <a:noFill/>
            <a:miter lim="800000"/>
            <a:headEnd/>
            <a:tailEnd/>
          </a:ln>
        </p:spPr>
        <p:txBody>
          <a:bodyPr lIns="91391" tIns="45695" rIns="91391" bIns="45695"/>
          <a:lstStyle/>
          <a:p>
            <a:pPr>
              <a:lnSpc>
                <a:spcPct val="80000"/>
              </a:lnSpc>
              <a:spcBef>
                <a:spcPct val="50000"/>
              </a:spcBef>
              <a:buClr>
                <a:schemeClr val="tx1"/>
              </a:buClr>
              <a:buSzPct val="75000"/>
              <a:defRPr/>
            </a:pPr>
            <a:r>
              <a:rPr lang="en-US" sz="2400" dirty="0">
                <a:latin typeface="Calibri" pitchFamily="34" charset="0"/>
              </a:rPr>
              <a:t>Issues of health  </a:t>
            </a:r>
          </a:p>
          <a:p>
            <a:pPr marL="799610" lvl="1" indent="-342900">
              <a:lnSpc>
                <a:spcPct val="80000"/>
              </a:lnSpc>
              <a:spcBef>
                <a:spcPct val="50000"/>
              </a:spcBef>
              <a:buClr>
                <a:schemeClr val="tx1"/>
              </a:buClr>
              <a:buSzPct val="75000"/>
              <a:buFont typeface="Arial" panose="020B0604020202020204" pitchFamily="34" charset="0"/>
              <a:buChar char="•"/>
              <a:defRPr/>
            </a:pPr>
            <a:r>
              <a:rPr lang="en-US" sz="2000" dirty="0">
                <a:latin typeface="Calibri" pitchFamily="34" charset="0"/>
              </a:rPr>
              <a:t>Prevention of illness </a:t>
            </a:r>
          </a:p>
          <a:p>
            <a:pPr marL="799610" lvl="1" indent="-342900">
              <a:lnSpc>
                <a:spcPct val="80000"/>
              </a:lnSpc>
              <a:spcBef>
                <a:spcPct val="50000"/>
              </a:spcBef>
              <a:buClr>
                <a:schemeClr val="tx1"/>
              </a:buClr>
              <a:buSzPct val="75000"/>
              <a:buFont typeface="Arial" panose="020B0604020202020204" pitchFamily="34" charset="0"/>
              <a:buChar char="•"/>
              <a:defRPr/>
            </a:pPr>
            <a:r>
              <a:rPr lang="en-US" sz="2000" dirty="0">
                <a:latin typeface="Calibri" pitchFamily="34" charset="0"/>
              </a:rPr>
              <a:t>Treatment of illness / medical conditions </a:t>
            </a:r>
          </a:p>
          <a:p>
            <a:pPr marL="799610" lvl="1" indent="-342900">
              <a:lnSpc>
                <a:spcPct val="80000"/>
              </a:lnSpc>
              <a:spcBef>
                <a:spcPct val="50000"/>
              </a:spcBef>
              <a:buClr>
                <a:schemeClr val="tx1"/>
              </a:buClr>
              <a:buSzPct val="75000"/>
              <a:buFont typeface="Arial" panose="020B0604020202020204" pitchFamily="34" charset="0"/>
              <a:buChar char="•"/>
              <a:defRPr/>
            </a:pPr>
            <a:r>
              <a:rPr lang="en-US" sz="2000" dirty="0">
                <a:latin typeface="Calibri" pitchFamily="34" charset="0"/>
              </a:rPr>
              <a:t>Promotion of wellness (e.g.: diet, exercise) </a:t>
            </a:r>
          </a:p>
          <a:p>
            <a:pPr indent="-490">
              <a:lnSpc>
                <a:spcPct val="80000"/>
              </a:lnSpc>
              <a:spcBef>
                <a:spcPct val="50000"/>
              </a:spcBef>
              <a:buClr>
                <a:schemeClr val="tx1"/>
              </a:buClr>
              <a:buSzPct val="75000"/>
              <a:defRPr/>
            </a:pPr>
            <a:r>
              <a:rPr lang="en-US" sz="2400" dirty="0">
                <a:latin typeface="Calibri" pitchFamily="34" charset="0"/>
              </a:rPr>
              <a:t> Issues of safety</a:t>
            </a:r>
          </a:p>
          <a:p>
            <a:pPr marL="799610" lvl="1" indent="-342900">
              <a:lnSpc>
                <a:spcPct val="80000"/>
              </a:lnSpc>
              <a:spcBef>
                <a:spcPct val="50000"/>
              </a:spcBef>
              <a:buClr>
                <a:schemeClr val="tx1"/>
              </a:buClr>
              <a:buSzPct val="75000"/>
              <a:buFont typeface="Arial" panose="020B0604020202020204" pitchFamily="34" charset="0"/>
              <a:buChar char="•"/>
              <a:defRPr/>
            </a:pPr>
            <a:r>
              <a:rPr lang="en-US" sz="2000" dirty="0">
                <a:latin typeface="Calibri" pitchFamily="34" charset="0"/>
              </a:rPr>
              <a:t>Environment </a:t>
            </a:r>
          </a:p>
          <a:p>
            <a:pPr marL="799610" lvl="1" indent="-342900">
              <a:lnSpc>
                <a:spcPct val="80000"/>
              </a:lnSpc>
              <a:spcBef>
                <a:spcPct val="50000"/>
              </a:spcBef>
              <a:buClr>
                <a:schemeClr val="tx1"/>
              </a:buClr>
              <a:buSzPct val="75000"/>
              <a:buFont typeface="Arial" panose="020B0604020202020204" pitchFamily="34" charset="0"/>
              <a:buChar char="•"/>
              <a:defRPr/>
            </a:pPr>
            <a:r>
              <a:rPr lang="en-US" sz="2000" dirty="0">
                <a:latin typeface="Calibri" pitchFamily="34" charset="0"/>
              </a:rPr>
              <a:t>Well being ---- physical and emotional </a:t>
            </a:r>
          </a:p>
          <a:p>
            <a:pPr marL="799610" lvl="1" indent="-342900">
              <a:lnSpc>
                <a:spcPct val="80000"/>
              </a:lnSpc>
              <a:spcBef>
                <a:spcPct val="50000"/>
              </a:spcBef>
              <a:buClr>
                <a:schemeClr val="tx1"/>
              </a:buClr>
              <a:buSzPct val="75000"/>
              <a:buFont typeface="Arial" panose="020B0604020202020204" pitchFamily="34" charset="0"/>
              <a:buChar char="•"/>
              <a:defRPr/>
            </a:pPr>
            <a:r>
              <a:rPr lang="en-US" sz="2000" dirty="0">
                <a:latin typeface="Calibri" pitchFamily="34" charset="0"/>
              </a:rPr>
              <a:t>Free from Fear </a:t>
            </a:r>
          </a:p>
          <a:p>
            <a:pPr indent="-490">
              <a:lnSpc>
                <a:spcPct val="80000"/>
              </a:lnSpc>
              <a:spcBef>
                <a:spcPct val="50000"/>
              </a:spcBef>
              <a:buClr>
                <a:schemeClr val="tx1"/>
              </a:buClr>
              <a:buSzPct val="75000"/>
              <a:defRPr/>
            </a:pPr>
            <a:r>
              <a:rPr lang="en-US" sz="2400" dirty="0">
                <a:latin typeface="Calibri" pitchFamily="34" charset="0"/>
              </a:rPr>
              <a:t>And…what others see as necessary to help the person be valued and be a contributing member of their community</a:t>
            </a:r>
          </a:p>
        </p:txBody>
      </p:sp>
      <p:sp>
        <p:nvSpPr>
          <p:cNvPr id="6" name="TextBox 5"/>
          <p:cNvSpPr txBox="1"/>
          <p:nvPr/>
        </p:nvSpPr>
        <p:spPr>
          <a:xfrm>
            <a:off x="8728075" y="6477001"/>
            <a:ext cx="1035050" cy="288925"/>
          </a:xfrm>
          <a:prstGeom prst="rect">
            <a:avLst/>
          </a:prstGeom>
          <a:noFill/>
        </p:spPr>
        <p:txBody>
          <a:bodyPr wrap="none" lIns="86462" tIns="43231" rIns="86462" bIns="43231">
            <a:spAutoFit/>
          </a:bodyPr>
          <a:lstStyle/>
          <a:p>
            <a:pPr>
              <a:defRPr/>
            </a:pPr>
            <a:r>
              <a:rPr lang="en-US" sz="1300" dirty="0" err="1">
                <a:solidFill>
                  <a:schemeClr val="bg1">
                    <a:lumMod val="50000"/>
                  </a:schemeClr>
                </a:solidFill>
                <a:latin typeface="Arial" pitchFamily="34" charset="0"/>
                <a:cs typeface="Arial" pitchFamily="34" charset="0"/>
              </a:rPr>
              <a:t>Wrkbk</a:t>
            </a:r>
            <a:r>
              <a:rPr lang="en-US" sz="1300" dirty="0">
                <a:solidFill>
                  <a:schemeClr val="bg1">
                    <a:lumMod val="50000"/>
                  </a:schemeClr>
                </a:solidFill>
                <a:latin typeface="Arial" pitchFamily="34" charset="0"/>
                <a:cs typeface="Arial" pitchFamily="34" charset="0"/>
              </a:rPr>
              <a:t> </a:t>
            </a:r>
            <a:r>
              <a:rPr lang="en-US" sz="1300" dirty="0" err="1">
                <a:solidFill>
                  <a:schemeClr val="bg1">
                    <a:lumMod val="50000"/>
                  </a:schemeClr>
                </a:solidFill>
                <a:latin typeface="Arial" pitchFamily="34" charset="0"/>
                <a:cs typeface="Arial" pitchFamily="34" charset="0"/>
              </a:rPr>
              <a:t>pg</a:t>
            </a:r>
            <a:r>
              <a:rPr lang="en-US" sz="1300" dirty="0">
                <a:solidFill>
                  <a:schemeClr val="bg1">
                    <a:lumMod val="50000"/>
                  </a:schemeClr>
                </a:solidFill>
                <a:latin typeface="Arial" pitchFamily="34" charset="0"/>
                <a:cs typeface="Arial" pitchFamily="34" charset="0"/>
              </a:rPr>
              <a:t> 5</a:t>
            </a:r>
          </a:p>
        </p:txBody>
      </p:sp>
    </p:spTree>
    <p:extLst>
      <p:ext uri="{BB962C8B-B14F-4D97-AF65-F5344CB8AC3E}">
        <p14:creationId xmlns:p14="http://schemas.microsoft.com/office/powerpoint/2010/main" val="1305768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nvSpPr>
        <p:spPr>
          <a:xfrm>
            <a:off x="2589782" y="504825"/>
            <a:ext cx="7010400" cy="1066800"/>
          </a:xfrm>
          <a:prstGeom prst="rect">
            <a:avLst/>
          </a:prstGeom>
        </p:spPr>
        <p:txBody>
          <a:bodyPr lIns="91391" tIns="45695" rIns="91391" bIns="45695"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a:solidFill>
                  <a:srgbClr val="000000"/>
                </a:solidFill>
              </a:rPr>
              <a:t>Important To And For Are Connected</a:t>
            </a:r>
          </a:p>
        </p:txBody>
      </p:sp>
      <p:sp>
        <p:nvSpPr>
          <p:cNvPr id="61444" name="Content Placeholder 4"/>
          <p:cNvSpPr>
            <a:spLocks noGrp="1"/>
          </p:cNvSpPr>
          <p:nvPr/>
        </p:nvSpPr>
        <p:spPr bwMode="auto">
          <a:xfrm>
            <a:off x="2727553" y="1815900"/>
            <a:ext cx="7010400" cy="2009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391" tIns="45695" rIns="91391" bIns="45695"/>
          <a:lstStyle>
            <a:lvl1pPr marL="341313" indent="-341313">
              <a:defRPr>
                <a:solidFill>
                  <a:schemeClr val="tx1"/>
                </a:solidFill>
                <a:latin typeface="Tahoma" pitchFamily="34" charset="0"/>
                <a:ea typeface="ＭＳ Ｐゴシック" pitchFamily="34" charset="-128"/>
              </a:defRPr>
            </a:lvl1pPr>
            <a:lvl2pPr marL="742950" indent="-285750">
              <a:defRPr>
                <a:solidFill>
                  <a:schemeClr val="tx1"/>
                </a:solidFill>
                <a:latin typeface="Tahoma" pitchFamily="34" charset="0"/>
                <a:ea typeface="ＭＳ Ｐゴシック" pitchFamily="34" charset="-128"/>
              </a:defRPr>
            </a:lvl2pPr>
            <a:lvl3pPr marL="1143000" indent="-228600">
              <a:defRPr>
                <a:solidFill>
                  <a:schemeClr val="tx1"/>
                </a:solidFill>
                <a:latin typeface="Tahoma" pitchFamily="34" charset="0"/>
                <a:ea typeface="ＭＳ Ｐゴシック" pitchFamily="34" charset="-128"/>
              </a:defRPr>
            </a:lvl3pPr>
            <a:lvl4pPr marL="1600200" indent="-228600">
              <a:defRPr>
                <a:solidFill>
                  <a:schemeClr val="tx1"/>
                </a:solidFill>
                <a:latin typeface="Tahoma" pitchFamily="34" charset="0"/>
                <a:ea typeface="ＭＳ Ｐゴシック" pitchFamily="34" charset="-128"/>
              </a:defRPr>
            </a:lvl4pPr>
            <a:lvl5pPr marL="2057400" indent="-228600">
              <a:defRPr>
                <a:solidFill>
                  <a:schemeClr val="tx1"/>
                </a:solidFill>
                <a:latin typeface="Tahom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Tahom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Tahom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Tahom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Tahoma" pitchFamily="34" charset="0"/>
                <a:ea typeface="ＭＳ Ｐゴシック" pitchFamily="34" charset="-128"/>
              </a:defRPr>
            </a:lvl9pPr>
          </a:lstStyle>
          <a:p>
            <a:pPr>
              <a:lnSpc>
                <a:spcPct val="90000"/>
              </a:lnSpc>
              <a:spcBef>
                <a:spcPct val="20000"/>
              </a:spcBef>
              <a:buFont typeface="Arial" pitchFamily="34" charset="0"/>
              <a:buChar char="•"/>
            </a:pPr>
            <a:r>
              <a:rPr lang="en-US" altLang="en-US" sz="2800" dirty="0">
                <a:latin typeface="Calibri" pitchFamily="34" charset="0"/>
              </a:rPr>
              <a:t>They influence each other </a:t>
            </a:r>
          </a:p>
          <a:p>
            <a:pPr>
              <a:lnSpc>
                <a:spcPct val="90000"/>
              </a:lnSpc>
              <a:spcBef>
                <a:spcPct val="20000"/>
              </a:spcBef>
              <a:buFont typeface="Arial" pitchFamily="34" charset="0"/>
              <a:buChar char="•"/>
            </a:pPr>
            <a:r>
              <a:rPr lang="en-US" altLang="en-US" sz="2800" dirty="0">
                <a:latin typeface="Calibri" pitchFamily="34" charset="0"/>
              </a:rPr>
              <a:t>No one does anything that is “important for” them (willingly) unless a piece of it is “important” to them</a:t>
            </a:r>
          </a:p>
        </p:txBody>
      </p:sp>
      <p:sp>
        <p:nvSpPr>
          <p:cNvPr id="5" name="TextBox 4"/>
          <p:cNvSpPr txBox="1">
            <a:spLocks noChangeArrowheads="1"/>
          </p:cNvSpPr>
          <p:nvPr/>
        </p:nvSpPr>
        <p:spPr bwMode="auto">
          <a:xfrm>
            <a:off x="2727553" y="4143231"/>
            <a:ext cx="7239000" cy="181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454" tIns="43227" rIns="86454" bIns="43227">
            <a:spAutoFit/>
          </a:bodyPr>
          <a:lstStyle>
            <a:lvl1pPr marL="341313" indent="-341313">
              <a:defRPr>
                <a:solidFill>
                  <a:schemeClr val="tx1"/>
                </a:solidFill>
                <a:latin typeface="Tahoma" pitchFamily="34" charset="0"/>
                <a:ea typeface="ＭＳ Ｐゴシック" pitchFamily="34" charset="-128"/>
              </a:defRPr>
            </a:lvl1pPr>
            <a:lvl2pPr marL="741363" indent="-284163">
              <a:defRPr>
                <a:solidFill>
                  <a:schemeClr val="tx1"/>
                </a:solidFill>
                <a:latin typeface="Tahoma" pitchFamily="34" charset="0"/>
                <a:ea typeface="ＭＳ Ｐゴシック" pitchFamily="34" charset="-128"/>
              </a:defRPr>
            </a:lvl2pPr>
            <a:lvl3pPr marL="1143000" indent="-228600">
              <a:defRPr>
                <a:solidFill>
                  <a:schemeClr val="tx1"/>
                </a:solidFill>
                <a:latin typeface="Tahoma" pitchFamily="34" charset="0"/>
                <a:ea typeface="ＭＳ Ｐゴシック" pitchFamily="34" charset="-128"/>
              </a:defRPr>
            </a:lvl3pPr>
            <a:lvl4pPr marL="1600200" indent="-228600">
              <a:defRPr>
                <a:solidFill>
                  <a:schemeClr val="tx1"/>
                </a:solidFill>
                <a:latin typeface="Tahoma" pitchFamily="34" charset="0"/>
                <a:ea typeface="ＭＳ Ｐゴシック" pitchFamily="34" charset="-128"/>
              </a:defRPr>
            </a:lvl4pPr>
            <a:lvl5pPr marL="2057400" indent="-228600">
              <a:defRPr>
                <a:solidFill>
                  <a:schemeClr val="tx1"/>
                </a:solidFill>
                <a:latin typeface="Tahom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Tahom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Tahom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Tahom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Tahoma" pitchFamily="34" charset="0"/>
                <a:ea typeface="ＭＳ Ｐゴシック" pitchFamily="34" charset="-128"/>
              </a:defRPr>
            </a:lvl9pPr>
          </a:lstStyle>
          <a:p>
            <a:pPr>
              <a:lnSpc>
                <a:spcPct val="90000"/>
              </a:lnSpc>
              <a:spcBef>
                <a:spcPct val="20000"/>
              </a:spcBef>
            </a:pPr>
            <a:r>
              <a:rPr lang="en-US" altLang="en-US" sz="2800" i="1" dirty="0">
                <a:latin typeface="Calibri" pitchFamily="34" charset="0"/>
              </a:rPr>
              <a:t>Balance is dynamic (changing) and always involves tradeoffs:</a:t>
            </a:r>
          </a:p>
          <a:p>
            <a:pPr lvl="1">
              <a:lnSpc>
                <a:spcPct val="90000"/>
              </a:lnSpc>
              <a:spcBef>
                <a:spcPct val="20000"/>
              </a:spcBef>
              <a:buFont typeface="Arial" pitchFamily="34" charset="0"/>
              <a:buChar char="–"/>
            </a:pPr>
            <a:r>
              <a:rPr lang="en-US" altLang="en-US" sz="2800" i="1" dirty="0">
                <a:latin typeface="Calibri" pitchFamily="34" charset="0"/>
              </a:rPr>
              <a:t>Among the things that are “important to”; </a:t>
            </a:r>
          </a:p>
          <a:p>
            <a:pPr lvl="1">
              <a:lnSpc>
                <a:spcPct val="90000"/>
              </a:lnSpc>
              <a:spcBef>
                <a:spcPct val="20000"/>
              </a:spcBef>
              <a:buFont typeface="Arial" pitchFamily="34" charset="0"/>
              <a:buChar char="–"/>
            </a:pPr>
            <a:r>
              <a:rPr lang="en-US" altLang="en-US" sz="2800" i="1" dirty="0">
                <a:latin typeface="Calibri" pitchFamily="34" charset="0"/>
              </a:rPr>
              <a:t>Between important to and for</a:t>
            </a:r>
          </a:p>
        </p:txBody>
      </p:sp>
    </p:spTree>
    <p:extLst>
      <p:ext uri="{BB962C8B-B14F-4D97-AF65-F5344CB8AC3E}">
        <p14:creationId xmlns:p14="http://schemas.microsoft.com/office/powerpoint/2010/main" val="21342161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1444">
                                            <p:txEl>
                                              <p:pRg st="0" end="0"/>
                                            </p:txEl>
                                          </p:spTgt>
                                        </p:tgtEl>
                                        <p:attrNameLst>
                                          <p:attrName>style.visibility</p:attrName>
                                        </p:attrNameLst>
                                      </p:cBhvr>
                                      <p:to>
                                        <p:strVal val="visible"/>
                                      </p:to>
                                    </p:set>
                                    <p:animEffect transition="in" filter="fade">
                                      <p:cBhvr>
                                        <p:cTn id="7" dur="500"/>
                                        <p:tgtEl>
                                          <p:spTgt spid="6144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1444">
                                            <p:txEl>
                                              <p:pRg st="1" end="1"/>
                                            </p:txEl>
                                          </p:spTgt>
                                        </p:tgtEl>
                                        <p:attrNameLst>
                                          <p:attrName>style.visibility</p:attrName>
                                        </p:attrNameLst>
                                      </p:cBhvr>
                                      <p:to>
                                        <p:strVal val="visible"/>
                                      </p:to>
                                    </p:set>
                                    <p:animEffect transition="in" filter="fade">
                                      <p:cBhvr>
                                        <p:cTn id="12" dur="500"/>
                                        <p:tgtEl>
                                          <p:spTgt spid="6144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500"/>
                                        <p:tgtEl>
                                          <p:spTgt spid="5">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normAutofit/>
          </a:bodyPr>
          <a:lstStyle/>
          <a:p>
            <a:r>
              <a:rPr lang="en-US" b="1" dirty="0" smtClean="0">
                <a:solidFill>
                  <a:srgbClr val="000000"/>
                </a:solidFill>
                <a:latin typeface="Arial" charset="0"/>
              </a:rPr>
              <a:t>Defining </a:t>
            </a:r>
            <a:r>
              <a:rPr lang="en-US" b="1" dirty="0">
                <a:solidFill>
                  <a:srgbClr val="000000"/>
                </a:solidFill>
                <a:latin typeface="Arial" charset="0"/>
              </a:rPr>
              <a:t>Characteristics of PCP</a:t>
            </a:r>
          </a:p>
        </p:txBody>
      </p:sp>
      <p:sp>
        <p:nvSpPr>
          <p:cNvPr id="62467" name="Content Placeholder 2"/>
          <p:cNvSpPr>
            <a:spLocks noGrp="1"/>
          </p:cNvSpPr>
          <p:nvPr>
            <p:ph idx="1"/>
          </p:nvPr>
        </p:nvSpPr>
        <p:spPr/>
        <p:txBody>
          <a:bodyPr/>
          <a:lstStyle/>
          <a:p>
            <a:r>
              <a:rPr lang="en-US" dirty="0">
                <a:latin typeface="Arial" charset="0"/>
              </a:rPr>
              <a:t>Meetings Driven by the </a:t>
            </a:r>
            <a:r>
              <a:rPr lang="en-US" dirty="0" smtClean="0">
                <a:latin typeface="Arial" charset="0"/>
              </a:rPr>
              <a:t>Person</a:t>
            </a:r>
            <a:endParaRPr lang="en-US" dirty="0">
              <a:latin typeface="Arial" charset="0"/>
            </a:endParaRPr>
          </a:p>
          <a:p>
            <a:r>
              <a:rPr lang="en-US" dirty="0">
                <a:latin typeface="Arial" charset="0"/>
              </a:rPr>
              <a:t>Important Goal: Empower </a:t>
            </a:r>
            <a:r>
              <a:rPr lang="en-US" dirty="0" smtClean="0">
                <a:latin typeface="Arial" charset="0"/>
              </a:rPr>
              <a:t>Person to Lead and Make Important Decisions</a:t>
            </a:r>
            <a:endParaRPr lang="en-US" dirty="0">
              <a:latin typeface="Arial" charset="0"/>
            </a:endParaRPr>
          </a:p>
          <a:p>
            <a:r>
              <a:rPr lang="en-US" dirty="0">
                <a:latin typeface="Arial" charset="0"/>
              </a:rPr>
              <a:t>Team Members Are Chosen by the </a:t>
            </a:r>
            <a:r>
              <a:rPr lang="en-US" dirty="0" smtClean="0">
                <a:latin typeface="Arial" charset="0"/>
              </a:rPr>
              <a:t>Person </a:t>
            </a:r>
          </a:p>
          <a:p>
            <a:r>
              <a:rPr lang="en-US" dirty="0" smtClean="0">
                <a:latin typeface="Arial" charset="0"/>
              </a:rPr>
              <a:t>Meetings </a:t>
            </a:r>
            <a:r>
              <a:rPr lang="en-US" dirty="0">
                <a:latin typeface="Arial" charset="0"/>
              </a:rPr>
              <a:t>Are Tailored to the Preferences of the </a:t>
            </a:r>
            <a:r>
              <a:rPr lang="en-US" dirty="0" smtClean="0">
                <a:latin typeface="Arial" charset="0"/>
              </a:rPr>
              <a:t>Person</a:t>
            </a:r>
            <a:endParaRPr lang="en-US" dirty="0">
              <a:latin typeface="Arial" charset="0"/>
            </a:endParaRPr>
          </a:p>
        </p:txBody>
      </p:sp>
    </p:spTree>
    <p:extLst>
      <p:ext uri="{BB962C8B-B14F-4D97-AF65-F5344CB8AC3E}">
        <p14:creationId xmlns:p14="http://schemas.microsoft.com/office/powerpoint/2010/main" val="857092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000000"/>
                </a:solidFill>
                <a:latin typeface="Arial" charset="0"/>
              </a:rPr>
              <a:t>Defining Characteristics of PCP </a:t>
            </a:r>
            <a:br>
              <a:rPr lang="en-US" sz="3600" b="1" dirty="0">
                <a:solidFill>
                  <a:srgbClr val="000000"/>
                </a:solidFill>
                <a:latin typeface="Arial" charset="0"/>
              </a:rPr>
            </a:br>
            <a:r>
              <a:rPr lang="en-US" sz="2000" dirty="0">
                <a:solidFill>
                  <a:srgbClr val="000000"/>
                </a:solidFill>
                <a:latin typeface="Arial" charset="0"/>
              </a:rPr>
              <a:t>(Continued</a:t>
            </a:r>
            <a:r>
              <a:rPr lang="en-US" sz="2400" dirty="0">
                <a:solidFill>
                  <a:srgbClr val="000000"/>
                </a:solidFill>
                <a:latin typeface="Arial" charset="0"/>
              </a:rPr>
              <a:t>…)</a:t>
            </a:r>
          </a:p>
        </p:txBody>
      </p:sp>
      <p:sp>
        <p:nvSpPr>
          <p:cNvPr id="3" name="Content Placeholder 2"/>
          <p:cNvSpPr>
            <a:spLocks noGrp="1"/>
          </p:cNvSpPr>
          <p:nvPr>
            <p:ph idx="1"/>
          </p:nvPr>
        </p:nvSpPr>
        <p:spPr/>
        <p:txBody>
          <a:bodyPr>
            <a:normAutofit/>
          </a:bodyPr>
          <a:lstStyle/>
          <a:p>
            <a:pPr>
              <a:defRPr/>
            </a:pPr>
            <a:r>
              <a:rPr lang="en-US" dirty="0" smtClean="0">
                <a:ea typeface="+mn-ea"/>
              </a:rPr>
              <a:t>Build </a:t>
            </a:r>
            <a:r>
              <a:rPr lang="en-US" dirty="0">
                <a:ea typeface="+mn-ea"/>
              </a:rPr>
              <a:t>Opportunities to </a:t>
            </a:r>
            <a:r>
              <a:rPr lang="en-US" dirty="0" smtClean="0">
                <a:ea typeface="+mn-ea"/>
              </a:rPr>
              <a:t>Experience Respect and Community Involvement</a:t>
            </a:r>
          </a:p>
          <a:p>
            <a:pPr>
              <a:defRPr/>
            </a:pPr>
            <a:r>
              <a:rPr lang="en-US" dirty="0" smtClean="0">
                <a:ea typeface="+mn-ea"/>
              </a:rPr>
              <a:t>Examples of Team Members:</a:t>
            </a:r>
          </a:p>
          <a:p>
            <a:pPr marL="914400" lvl="1" indent="-514350">
              <a:defRPr/>
            </a:pPr>
            <a:r>
              <a:rPr lang="en-US" dirty="0"/>
              <a:t>Team </a:t>
            </a:r>
            <a:r>
              <a:rPr lang="en-US" dirty="0" smtClean="0"/>
              <a:t>members</a:t>
            </a:r>
          </a:p>
          <a:p>
            <a:pPr marL="914400" lvl="1" indent="-514350">
              <a:defRPr/>
            </a:pPr>
            <a:r>
              <a:rPr lang="en-US" dirty="0" smtClean="0"/>
              <a:t>Friends </a:t>
            </a:r>
            <a:endParaRPr lang="en-US" dirty="0"/>
          </a:p>
          <a:p>
            <a:pPr marL="914400" lvl="1" indent="-514350">
              <a:defRPr/>
            </a:pPr>
            <a:r>
              <a:rPr lang="en-US" dirty="0"/>
              <a:t>Community m</a:t>
            </a:r>
            <a:r>
              <a:rPr lang="en-US" dirty="0" smtClean="0"/>
              <a:t>embers</a:t>
            </a:r>
          </a:p>
          <a:p>
            <a:pPr marL="914400" lvl="1" indent="-514350">
              <a:defRPr/>
            </a:pPr>
            <a:r>
              <a:rPr lang="en-US" dirty="0" smtClean="0"/>
              <a:t>Professionals in school </a:t>
            </a:r>
            <a:r>
              <a:rPr lang="en-US" dirty="0"/>
              <a:t>and </a:t>
            </a:r>
            <a:r>
              <a:rPr lang="en-US" dirty="0" smtClean="0"/>
              <a:t>work settings</a:t>
            </a:r>
            <a:endParaRPr lang="en-US" dirty="0"/>
          </a:p>
          <a:p>
            <a:pPr marL="914400" lvl="1" indent="-514350">
              <a:defRPr/>
            </a:pPr>
            <a:r>
              <a:rPr lang="en-US" dirty="0"/>
              <a:t>Family and p</a:t>
            </a:r>
            <a:r>
              <a:rPr lang="en-US" dirty="0" smtClean="0"/>
              <a:t>eers</a:t>
            </a:r>
          </a:p>
          <a:p>
            <a:pPr marL="914400" lvl="1" indent="-514350">
              <a:defRPr/>
            </a:pPr>
            <a:r>
              <a:rPr lang="en-US" dirty="0" smtClean="0"/>
              <a:t>Etc.</a:t>
            </a:r>
          </a:p>
          <a:p>
            <a:pPr>
              <a:defRPr/>
            </a:pPr>
            <a:r>
              <a:rPr lang="en-US" dirty="0" smtClean="0">
                <a:ea typeface="+mn-ea"/>
              </a:rPr>
              <a:t>Self-determination and the Expression of Choice </a:t>
            </a:r>
          </a:p>
        </p:txBody>
      </p:sp>
    </p:spTree>
    <p:extLst>
      <p:ext uri="{BB962C8B-B14F-4D97-AF65-F5344CB8AC3E}">
        <p14:creationId xmlns:p14="http://schemas.microsoft.com/office/powerpoint/2010/main" val="1988541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299</TotalTime>
  <Words>1431</Words>
  <Application>Microsoft Macintosh PowerPoint</Application>
  <PresentationFormat>Widescreen</PresentationFormat>
  <Paragraphs>232</Paragraphs>
  <Slides>29</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29</vt:i4>
      </vt:variant>
    </vt:vector>
  </HeadingPairs>
  <TitlesOfParts>
    <vt:vector size="40" baseType="lpstr">
      <vt:lpstr>Calibri</vt:lpstr>
      <vt:lpstr>Calibri Light</vt:lpstr>
      <vt:lpstr>Courier New</vt:lpstr>
      <vt:lpstr>Lucida Sans Unicode</vt:lpstr>
      <vt:lpstr>ＭＳ Ｐゴシック</vt:lpstr>
      <vt:lpstr>Palatino Linotype</vt:lpstr>
      <vt:lpstr>Times New Roman</vt:lpstr>
      <vt:lpstr>Wingdings</vt:lpstr>
      <vt:lpstr>Yu Gothic</vt:lpstr>
      <vt:lpstr>Arial</vt:lpstr>
      <vt:lpstr>Office Theme</vt:lpstr>
      <vt:lpstr>Individual Positive Behavior Support: Preparing for First Steps  Person-Centered Planning</vt:lpstr>
      <vt:lpstr>First Steps in PBS Process</vt:lpstr>
      <vt:lpstr>Building Effective Teams</vt:lpstr>
      <vt:lpstr>Establishing the Vision &amp; Building the Team</vt:lpstr>
      <vt:lpstr>Important TO</vt:lpstr>
      <vt:lpstr>Important FOR </vt:lpstr>
      <vt:lpstr>PowerPoint Presentation</vt:lpstr>
      <vt:lpstr>Defining Characteristics of PCP</vt:lpstr>
      <vt:lpstr>Defining Characteristics of PCP  (Continued…)</vt:lpstr>
      <vt:lpstr>Other Types of Person-Centered Planning</vt:lpstr>
      <vt:lpstr>Defining Characteristics of Wraparound Planning</vt:lpstr>
      <vt:lpstr>Defining Characteristics of Wraparound Planning (Continued…)</vt:lpstr>
      <vt:lpstr>Wraparound/PCP Life Domains</vt:lpstr>
      <vt:lpstr>Wraparound: Steps Involved</vt:lpstr>
      <vt:lpstr>Strengths of Wraparound Planning</vt:lpstr>
      <vt:lpstr>Strengths of Person-Centered Planning</vt:lpstr>
      <vt:lpstr>Defining Characteristics of PCP  (Continued…)</vt:lpstr>
      <vt:lpstr>Other Types of Person-Centered Planning</vt:lpstr>
      <vt:lpstr>PowerPoint Presentation</vt:lpstr>
      <vt:lpstr>PowerPoint Presentation</vt:lpstr>
      <vt:lpstr>PowerPoint Presentation</vt:lpstr>
      <vt:lpstr>PowerPoint Presentation</vt:lpstr>
      <vt:lpstr>Key Elements of Person-Centered Planning </vt:lpstr>
      <vt:lpstr>Discussion and Examples</vt:lpstr>
      <vt:lpstr>Review PBS Notebook</vt:lpstr>
      <vt:lpstr>PowerPoint Presentation</vt:lpstr>
      <vt:lpstr>Person-Centered Planning Examples </vt:lpstr>
      <vt:lpstr>Next Steps for Person-Centered Plan</vt:lpstr>
      <vt:lpstr>Homework for Person-Centered Planning (From Notebook)</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1 PBS Onsite</dc:title>
  <dc:creator>Rachel L Freeman</dc:creator>
  <cp:lastModifiedBy>Rachel L Freeman</cp:lastModifiedBy>
  <cp:revision>32</cp:revision>
  <dcterms:created xsi:type="dcterms:W3CDTF">2016-11-26T15:19:31Z</dcterms:created>
  <dcterms:modified xsi:type="dcterms:W3CDTF">2016-11-28T18:53:20Z</dcterms:modified>
</cp:coreProperties>
</file>