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 id="2147483892" r:id="rId5"/>
    <p:sldMasterId id="2147483904" r:id="rId6"/>
    <p:sldMasterId id="2147483879" r:id="rId7"/>
    <p:sldMasterId id="2147483710" r:id="rId8"/>
    <p:sldMasterId id="2147483854" r:id="rId9"/>
    <p:sldMasterId id="2147483809" r:id="rId10"/>
    <p:sldMasterId id="2147483803" r:id="rId11"/>
    <p:sldMasterId id="2147483813" r:id="rId12"/>
    <p:sldMasterId id="2147483846" r:id="rId13"/>
    <p:sldMasterId id="2147483816" r:id="rId14"/>
    <p:sldMasterId id="2147483840" r:id="rId15"/>
    <p:sldMasterId id="2147483851" r:id="rId16"/>
    <p:sldMasterId id="2147483834" r:id="rId17"/>
    <p:sldMasterId id="2147483837" r:id="rId18"/>
    <p:sldMasterId id="2147483831" r:id="rId19"/>
    <p:sldMasterId id="2147483843" r:id="rId20"/>
    <p:sldMasterId id="2147483819" r:id="rId21"/>
    <p:sldMasterId id="2147483822" r:id="rId22"/>
    <p:sldMasterId id="2147483825" r:id="rId23"/>
    <p:sldMasterId id="2147483828" r:id="rId24"/>
  </p:sldMasterIdLst>
  <p:notesMasterIdLst>
    <p:notesMasterId r:id="rId71"/>
  </p:notesMasterIdLst>
  <p:handoutMasterIdLst>
    <p:handoutMasterId r:id="rId72"/>
  </p:handoutMasterIdLst>
  <p:sldIdLst>
    <p:sldId id="505" r:id="rId25"/>
    <p:sldId id="1526" r:id="rId26"/>
    <p:sldId id="614" r:id="rId27"/>
    <p:sldId id="522" r:id="rId28"/>
    <p:sldId id="666" r:id="rId29"/>
    <p:sldId id="676" r:id="rId30"/>
    <p:sldId id="677" r:id="rId31"/>
    <p:sldId id="640" r:id="rId32"/>
    <p:sldId id="1536" r:id="rId33"/>
    <p:sldId id="730" r:id="rId34"/>
    <p:sldId id="615" r:id="rId35"/>
    <p:sldId id="733" r:id="rId36"/>
    <p:sldId id="619" r:id="rId37"/>
    <p:sldId id="844" r:id="rId38"/>
    <p:sldId id="1489" r:id="rId39"/>
    <p:sldId id="1537" r:id="rId40"/>
    <p:sldId id="401" r:id="rId41"/>
    <p:sldId id="871" r:id="rId42"/>
    <p:sldId id="890" r:id="rId43"/>
    <p:sldId id="919" r:id="rId44"/>
    <p:sldId id="927" r:id="rId45"/>
    <p:sldId id="743" r:id="rId46"/>
    <p:sldId id="720" r:id="rId47"/>
    <p:sldId id="717" r:id="rId48"/>
    <p:sldId id="725" r:id="rId49"/>
    <p:sldId id="1527" r:id="rId50"/>
    <p:sldId id="731" r:id="rId51"/>
    <p:sldId id="789" r:id="rId52"/>
    <p:sldId id="772" r:id="rId53"/>
    <p:sldId id="773" r:id="rId54"/>
    <p:sldId id="774" r:id="rId55"/>
    <p:sldId id="775" r:id="rId56"/>
    <p:sldId id="776" r:id="rId57"/>
    <p:sldId id="256" r:id="rId58"/>
    <p:sldId id="1529" r:id="rId59"/>
    <p:sldId id="1530" r:id="rId60"/>
    <p:sldId id="1531" r:id="rId61"/>
    <p:sldId id="1532" r:id="rId62"/>
    <p:sldId id="1533" r:id="rId63"/>
    <p:sldId id="1534" r:id="rId64"/>
    <p:sldId id="521" r:id="rId65"/>
    <p:sldId id="1544" r:id="rId66"/>
    <p:sldId id="1545" r:id="rId67"/>
    <p:sldId id="500" r:id="rId68"/>
    <p:sldId id="1543" r:id="rId69"/>
    <p:sldId id="48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Overview" id="{A0D1DDBF-26EF-4BA7-A461-B25E0620660B}">
          <p14:sldIdLst>
            <p14:sldId id="505"/>
            <p14:sldId id="1526"/>
            <p14:sldId id="614"/>
            <p14:sldId id="522"/>
            <p14:sldId id="666"/>
            <p14:sldId id="676"/>
            <p14:sldId id="677"/>
            <p14:sldId id="640"/>
          </p14:sldIdLst>
        </p14:section>
        <p14:section name="IIntroduction (Rachel Slides 12-15)" id="{FCA291D2-B40A-D440-B5E0-E2D152824AEE}">
          <p14:sldIdLst>
            <p14:sldId id="1536"/>
            <p14:sldId id="730"/>
            <p14:sldId id="615"/>
            <p14:sldId id="733"/>
            <p14:sldId id="619"/>
            <p14:sldId id="844"/>
            <p14:sldId id="1489"/>
            <p14:sldId id="1537"/>
            <p14:sldId id="401"/>
            <p14:sldId id="871"/>
            <p14:sldId id="890"/>
            <p14:sldId id="919"/>
          </p14:sldIdLst>
        </p14:section>
        <p14:section name="Dani Story of Team-Based Planning" id="{E39AA89F-3C3F-454D-A293-A989860AE562}">
          <p14:sldIdLst>
            <p14:sldId id="927"/>
            <p14:sldId id="743"/>
            <p14:sldId id="720"/>
            <p14:sldId id="717"/>
            <p14:sldId id="725"/>
            <p14:sldId id="1527"/>
            <p14:sldId id="731"/>
            <p14:sldId id="789"/>
            <p14:sldId id="772"/>
            <p14:sldId id="773"/>
            <p14:sldId id="774"/>
            <p14:sldId id="775"/>
            <p14:sldId id="776"/>
          </p14:sldIdLst>
        </p14:section>
        <p14:section name="Kim Shares PCIM Story" id="{A3DECF62-E3E9-C847-AC4F-F73639DC19D9}">
          <p14:sldIdLst>
            <p14:sldId id="256"/>
            <p14:sldId id="1529"/>
            <p14:sldId id="1530"/>
            <p14:sldId id="1531"/>
            <p14:sldId id="1532"/>
            <p14:sldId id="1533"/>
            <p14:sldId id="1534"/>
          </p14:sldIdLst>
        </p14:section>
        <p14:section name="Rachel Closing and Wrap-Up" id="{D3947A66-84D3-4C47-97CD-148FD19F3D4E}">
          <p14:sldIdLst>
            <p14:sldId id="521"/>
            <p14:sldId id="1544"/>
            <p14:sldId id="1545"/>
            <p14:sldId id="500"/>
            <p14:sldId id="1543"/>
            <p14:sldId id="4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0000"/>
    <a:srgbClr val="0F3F59"/>
    <a:srgbClr val="00A3DB"/>
    <a:srgbClr val="0299C6"/>
    <a:srgbClr val="00ADF1"/>
    <a:srgbClr val="00A3E2"/>
    <a:srgbClr val="C0D635"/>
    <a:srgbClr val="E8E8E8"/>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2" autoAdjust="0"/>
    <p:restoredTop sz="96327" autoAdjust="0"/>
  </p:normalViewPr>
  <p:slideViewPr>
    <p:cSldViewPr snapToGrid="0">
      <p:cViewPr varScale="1">
        <p:scale>
          <a:sx n="128" d="100"/>
          <a:sy n="128" d="100"/>
        </p:scale>
        <p:origin x="592" y="176"/>
      </p:cViewPr>
      <p:guideLst/>
    </p:cSldViewPr>
  </p:slideViewPr>
  <p:outlineViewPr>
    <p:cViewPr>
      <p:scale>
        <a:sx n="33" d="100"/>
        <a:sy n="33" d="100"/>
      </p:scale>
      <p:origin x="0" y="-20280"/>
    </p:cViewPr>
  </p:outlineViewPr>
  <p:notesTextViewPr>
    <p:cViewPr>
      <p:scale>
        <a:sx n="3" d="2"/>
        <a:sy n="3" d="2"/>
      </p:scale>
      <p:origin x="0" y="0"/>
    </p:cViewPr>
  </p:notesTextViewPr>
  <p:sorterViewPr>
    <p:cViewPr>
      <p:scale>
        <a:sx n="200" d="100"/>
        <a:sy n="200" d="100"/>
      </p:scale>
      <p:origin x="0" y="-8808"/>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18.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37.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5.xml"/><Relationship Id="rId51" Type="http://schemas.openxmlformats.org/officeDocument/2006/relationships/slide" Target="slides/slide2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7.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ma0034\Downloads\Onsite%20Evaluation%20Spreadsheet%20Overall%20Project.%202.23.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achellfreeman\Desktop\Onsite%20Evaluation%20Spreadsheet%20Overall%20Project.%202.23.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Minnesota Cohort Example</a:t>
            </a:r>
          </a:p>
          <a:p>
            <a:pPr>
              <a:defRPr/>
            </a:pPr>
            <a:r>
              <a:rPr lang="en-US" sz="1800" b="1" i="0" baseline="0" dirty="0">
                <a:effectLst/>
              </a:rPr>
              <a:t>Person Centered Practices and Positive Behavior Support </a:t>
            </a:r>
            <a:endParaRPr lang="en-US" b="1" dirty="0">
              <a:effectLst/>
            </a:endParaRPr>
          </a:p>
          <a:p>
            <a:pPr>
              <a:defRPr/>
            </a:pPr>
            <a:r>
              <a:rPr lang="en-US" sz="1800" b="1" i="0" baseline="0" dirty="0">
                <a:effectLst/>
              </a:rPr>
              <a:t>Tiered Onsite Evaluation Tool (TOET)</a:t>
            </a:r>
          </a:p>
          <a:p>
            <a:pPr>
              <a:defRPr/>
            </a:pPr>
            <a:r>
              <a:rPr lang="en-US" sz="1800" b="1" i="0" baseline="0" dirty="0">
                <a:effectLst/>
              </a:rPr>
              <a:t>2016-2020</a:t>
            </a:r>
            <a:endParaRPr lang="en-US" b="1" dirty="0">
              <a:effectLst/>
            </a:endParaRPr>
          </a:p>
        </c:rich>
      </c:tx>
      <c:layout>
        <c:manualLayout>
          <c:xMode val="edge"/>
          <c:yMode val="edge"/>
          <c:x val="0.26923788325134185"/>
          <c:y val="4.37897913668131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334208588676318E-2"/>
          <c:y val="0.20631216910181091"/>
          <c:w val="0.90525516414536478"/>
          <c:h val="0.60167299734817947"/>
        </c:manualLayout>
      </c:layout>
      <c:barChart>
        <c:barDir val="col"/>
        <c:grouping val="clustered"/>
        <c:varyColors val="0"/>
        <c:ser>
          <c:idx val="0"/>
          <c:order val="0"/>
          <c:tx>
            <c:strRef>
              <c:f>'[Onsite Evaluation Spreadsheet Overall Project. 2.23.2020.xlsx]C2- Onsites'!$C$4</c:f>
              <c:strCache>
                <c:ptCount val="1"/>
                <c:pt idx="0">
                  <c:v>Baseline </c:v>
                </c:pt>
              </c:strCache>
            </c:strRef>
          </c:tx>
          <c:spPr>
            <a:solidFill>
              <a:schemeClr val="tx1"/>
            </a:solidFill>
            <a:ln>
              <a:noFill/>
            </a:ln>
            <a:effectLst/>
          </c:spPr>
          <c:invertIfNegative val="0"/>
          <c:cat>
            <c:strRef>
              <c:f>'[Onsite Evaluation Spreadsheet Overall Project. 2.23.2020.xlsx]C2- Onsites'!$B$5:$B$8</c:f>
              <c:strCache>
                <c:ptCount val="4"/>
                <c:pt idx="0">
                  <c:v>Agency 2</c:v>
                </c:pt>
                <c:pt idx="1">
                  <c:v>Agency 3</c:v>
                </c:pt>
                <c:pt idx="2">
                  <c:v>Agency 4</c:v>
                </c:pt>
                <c:pt idx="3">
                  <c:v>Agency 5</c:v>
                </c:pt>
              </c:strCache>
            </c:strRef>
          </c:cat>
          <c:val>
            <c:numRef>
              <c:f>'[Onsite Evaluation Spreadsheet Overall Project. 2.23.2020.xlsx]C2- Onsites'!$C$5:$C$8</c:f>
              <c:numCache>
                <c:formatCode>0%</c:formatCode>
                <c:ptCount val="4"/>
                <c:pt idx="0">
                  <c:v>0.1206896551724138</c:v>
                </c:pt>
                <c:pt idx="1">
                  <c:v>0.41379310344827586</c:v>
                </c:pt>
                <c:pt idx="2">
                  <c:v>0.31034482758620691</c:v>
                </c:pt>
                <c:pt idx="3">
                  <c:v>0.20689655172413793</c:v>
                </c:pt>
              </c:numCache>
            </c:numRef>
          </c:val>
          <c:extLst>
            <c:ext xmlns:c16="http://schemas.microsoft.com/office/drawing/2014/chart" uri="{C3380CC4-5D6E-409C-BE32-E72D297353CC}">
              <c16:uniqueId val="{00000000-2DF4-4740-8B80-0A14328F1732}"/>
            </c:ext>
          </c:extLst>
        </c:ser>
        <c:ser>
          <c:idx val="1"/>
          <c:order val="1"/>
          <c:tx>
            <c:strRef>
              <c:f>'[Onsite Evaluation Spreadsheet Overall Project. 2.23.2020.xlsx]C2- Onsites'!$D$4</c:f>
              <c:strCache>
                <c:ptCount val="1"/>
                <c:pt idx="0">
                  <c:v>Year 2</c:v>
                </c:pt>
              </c:strCache>
            </c:strRef>
          </c:tx>
          <c:spPr>
            <a:solidFill>
              <a:schemeClr val="bg1">
                <a:lumMod val="85000"/>
              </a:schemeClr>
            </a:solidFill>
            <a:ln>
              <a:noFill/>
            </a:ln>
            <a:effectLst/>
          </c:spPr>
          <c:invertIfNegative val="0"/>
          <c:cat>
            <c:strRef>
              <c:f>'[Onsite Evaluation Spreadsheet Overall Project. 2.23.2020.xlsx]C2- Onsites'!$B$5:$B$8</c:f>
              <c:strCache>
                <c:ptCount val="4"/>
                <c:pt idx="0">
                  <c:v>Agency 2</c:v>
                </c:pt>
                <c:pt idx="1">
                  <c:v>Agency 3</c:v>
                </c:pt>
                <c:pt idx="2">
                  <c:v>Agency 4</c:v>
                </c:pt>
                <c:pt idx="3">
                  <c:v>Agency 5</c:v>
                </c:pt>
              </c:strCache>
            </c:strRef>
          </c:cat>
          <c:val>
            <c:numRef>
              <c:f>'[Onsite Evaluation Spreadsheet Overall Project. 2.23.2020.xlsx]C2- Onsites'!$D$5:$D$8</c:f>
              <c:numCache>
                <c:formatCode>0%</c:formatCode>
                <c:ptCount val="4"/>
                <c:pt idx="0">
                  <c:v>0.5</c:v>
                </c:pt>
                <c:pt idx="1">
                  <c:v>0.75862068965517238</c:v>
                </c:pt>
                <c:pt idx="2">
                  <c:v>0.51724137931034486</c:v>
                </c:pt>
                <c:pt idx="3">
                  <c:v>0.5178571428571429</c:v>
                </c:pt>
              </c:numCache>
            </c:numRef>
          </c:val>
          <c:extLst>
            <c:ext xmlns:c16="http://schemas.microsoft.com/office/drawing/2014/chart" uri="{C3380CC4-5D6E-409C-BE32-E72D297353CC}">
              <c16:uniqueId val="{00000001-2DF4-4740-8B80-0A14328F1732}"/>
            </c:ext>
          </c:extLst>
        </c:ser>
        <c:ser>
          <c:idx val="2"/>
          <c:order val="2"/>
          <c:tx>
            <c:strRef>
              <c:f>'[Onsite Evaluation Spreadsheet Overall Project. 2.23.2020.xlsx]C2- Onsites'!$E$4</c:f>
              <c:strCache>
                <c:ptCount val="1"/>
                <c:pt idx="0">
                  <c:v>Year 3</c:v>
                </c:pt>
              </c:strCache>
            </c:strRef>
          </c:tx>
          <c:spPr>
            <a:solidFill>
              <a:schemeClr val="tx1">
                <a:lumMod val="50000"/>
                <a:lumOff val="50000"/>
              </a:schemeClr>
            </a:solidFill>
            <a:ln>
              <a:noFill/>
            </a:ln>
            <a:effectLst/>
          </c:spPr>
          <c:invertIfNegative val="0"/>
          <c:cat>
            <c:strRef>
              <c:f>'[Onsite Evaluation Spreadsheet Overall Project. 2.23.2020.xlsx]C2- Onsites'!$B$5:$B$8</c:f>
              <c:strCache>
                <c:ptCount val="4"/>
                <c:pt idx="0">
                  <c:v>Agency 2</c:v>
                </c:pt>
                <c:pt idx="1">
                  <c:v>Agency 3</c:v>
                </c:pt>
                <c:pt idx="2">
                  <c:v>Agency 4</c:v>
                </c:pt>
                <c:pt idx="3">
                  <c:v>Agency 5</c:v>
                </c:pt>
              </c:strCache>
            </c:strRef>
          </c:cat>
          <c:val>
            <c:numRef>
              <c:f>'[Onsite Evaluation Spreadsheet Overall Project. 2.23.2020.xlsx]C2- Onsites'!$E$5:$E$8</c:f>
              <c:numCache>
                <c:formatCode>0%</c:formatCode>
                <c:ptCount val="4"/>
                <c:pt idx="0">
                  <c:v>0.77586206896551724</c:v>
                </c:pt>
                <c:pt idx="1">
                  <c:v>0.89655172413793105</c:v>
                </c:pt>
                <c:pt idx="3">
                  <c:v>0.875</c:v>
                </c:pt>
              </c:numCache>
            </c:numRef>
          </c:val>
          <c:extLst>
            <c:ext xmlns:c16="http://schemas.microsoft.com/office/drawing/2014/chart" uri="{C3380CC4-5D6E-409C-BE32-E72D297353CC}">
              <c16:uniqueId val="{00000002-2DF4-4740-8B80-0A14328F1732}"/>
            </c:ext>
          </c:extLst>
        </c:ser>
        <c:dLbls>
          <c:showLegendKey val="0"/>
          <c:showVal val="0"/>
          <c:showCatName val="0"/>
          <c:showSerName val="0"/>
          <c:showPercent val="0"/>
          <c:showBubbleSize val="0"/>
        </c:dLbls>
        <c:gapWidth val="219"/>
        <c:overlap val="-27"/>
        <c:axId val="333877720"/>
        <c:axId val="333874584"/>
      </c:barChart>
      <c:catAx>
        <c:axId val="33387772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Agency by Year of Participation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3874584"/>
        <c:crosses val="autoZero"/>
        <c:auto val="1"/>
        <c:lblAlgn val="ctr"/>
        <c:lblOffset val="100"/>
        <c:noMultiLvlLbl val="0"/>
      </c:catAx>
      <c:valAx>
        <c:axId val="33387458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TOET Overall 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3877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br>
              <a:rPr lang="en-US" dirty="0"/>
            </a:br>
            <a:r>
              <a:rPr lang="en-US" b="1" dirty="0"/>
              <a:t>Tiered Onsite Evaluation Tool</a:t>
            </a:r>
          </a:p>
          <a:p>
            <a:pPr>
              <a:defRPr/>
            </a:pPr>
            <a:r>
              <a:rPr lang="en-US" b="1" dirty="0"/>
              <a:t>Saint Louis County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'C2-St. Louis County'!$B$47</c:f>
              <c:strCache>
                <c:ptCount val="1"/>
                <c:pt idx="0">
                  <c:v>2/13/16</c:v>
                </c:pt>
              </c:strCache>
            </c:strRef>
          </c:tx>
          <c:spPr>
            <a:solidFill>
              <a:schemeClr val="accent4">
                <a:lumMod val="60000"/>
                <a:lumOff val="40000"/>
              </a:schemeClr>
            </a:solidFill>
            <a:ln>
              <a:noFill/>
            </a:ln>
            <a:effectLst/>
          </c:spPr>
          <c:invertIfNegative val="0"/>
          <c:cat>
            <c:strRef>
              <c:f>'C2-St. Louis County'!$A$48:$A$55</c:f>
              <c:strCache>
                <c:ptCount val="8"/>
                <c:pt idx="0">
                  <c:v>Team Action Planning and Stakeholder Involvement</c:v>
                </c:pt>
                <c:pt idx="1">
                  <c:v>Universal Person-Centered Strategies</c:v>
                </c:pt>
                <c:pt idx="2">
                  <c:v>Universal Positive Behavior Support</c:v>
                </c:pt>
                <c:pt idx="3">
                  <c:v>Cultural Awareness and Competence Strategies</c:v>
                </c:pt>
                <c:pt idx="4">
                  <c:v>Monitoring Plans and Organization-wide Data for Decision Making</c:v>
                </c:pt>
                <c:pt idx="5">
                  <c:v>Support for Staff Learning New Skills</c:v>
                </c:pt>
                <c:pt idx="6">
                  <c:v>Visibility</c:v>
                </c:pt>
                <c:pt idx="7">
                  <c:v>Total</c:v>
                </c:pt>
              </c:strCache>
            </c:strRef>
          </c:cat>
          <c:val>
            <c:numRef>
              <c:f>'C2-St. Louis County'!$B$48:$B$55</c:f>
              <c:numCache>
                <c:formatCode>0.0%</c:formatCode>
                <c:ptCount val="8"/>
                <c:pt idx="0">
                  <c:v>0.25</c:v>
                </c:pt>
                <c:pt idx="1">
                  <c:v>0.5</c:v>
                </c:pt>
                <c:pt idx="2">
                  <c:v>0.125</c:v>
                </c:pt>
                <c:pt idx="3">
                  <c:v>0.5</c:v>
                </c:pt>
                <c:pt idx="4">
                  <c:v>0</c:v>
                </c:pt>
                <c:pt idx="5">
                  <c:v>0.16666666666666666</c:v>
                </c:pt>
                <c:pt idx="6">
                  <c:v>0</c:v>
                </c:pt>
                <c:pt idx="7">
                  <c:v>0.20689655172413793</c:v>
                </c:pt>
              </c:numCache>
            </c:numRef>
          </c:val>
          <c:extLst>
            <c:ext xmlns:c16="http://schemas.microsoft.com/office/drawing/2014/chart" uri="{C3380CC4-5D6E-409C-BE32-E72D297353CC}">
              <c16:uniqueId val="{00000000-ACB4-C846-A0ED-AD3381CD2E36}"/>
            </c:ext>
          </c:extLst>
        </c:ser>
        <c:ser>
          <c:idx val="1"/>
          <c:order val="1"/>
          <c:tx>
            <c:strRef>
              <c:f>'C2-St. Louis County'!$C$47</c:f>
              <c:strCache>
                <c:ptCount val="1"/>
                <c:pt idx="0">
                  <c:v>12/14/17</c:v>
                </c:pt>
              </c:strCache>
            </c:strRef>
          </c:tx>
          <c:spPr>
            <a:solidFill>
              <a:schemeClr val="tx2">
                <a:lumMod val="60000"/>
                <a:lumOff val="40000"/>
              </a:schemeClr>
            </a:solidFill>
            <a:ln>
              <a:noFill/>
            </a:ln>
            <a:effectLst/>
          </c:spPr>
          <c:invertIfNegative val="0"/>
          <c:cat>
            <c:strRef>
              <c:f>'C2-St. Louis County'!$A$48:$A$55</c:f>
              <c:strCache>
                <c:ptCount val="8"/>
                <c:pt idx="0">
                  <c:v>Team Action Planning and Stakeholder Involvement</c:v>
                </c:pt>
                <c:pt idx="1">
                  <c:v>Universal Person-Centered Strategies</c:v>
                </c:pt>
                <c:pt idx="2">
                  <c:v>Universal Positive Behavior Support</c:v>
                </c:pt>
                <c:pt idx="3">
                  <c:v>Cultural Awareness and Competence Strategies</c:v>
                </c:pt>
                <c:pt idx="4">
                  <c:v>Monitoring Plans and Organization-wide Data for Decision Making</c:v>
                </c:pt>
                <c:pt idx="5">
                  <c:v>Support for Staff Learning New Skills</c:v>
                </c:pt>
                <c:pt idx="6">
                  <c:v>Visibility</c:v>
                </c:pt>
                <c:pt idx="7">
                  <c:v>Total</c:v>
                </c:pt>
              </c:strCache>
            </c:strRef>
          </c:cat>
          <c:val>
            <c:numRef>
              <c:f>'C2-St. Louis County'!$C$48:$C$55</c:f>
              <c:numCache>
                <c:formatCode>0.0%</c:formatCode>
                <c:ptCount val="8"/>
                <c:pt idx="0">
                  <c:v>0.75</c:v>
                </c:pt>
                <c:pt idx="1">
                  <c:v>0.625</c:v>
                </c:pt>
                <c:pt idx="2">
                  <c:v>0.5</c:v>
                </c:pt>
                <c:pt idx="3">
                  <c:v>0.5</c:v>
                </c:pt>
                <c:pt idx="4">
                  <c:v>0.41666666666666669</c:v>
                </c:pt>
                <c:pt idx="5">
                  <c:v>0.41666666666666669</c:v>
                </c:pt>
                <c:pt idx="6">
                  <c:v>0.5</c:v>
                </c:pt>
                <c:pt idx="7">
                  <c:v>0.5178571428571429</c:v>
                </c:pt>
              </c:numCache>
            </c:numRef>
          </c:val>
          <c:extLst>
            <c:ext xmlns:c16="http://schemas.microsoft.com/office/drawing/2014/chart" uri="{C3380CC4-5D6E-409C-BE32-E72D297353CC}">
              <c16:uniqueId val="{00000001-ACB4-C846-A0ED-AD3381CD2E36}"/>
            </c:ext>
          </c:extLst>
        </c:ser>
        <c:ser>
          <c:idx val="2"/>
          <c:order val="2"/>
          <c:tx>
            <c:strRef>
              <c:f>'C2-St. Louis County'!$D$47</c:f>
              <c:strCache>
                <c:ptCount val="1"/>
                <c:pt idx="0">
                  <c:v>12/3/19</c:v>
                </c:pt>
              </c:strCache>
            </c:strRef>
          </c:tx>
          <c:spPr>
            <a:solidFill>
              <a:schemeClr val="tx1">
                <a:lumMod val="75000"/>
                <a:lumOff val="25000"/>
              </a:schemeClr>
            </a:solidFill>
            <a:ln>
              <a:noFill/>
            </a:ln>
            <a:effectLst/>
          </c:spPr>
          <c:invertIfNegative val="0"/>
          <c:cat>
            <c:strRef>
              <c:f>'C2-St. Louis County'!$A$48:$A$55</c:f>
              <c:strCache>
                <c:ptCount val="8"/>
                <c:pt idx="0">
                  <c:v>Team Action Planning and Stakeholder Involvement</c:v>
                </c:pt>
                <c:pt idx="1">
                  <c:v>Universal Person-Centered Strategies</c:v>
                </c:pt>
                <c:pt idx="2">
                  <c:v>Universal Positive Behavior Support</c:v>
                </c:pt>
                <c:pt idx="3">
                  <c:v>Cultural Awareness and Competence Strategies</c:v>
                </c:pt>
                <c:pt idx="4">
                  <c:v>Monitoring Plans and Organization-wide Data for Decision Making</c:v>
                </c:pt>
                <c:pt idx="5">
                  <c:v>Support for Staff Learning New Skills</c:v>
                </c:pt>
                <c:pt idx="6">
                  <c:v>Visibility</c:v>
                </c:pt>
                <c:pt idx="7">
                  <c:v>Total</c:v>
                </c:pt>
              </c:strCache>
            </c:strRef>
          </c:cat>
          <c:val>
            <c:numRef>
              <c:f>'C2-St. Louis County'!$D$48:$D$55</c:f>
              <c:numCache>
                <c:formatCode>0.0%</c:formatCode>
                <c:ptCount val="8"/>
                <c:pt idx="0">
                  <c:v>0.875</c:v>
                </c:pt>
                <c:pt idx="1">
                  <c:v>1</c:v>
                </c:pt>
                <c:pt idx="2">
                  <c:v>1.1666666666666667</c:v>
                </c:pt>
                <c:pt idx="3">
                  <c:v>0.83333333333333337</c:v>
                </c:pt>
                <c:pt idx="4">
                  <c:v>0.58333333333333337</c:v>
                </c:pt>
                <c:pt idx="5">
                  <c:v>0.91666666666666663</c:v>
                </c:pt>
                <c:pt idx="6">
                  <c:v>1</c:v>
                </c:pt>
                <c:pt idx="7">
                  <c:v>0.875</c:v>
                </c:pt>
              </c:numCache>
            </c:numRef>
          </c:val>
          <c:extLst>
            <c:ext xmlns:c16="http://schemas.microsoft.com/office/drawing/2014/chart" uri="{C3380CC4-5D6E-409C-BE32-E72D297353CC}">
              <c16:uniqueId val="{00000002-ACB4-C846-A0ED-AD3381CD2E36}"/>
            </c:ext>
          </c:extLst>
        </c:ser>
        <c:dLbls>
          <c:showLegendKey val="0"/>
          <c:showVal val="0"/>
          <c:showCatName val="0"/>
          <c:showSerName val="0"/>
          <c:showPercent val="0"/>
          <c:showBubbleSize val="0"/>
        </c:dLbls>
        <c:gapWidth val="150"/>
        <c:axId val="333876152"/>
        <c:axId val="333876544"/>
      </c:barChart>
      <c:catAx>
        <c:axId val="33387615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Subscale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3876544"/>
        <c:crosses val="autoZero"/>
        <c:auto val="1"/>
        <c:lblAlgn val="ctr"/>
        <c:lblOffset val="100"/>
        <c:noMultiLvlLbl val="0"/>
      </c:catAx>
      <c:valAx>
        <c:axId val="3338765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Percent Complete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3876152"/>
        <c:crosses val="autoZero"/>
        <c:crossBetween val="between"/>
      </c:valAx>
      <c:spPr>
        <a:noFill/>
        <a:ln>
          <a:noFill/>
        </a:ln>
        <a:effectLst/>
      </c:spPr>
    </c:plotArea>
    <c:legend>
      <c:legendPos val="r"/>
      <c:layout>
        <c:manualLayout>
          <c:xMode val="edge"/>
          <c:yMode val="edge"/>
          <c:x val="0.91644752755089331"/>
          <c:y val="0.29120718281255564"/>
          <c:w val="7.5121065924525859E-2"/>
          <c:h val="0.180409163786653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1/26/21</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2</a:t>
            </a:fld>
            <a:endParaRPr lang="en-US"/>
          </a:p>
        </p:txBody>
      </p:sp>
    </p:spTree>
    <p:extLst>
      <p:ext uri="{BB962C8B-B14F-4D97-AF65-F5344CB8AC3E}">
        <p14:creationId xmlns:p14="http://schemas.microsoft.com/office/powerpoint/2010/main" val="404200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89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Tier 1 New Team Kick-Off: Day 1</a:t>
            </a:r>
          </a:p>
        </p:txBody>
      </p:sp>
      <p:sp>
        <p:nvSpPr>
          <p:cNvPr id="598" name="Shape 5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14</a:t>
            </a:fld>
            <a:endParaRPr lang="en-US" sz="1200">
              <a:solidFill>
                <a:schemeClr val="dk1"/>
              </a:solidFill>
              <a:latin typeface="Arial"/>
              <a:ea typeface="Arial"/>
              <a:cs typeface="Arial"/>
              <a:sym typeface="Arial"/>
            </a:endParaRPr>
          </a:p>
        </p:txBody>
      </p:sp>
      <p:sp>
        <p:nvSpPr>
          <p:cNvPr id="599" name="Shape 599"/>
          <p:cNvSpPr txBox="1"/>
          <p:nvPr/>
        </p:nvSpPr>
        <p:spPr>
          <a:xfrm>
            <a:off x="3885119" y="8684784"/>
            <a:ext cx="2971335" cy="45766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14</a:t>
            </a:fld>
            <a:endParaRPr lang="en-US" sz="1200">
              <a:solidFill>
                <a:schemeClr val="dk1"/>
              </a:solidFill>
              <a:latin typeface="Arial"/>
              <a:ea typeface="Arial"/>
              <a:cs typeface="Arial"/>
              <a:sym typeface="Arial"/>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1" name="Shape 6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800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53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Organizations are encouraged to collect four kinds of data that can help them indicate their progress toward their goals. Teams are encouraged to collect the data regularly and have data graphed and ready to look at in regularly scheduled team meetings. The data can help teams determine their progress toward their goals. This process is called data-based decision making. Teams often get coaching at cohort trainings on collecting and monitoring data. Some examples of data types collected by teams are (1) measures and training hours on staff development, (2) surveys on quality of life or climate, (3) number of incident reports or sick days, or (4) data related to retention, staff injuries.</a:t>
            </a:r>
            <a:endParaRPr dirty="0"/>
          </a:p>
        </p:txBody>
      </p:sp>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39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a triangle that represents a multi tiered system of support for implementing person centered and positive support practices. The triangle is divided into 3 sections: the base  of triangle is the universal stage: strategies that are used to support everyone, the middle of the Triangle is the Secondary stage: these strategies build on universal and and an extra layer of support,  not all people will need this level of support and finally the top of the triangle is the Tertiary stage: very few people will need this level of support.  This 3rd level builds on the other two levels and adds specific additional supports, The yellow that outlines the triangle represents culture. Culture is a part  of everything we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multi tiered system is simply a system that starts with the universal tier and implements person-centered and positive support practices that are used with everyone.  This includes a wide variety of strategies such as teaching positive social skills, relationship building, empathy, cultural responsiveness, and person-centered thinking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Supporting all people includes ,people supported, families and the workforce. with these universal practices supports people to have a life that makes sense to them and increases their quality of life.  When people have a life that makes sense to them it is less likely that they will need tier 2 and 3 supports. For some people they may need additional support to have a life that makes sense and is meaningful – these are tier 2 supports. The universal supports are still in place but maybe we need to add a social skills group or maybe they need a formal person centered plan to help them figure out an area of their life that doesn’t make sense.  These additional supports may be all that is needed.  For a few people, they will need more specific additional supports.  This is where a Positive support plan might be added.  Tier 3 includes universal support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sz="1200" dirty="0"/>
              <a:t>Person Centered Thinking and Planning</a:t>
            </a:r>
          </a:p>
          <a:p>
            <a:r>
              <a:rPr lang="en-US" sz="1200" dirty="0"/>
              <a:t>Positive Behavior Support</a:t>
            </a:r>
          </a:p>
          <a:p>
            <a:r>
              <a:rPr lang="en-US" sz="1200" dirty="0"/>
              <a:t>Cultural Humility and Responsiveness</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21</a:t>
            </a:fld>
            <a:endParaRPr lang="en-US"/>
          </a:p>
        </p:txBody>
      </p:sp>
    </p:spTree>
    <p:extLst>
      <p:ext uri="{BB962C8B-B14F-4D97-AF65-F5344CB8AC3E}">
        <p14:creationId xmlns:p14="http://schemas.microsoft.com/office/powerpoint/2010/main" val="232965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74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23</a:t>
            </a:fld>
            <a:endParaRPr lang="en-US"/>
          </a:p>
        </p:txBody>
      </p:sp>
    </p:spTree>
    <p:extLst>
      <p:ext uri="{BB962C8B-B14F-4D97-AF65-F5344CB8AC3E}">
        <p14:creationId xmlns:p14="http://schemas.microsoft.com/office/powerpoint/2010/main" val="3145017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F697D-DC3A-C846-AD39-14FEF0AD8BBC}" type="slidenum">
              <a:rPr lang="en-US" smtClean="0"/>
              <a:t>24</a:t>
            </a:fld>
            <a:endParaRPr lang="en-US"/>
          </a:p>
        </p:txBody>
      </p:sp>
    </p:spTree>
    <p:extLst>
      <p:ext uri="{BB962C8B-B14F-4D97-AF65-F5344CB8AC3E}">
        <p14:creationId xmlns:p14="http://schemas.microsoft.com/office/powerpoint/2010/main" val="180112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a triangle that represents a multi tiered system of support for implementing person centered and positive support practices. The triangle is divided into 3 sections: the base  of triangle is the universal stage: strategies that are used to support everyone, the middle of the Triangle is the Secondary stage: these strategies build on universal and and an extra layer of support,  not all people will need this level of support and finally the top of the triangle is the Tertiary stage: very few people will need this level of support.  This 3rd level builds on the other two levels and adds specific additional supports, The yellow that outlines the triangle represents culture. Culture is a part  of everything we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multi tiered system is simply a system that starts with the universal tier and implements person-centered and positive support practices that are used with everyone.  This includes a wide variety of strategies such as teaching positive social skills, relationship building, empathy, cultural responsiveness, and person-centered thinking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Supporting all people includes ,people supported, families and the workforce. with these universal practices supports people to have a life that makes sense to them and increases their quality of life.  When people have a life that makes sense to them it is less likely that they will need tier 2 and 3 supports. For some people they may need additional support to have a life that makes sense and is meaningful – these are tier 2 supports. The universal supports are still in place but maybe we need to add a social skills group or maybe they need a formal person centered plan to help them figure out an area of their life that doesn’t make sense.  These additional supports may be all that is needed.  For a few people, they will need more specific additional supports.  This is where a Positive support plan might be added.  Tier 3 includes universal support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sz="1200" dirty="0"/>
              <a:t>Person Centered Thinking and Planning</a:t>
            </a:r>
          </a:p>
          <a:p>
            <a:r>
              <a:rPr lang="en-US" sz="1200" dirty="0"/>
              <a:t>Positive Behavior Support</a:t>
            </a:r>
          </a:p>
          <a:p>
            <a:r>
              <a:rPr lang="en-US" sz="1200" dirty="0"/>
              <a:t>Cultural Humility and Responsiveness</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26</a:t>
            </a:fld>
            <a:endParaRPr lang="en-US"/>
          </a:p>
        </p:txBody>
      </p:sp>
    </p:spTree>
    <p:extLst>
      <p:ext uri="{BB962C8B-B14F-4D97-AF65-F5344CB8AC3E}">
        <p14:creationId xmlns:p14="http://schemas.microsoft.com/office/powerpoint/2010/main" val="259800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F697D-DC3A-C846-AD39-14FEF0AD8BBC}" type="slidenum">
              <a:rPr lang="en-US" smtClean="0"/>
              <a:t>28</a:t>
            </a:fld>
            <a:endParaRPr lang="en-US"/>
          </a:p>
        </p:txBody>
      </p:sp>
    </p:spTree>
    <p:extLst>
      <p:ext uri="{BB962C8B-B14F-4D97-AF65-F5344CB8AC3E}">
        <p14:creationId xmlns:p14="http://schemas.microsoft.com/office/powerpoint/2010/main" val="259967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Takeaway</a:t>
            </a:r>
            <a:r>
              <a:rPr lang="en-US" b="1" baseline="0" dirty="0"/>
              <a:t> 1: </a:t>
            </a:r>
            <a:r>
              <a:rPr lang="en-US" b="0" baseline="0" dirty="0"/>
              <a:t>There are a finite number of core features are not unique for positive behavior support, regardless of the setting, context, situation, group, etc. We share more similar than different, so we can focus on those universal PBS core features that also apply to increased layers of support. As a result, people in Minnesota now have this thing that we believe works to both increase desirable behaviors by supporting people in the ways they find the most pleasant or literally, positive.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Takeaway</a:t>
            </a:r>
            <a:r>
              <a:rPr lang="en-US" b="1" baseline="0" dirty="0"/>
              <a:t> 2 </a:t>
            </a:r>
            <a:r>
              <a:rPr lang="en-US" b="0" baseline="0" dirty="0"/>
              <a:t>As a result of Takeaway #1, we expect our competencies to be more similar than different across school, community, demographics, cultures, etc. especially if they match with what is important shared values to the people we support.</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Takeaway</a:t>
            </a:r>
            <a:r>
              <a:rPr lang="en-US" b="1" baseline="0" dirty="0"/>
              <a:t> 3: </a:t>
            </a:r>
            <a:r>
              <a:rPr lang="en-US" b="0" baseline="0" dirty="0"/>
              <a:t>Tiered systems coordinate efforts too. We expect, and want to select teams and networks that have a variety of skills that they bring that are integrated and compensatory. Think of it as a potluck. It would be a lot of work for one person to do the entire meal and sustain it over and over again. It also would be a problem if all 10 people brought a bag of chips. Tiered systems is coordination and alignment so that the right people with the right skills are bringing the right information at the right time to make decisions.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Takeaway</a:t>
            </a:r>
            <a:r>
              <a:rPr lang="en-US" b="1" baseline="0" dirty="0"/>
              <a:t> 4: </a:t>
            </a:r>
            <a:r>
              <a:rPr lang="en-US" b="0" baseline="0" dirty="0"/>
              <a:t>MNPBS Network is a way to structure to keep people coming back and staying in the right level of consistent communication. It ties back to Takeaway 3 by ‘setting the table’ at and expected and consistent time and place so that we can all get the benefit of all the ‘dishes’ that people bring. There’s perhaps a human tendency to want to ‘make it your own’, but ultimately we have to have non-negotiable core features. We could give all of our blueprints, fidelity assessments being developed, terms of references, Give/Gets, etc. as examples for people to do it on their own (e.g., “Letting it Happen”), but we each have to have that experience making it work for your team with experience doing it collaboratively as a network in a less high pressure, high stakes situation.</a:t>
            </a:r>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a:t>
            </a:fld>
            <a:endParaRPr lang="en-US"/>
          </a:p>
        </p:txBody>
      </p:sp>
    </p:spTree>
    <p:extLst>
      <p:ext uri="{BB962C8B-B14F-4D97-AF65-F5344CB8AC3E}">
        <p14:creationId xmlns:p14="http://schemas.microsoft.com/office/powerpoint/2010/main" val="335028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660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224056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Collaborators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Forum webinar</a:t>
            </a:r>
            <a:r>
              <a:rPr lang="en-US" sz="1200" kern="1200" baseline="0" dirty="0">
                <a:solidFill>
                  <a:schemeClr val="tx1"/>
                </a:solidFill>
                <a:effectLst/>
                <a:latin typeface="+mn-lt"/>
                <a:ea typeface="+mn-ea"/>
                <a:cs typeface="+mn-cs"/>
              </a:rPr>
              <a:t> series </a:t>
            </a:r>
            <a:r>
              <a:rPr lang="en-US" sz="1200" kern="1200" dirty="0">
                <a:solidFill>
                  <a:schemeClr val="tx1"/>
                </a:solidFill>
                <a:effectLst/>
                <a:latin typeface="+mn-lt"/>
                <a:ea typeface="+mn-ea"/>
                <a:cs typeface="+mn-cs"/>
              </a:rPr>
              <a:t>is a four-session event every two months with</a:t>
            </a:r>
            <a:r>
              <a:rPr lang="en-US" sz="1200" kern="1200" baseline="0" dirty="0">
                <a:solidFill>
                  <a:schemeClr val="tx1"/>
                </a:solidFill>
                <a:effectLst/>
                <a:latin typeface="+mn-lt"/>
                <a:ea typeface="+mn-ea"/>
                <a:cs typeface="+mn-cs"/>
              </a:rPr>
              <a:t> keynotes from </a:t>
            </a:r>
            <a:r>
              <a:rPr lang="en-US" sz="1200" kern="1200" dirty="0">
                <a:solidFill>
                  <a:schemeClr val="tx1"/>
                </a:solidFill>
                <a:effectLst/>
                <a:latin typeface="+mn-lt"/>
                <a:ea typeface="+mn-ea"/>
                <a:cs typeface="+mn-cs"/>
              </a:rPr>
              <a:t>across Minnesota. </a:t>
            </a:r>
            <a:endParaRPr lang="en-US" dirty="0"/>
          </a:p>
        </p:txBody>
      </p:sp>
      <p:sp>
        <p:nvSpPr>
          <p:cNvPr id="4" name="Slide Number Placeholder 3"/>
          <p:cNvSpPr>
            <a:spLocks noGrp="1"/>
          </p:cNvSpPr>
          <p:nvPr>
            <p:ph type="sldNum" sz="quarter" idx="10"/>
          </p:nvPr>
        </p:nvSpPr>
        <p:spPr/>
        <p:txBody>
          <a:bodyPr/>
          <a:lstStyle/>
          <a:p>
            <a:fld id="{F94B31D7-0B64-41D5-ABDB-2C15BEC869F6}" type="slidenum">
              <a:rPr lang="en-US" smtClean="0"/>
              <a:t>4</a:t>
            </a:fld>
            <a:endParaRPr lang="en-US"/>
          </a:p>
        </p:txBody>
      </p:sp>
    </p:spTree>
    <p:extLst>
      <p:ext uri="{BB962C8B-B14F-4D97-AF65-F5344CB8AC3E}">
        <p14:creationId xmlns:p14="http://schemas.microsoft.com/office/powerpoint/2010/main" val="315005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EC Tier</a:t>
            </a:r>
            <a:r>
              <a:rPr lang="en-US" sz="1400" baseline="0" dirty="0">
                <a:latin typeface="+mn-lt"/>
              </a:rPr>
              <a:t> 1 things to note – there are teams, just as in K-21 and adulthood.  There is a need for greater cross sector and family collaboration given all the different places children are and ways they interact with different systems, greater emphasis on professional development and coaching of the EC workforce given the diversity of training backgrounds (yellow foundation of the pyramid), tier 1 supports focus on measuring and promoting nurturing and responsive relationships as well as high quality learning environments (blue sections of pyramid), gathered data includes fidelity within classrooms and coaching information in addition to program wide benchmarks and child specific behavioral incident data</a:t>
            </a:r>
            <a:endParaRPr lang="en-US" sz="1400" dirty="0">
              <a:latin typeface="+mn-lt"/>
            </a:endParaRPr>
          </a:p>
          <a:p>
            <a:endParaRPr lang="en-US" sz="2400" dirty="0"/>
          </a:p>
          <a:p>
            <a:r>
              <a:rPr lang="en-US" sz="2400" dirty="0"/>
              <a:t>Especially for PBS in the home setting</a:t>
            </a:r>
          </a:p>
          <a:p>
            <a:r>
              <a:rPr lang="en-US" sz="2400" dirty="0"/>
              <a:t>Through distance learning school supports and partnerships at home</a:t>
            </a:r>
          </a:p>
          <a:p>
            <a:r>
              <a:rPr lang="en-US" sz="2400" dirty="0"/>
              <a:t>Everyone is at home</a:t>
            </a:r>
          </a:p>
          <a:p>
            <a:endParaRPr lang="en-US" sz="2400" dirty="0"/>
          </a:p>
        </p:txBody>
      </p:sp>
      <p:sp>
        <p:nvSpPr>
          <p:cNvPr id="4" name="Slide Number Placeholder 3"/>
          <p:cNvSpPr>
            <a:spLocks noGrp="1"/>
          </p:cNvSpPr>
          <p:nvPr>
            <p:ph type="sldNum" sz="quarter" idx="10"/>
          </p:nvPr>
        </p:nvSpPr>
        <p:spPr/>
        <p:txBody>
          <a:bodyPr/>
          <a:lstStyle/>
          <a:p>
            <a:fld id="{5FC1D031-5115-0646-A71A-7CE73BEC9D1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272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EC Tier 2</a:t>
            </a:r>
            <a:r>
              <a:rPr lang="en-US" sz="2400" baseline="0" dirty="0"/>
              <a:t> things to note – regular review of classroom level implementation and coaching supports focus on how the environment and adult relationships promote developmentally appropriate social emotional and behavioral skills.  Pyramid includes lots of explicit teaching about emotions, regulating emotions, following planned routines, and problem solving social situations and/or conflict.  Assumption is all of those things must be explicitly taught as part of Tier 1 and further reinforced/intensified as part of Tier 2 </a:t>
            </a:r>
            <a:endParaRPr lang="en-US" sz="2400" dirty="0"/>
          </a:p>
        </p:txBody>
      </p:sp>
      <p:sp>
        <p:nvSpPr>
          <p:cNvPr id="4" name="Slide Number Placeholder 3"/>
          <p:cNvSpPr>
            <a:spLocks noGrp="1"/>
          </p:cNvSpPr>
          <p:nvPr>
            <p:ph type="sldNum" sz="quarter" idx="10"/>
          </p:nvPr>
        </p:nvSpPr>
        <p:spPr/>
        <p:txBody>
          <a:bodyPr/>
          <a:lstStyle/>
          <a:p>
            <a:fld id="{5FC1D031-5115-0646-A71A-7CE73BEC9D1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3252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EC Tier 3 – Family collaboration is</a:t>
            </a:r>
            <a:r>
              <a:rPr lang="en-US" sz="2400" baseline="0" dirty="0"/>
              <a:t> emphasized, PTRYC informs structured problem solving and intervention planning</a:t>
            </a:r>
            <a:endParaRPr lang="en-US" sz="2400" dirty="0"/>
          </a:p>
          <a:p>
            <a:endParaRPr lang="en-US" sz="2400" dirty="0"/>
          </a:p>
          <a:p>
            <a:r>
              <a:rPr lang="en-US" sz="2400" dirty="0"/>
              <a:t>Especially for PBS in the home setting</a:t>
            </a:r>
          </a:p>
          <a:p>
            <a:r>
              <a:rPr lang="en-US" sz="2400" dirty="0"/>
              <a:t>Through distance learning school supports and partnerships at home</a:t>
            </a:r>
          </a:p>
          <a:p>
            <a:r>
              <a:rPr lang="en-US" sz="2400" dirty="0"/>
              <a:t>Everyone is at home</a:t>
            </a:r>
          </a:p>
          <a:p>
            <a:endParaRPr lang="en-US" sz="2400" dirty="0"/>
          </a:p>
        </p:txBody>
      </p:sp>
      <p:sp>
        <p:nvSpPr>
          <p:cNvPr id="4" name="Slide Number Placeholder 3"/>
          <p:cNvSpPr>
            <a:spLocks noGrp="1"/>
          </p:cNvSpPr>
          <p:nvPr>
            <p:ph type="sldNum" sz="quarter" idx="10"/>
          </p:nvPr>
        </p:nvSpPr>
        <p:spPr/>
        <p:txBody>
          <a:bodyPr/>
          <a:lstStyle/>
          <a:p>
            <a:fld id="{5FC1D031-5115-0646-A71A-7CE73BEC9D1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4192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41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reference to org-wide</a:t>
            </a:r>
            <a:r>
              <a:rPr lang="en-US" baseline="0" dirty="0"/>
              <a:t> team training</a:t>
            </a:r>
            <a:endParaRPr lang="en-US" dirty="0"/>
          </a:p>
        </p:txBody>
      </p:sp>
      <p:sp>
        <p:nvSpPr>
          <p:cNvPr id="4" name="Slide Number Placeholder 3"/>
          <p:cNvSpPr>
            <a:spLocks noGrp="1"/>
          </p:cNvSpPr>
          <p:nvPr>
            <p:ph type="sldNum" sz="quarter" idx="10"/>
          </p:nvPr>
        </p:nvSpPr>
        <p:spPr/>
        <p:txBody>
          <a:bodyPr/>
          <a:lstStyle/>
          <a:p>
            <a:fld id="{C65F697D-DC3A-C846-AD39-14FEF0AD8BBC}" type="slidenum">
              <a:rPr lang="en-US" smtClean="0"/>
              <a:t>10</a:t>
            </a:fld>
            <a:endParaRPr lang="en-US"/>
          </a:p>
        </p:txBody>
      </p:sp>
    </p:spTree>
    <p:extLst>
      <p:ext uri="{BB962C8B-B14F-4D97-AF65-F5344CB8AC3E}">
        <p14:creationId xmlns:p14="http://schemas.microsoft.com/office/powerpoint/2010/main" val="329225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2A59D775-8C9F-7F46-86CF-EB1B1EACF1E4}" type="slidenum">
              <a:rPr lang="en-US" sz="1200">
                <a:latin typeface="Arial" charset="0"/>
              </a:rPr>
              <a:pPr algn="r" eaLnBrk="1" hangingPunct="1"/>
              <a:t>11</a:t>
            </a:fld>
            <a:endParaRPr lang="en-US" sz="120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endParaRPr>
          </a:p>
        </p:txBody>
      </p:sp>
    </p:spTree>
    <p:extLst>
      <p:ext uri="{BB962C8B-B14F-4D97-AF65-F5344CB8AC3E}">
        <p14:creationId xmlns:p14="http://schemas.microsoft.com/office/powerpoint/2010/main" val="311125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F5DE-D175-4124-AD47-8E80848117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451ED9-EFB9-43FB-BF6A-EE2825864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12000A-494B-4DDF-880A-A3CD93F3C181}"/>
              </a:ext>
            </a:extLst>
          </p:cNvPr>
          <p:cNvSpPr>
            <a:spLocks noGrp="1"/>
          </p:cNvSpPr>
          <p:nvPr>
            <p:ph type="dt" sz="half" idx="10"/>
          </p:nvPr>
        </p:nvSpPr>
        <p:spPr/>
        <p:txBody>
          <a:bodyPr/>
          <a:lstStyle/>
          <a:p>
            <a:fld id="{9E31FDA0-20D2-4905-A010-ECB27C9CE284}" type="datetimeFigureOut">
              <a:rPr lang="en-US" smtClean="0"/>
              <a:t>1/26/21</a:t>
            </a:fld>
            <a:endParaRPr lang="en-US"/>
          </a:p>
        </p:txBody>
      </p:sp>
      <p:sp>
        <p:nvSpPr>
          <p:cNvPr id="5" name="Footer Placeholder 4">
            <a:extLst>
              <a:ext uri="{FF2B5EF4-FFF2-40B4-BE49-F238E27FC236}">
                <a16:creationId xmlns:a16="http://schemas.microsoft.com/office/drawing/2014/main" id="{B57D8D6C-7B33-4D01-980A-86D966304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C9011-A302-49BB-91D9-528FB716D046}"/>
              </a:ext>
            </a:extLst>
          </p:cNvPr>
          <p:cNvSpPr>
            <a:spLocks noGrp="1"/>
          </p:cNvSpPr>
          <p:nvPr>
            <p:ph type="sldNum" sz="quarter" idx="12"/>
          </p:nvPr>
        </p:nvSpPr>
        <p:spPr/>
        <p:txBody>
          <a:bodyPr/>
          <a:lstStyle/>
          <a:p>
            <a:fld id="{C0BE4170-C89A-41D6-9235-BBDD29EE3516}" type="slidenum">
              <a:rPr lang="en-US" smtClean="0"/>
              <a:t>‹#›</a:t>
            </a:fld>
            <a:endParaRPr lang="en-US"/>
          </a:p>
        </p:txBody>
      </p:sp>
    </p:spTree>
    <p:extLst>
      <p:ext uri="{BB962C8B-B14F-4D97-AF65-F5344CB8AC3E}">
        <p14:creationId xmlns:p14="http://schemas.microsoft.com/office/powerpoint/2010/main" val="79159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6D81-78AA-2B43-8DA5-F6B666247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79A422-3105-E041-8502-3642E80ED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92341-E05C-744C-A144-D8C4BC92AD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FAAB6-ADCE-BB49-9BB1-974FB7E34CF3}"/>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6" name="Footer Placeholder 5">
            <a:extLst>
              <a:ext uri="{FF2B5EF4-FFF2-40B4-BE49-F238E27FC236}">
                <a16:creationId xmlns:a16="http://schemas.microsoft.com/office/drawing/2014/main" id="{2AB630DE-F49A-0C41-99B9-E6B2CD9BA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21A2E-1A2F-2944-858A-C5E69A4916CA}"/>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71991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EFCF-A71C-9247-A423-7CE1B1FDEE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D4788-77A5-7649-A1DC-667029FB6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41C9C-0D29-BE43-9710-E3CA5B2B67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48453-110E-4B42-B756-A5B3BBB7D3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FF8F6-BE85-AC46-9457-9DA65E6A62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5352F-370A-A14B-A3EB-B4A2275E05A0}"/>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8" name="Footer Placeholder 7">
            <a:extLst>
              <a:ext uri="{FF2B5EF4-FFF2-40B4-BE49-F238E27FC236}">
                <a16:creationId xmlns:a16="http://schemas.microsoft.com/office/drawing/2014/main" id="{8284FD6F-F685-FB44-85B3-AA00D9ABA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5B5867-3F16-C54B-AFC5-9C656CCB7DE7}"/>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81211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FD8F-AE5E-374A-BE22-54BB3B9A6C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7A564-CEBF-B24D-8DAB-64DE67800F51}"/>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4" name="Footer Placeholder 3">
            <a:extLst>
              <a:ext uri="{FF2B5EF4-FFF2-40B4-BE49-F238E27FC236}">
                <a16:creationId xmlns:a16="http://schemas.microsoft.com/office/drawing/2014/main" id="{7FFDB4CD-104A-364A-BA70-DDB4FE7D8F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79BC9-958D-FC4A-AEBA-7D70C25897AF}"/>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42449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9EEB-6897-5E45-B801-044158E90A9D}"/>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3" name="Footer Placeholder 2">
            <a:extLst>
              <a:ext uri="{FF2B5EF4-FFF2-40B4-BE49-F238E27FC236}">
                <a16:creationId xmlns:a16="http://schemas.microsoft.com/office/drawing/2014/main" id="{E287D74C-815F-D240-8677-7FA216BFDF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433482-D340-0346-9A52-CD25DA1E83AF}"/>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65282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031E-F037-A74A-9681-2C1C43D23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CC0507-913A-644E-A143-ED2E8063C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BDA900-9794-7448-86C3-DAA768BAD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B8EE4-319D-8F4A-8939-B1F6967EDA53}"/>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6" name="Footer Placeholder 5">
            <a:extLst>
              <a:ext uri="{FF2B5EF4-FFF2-40B4-BE49-F238E27FC236}">
                <a16:creationId xmlns:a16="http://schemas.microsoft.com/office/drawing/2014/main" id="{49CDCE9C-7C47-B84B-8C89-6DC6684B4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5904A-7C84-A145-A65D-9480B788CBE4}"/>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2856304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AF3E-9FE4-AF45-AC40-BDA42D43F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8B7DEF-723D-7E46-A0A4-54263D9A0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C0EE9-4591-E64F-A828-71DFF04F0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1D637A-3D81-9543-91E2-4B9CBC19645C}"/>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6" name="Footer Placeholder 5">
            <a:extLst>
              <a:ext uri="{FF2B5EF4-FFF2-40B4-BE49-F238E27FC236}">
                <a16:creationId xmlns:a16="http://schemas.microsoft.com/office/drawing/2014/main" id="{D519F8DF-3163-E84B-A952-69908E41B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DC93D-B201-9E47-8500-B836A9D69610}"/>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27394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7EBF-D273-4A4F-AF6C-934C05B13C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B3E7E6-0054-4D48-9C7C-E27B0898F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EE51E-6CB3-0344-AF92-EDF52F6F364A}"/>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5" name="Footer Placeholder 4">
            <a:extLst>
              <a:ext uri="{FF2B5EF4-FFF2-40B4-BE49-F238E27FC236}">
                <a16:creationId xmlns:a16="http://schemas.microsoft.com/office/drawing/2014/main" id="{F081A4A0-5F96-F84F-92E9-13918F749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750C7-3939-3040-BFF8-3CAAC71B276B}"/>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1139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86499-208C-CB4A-8676-8DAA784F91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DEE2CD-D641-D948-BB86-09D248314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65B49-A682-FC42-A553-7CD89EFD5CD0}"/>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5" name="Footer Placeholder 4">
            <a:extLst>
              <a:ext uri="{FF2B5EF4-FFF2-40B4-BE49-F238E27FC236}">
                <a16:creationId xmlns:a16="http://schemas.microsoft.com/office/drawing/2014/main" id="{BB9722E5-5401-B642-89AA-D5D02407D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E7F97-E77E-5F47-9769-5CA8CBB675CF}"/>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102148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pbisMN.org</a:t>
            </a:r>
          </a:p>
        </p:txBody>
      </p:sp>
      <p:pic>
        <p:nvPicPr>
          <p:cNvPr id="12"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69641" y="224611"/>
            <a:ext cx="1352549" cy="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6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plit (White)">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pbisMN.org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69641" y="224611"/>
            <a:ext cx="1352549" cy="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63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DF10-797F-485F-86F8-0DD028B71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F5C2F-08DD-4E84-A616-F6A1B5612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C7212-2182-4D57-A26E-60E9580DAC27}"/>
              </a:ext>
            </a:extLst>
          </p:cNvPr>
          <p:cNvSpPr>
            <a:spLocks noGrp="1"/>
          </p:cNvSpPr>
          <p:nvPr>
            <p:ph type="dt" sz="half" idx="10"/>
          </p:nvPr>
        </p:nvSpPr>
        <p:spPr/>
        <p:txBody>
          <a:bodyPr/>
          <a:lstStyle/>
          <a:p>
            <a:fld id="{9E31FDA0-20D2-4905-A010-ECB27C9CE284}" type="datetimeFigureOut">
              <a:rPr lang="en-US" smtClean="0"/>
              <a:t>1/26/21</a:t>
            </a:fld>
            <a:endParaRPr lang="en-US"/>
          </a:p>
        </p:txBody>
      </p:sp>
      <p:sp>
        <p:nvSpPr>
          <p:cNvPr id="5" name="Footer Placeholder 4">
            <a:extLst>
              <a:ext uri="{FF2B5EF4-FFF2-40B4-BE49-F238E27FC236}">
                <a16:creationId xmlns:a16="http://schemas.microsoft.com/office/drawing/2014/main" id="{B2624EA1-F092-47C0-8278-2E62C4362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D2667-F4D7-4158-8ACF-DAF5BF2D35AF}"/>
              </a:ext>
            </a:extLst>
          </p:cNvPr>
          <p:cNvSpPr>
            <a:spLocks noGrp="1"/>
          </p:cNvSpPr>
          <p:nvPr>
            <p:ph type="sldNum" sz="quarter" idx="12"/>
          </p:nvPr>
        </p:nvSpPr>
        <p:spPr/>
        <p:txBody>
          <a:bodyPr/>
          <a:lstStyle/>
          <a:p>
            <a:fld id="{C0BE4170-C89A-41D6-9235-BBDD29EE3516}" type="slidenum">
              <a:rPr lang="en-US" smtClean="0"/>
              <a:t>‹#›</a:t>
            </a:fld>
            <a:endParaRPr lang="en-US"/>
          </a:p>
        </p:txBody>
      </p:sp>
    </p:spTree>
    <p:extLst>
      <p:ext uri="{BB962C8B-B14F-4D97-AF65-F5344CB8AC3E}">
        <p14:creationId xmlns:p14="http://schemas.microsoft.com/office/powerpoint/2010/main" val="23395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511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Tree>
    <p:extLst>
      <p:ext uri="{BB962C8B-B14F-4D97-AF65-F5344CB8AC3E}">
        <p14:creationId xmlns:p14="http://schemas.microsoft.com/office/powerpoint/2010/main" val="1191361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1762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946698B-4152-1B49-80AF-59E784B06AAE}"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18BF3-B495-DE41-BADB-573D14B0CC02}" type="slidenum">
              <a:rPr lang="en-US" smtClean="0"/>
              <a:t>‹#›</a:t>
            </a:fld>
            <a:endParaRPr lang="en-US"/>
          </a:p>
        </p:txBody>
      </p:sp>
    </p:spTree>
    <p:extLst>
      <p:ext uri="{BB962C8B-B14F-4D97-AF65-F5344CB8AC3E}">
        <p14:creationId xmlns:p14="http://schemas.microsoft.com/office/powerpoint/2010/main" val="166896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6698B-4152-1B49-80AF-59E784B06AAE}"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18BF3-B495-DE41-BADB-573D14B0CC02}" type="slidenum">
              <a:rPr lang="en-US" smtClean="0"/>
              <a:t>‹#›</a:t>
            </a:fld>
            <a:endParaRPr lang="en-US"/>
          </a:p>
        </p:txBody>
      </p:sp>
    </p:spTree>
    <p:extLst>
      <p:ext uri="{BB962C8B-B14F-4D97-AF65-F5344CB8AC3E}">
        <p14:creationId xmlns:p14="http://schemas.microsoft.com/office/powerpoint/2010/main" val="158855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1B142DD8-F240-412E-8F6B-C2E26A9CB99D}" type="datetimeFigureOut">
              <a:rPr lang="en-US" smtClean="0"/>
              <a:t>1/26/21</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50FED236-E7B0-49C8-A868-04A300A36AB7}"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6870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42DD8-F240-412E-8F6B-C2E26A9CB99D}"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539167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42DD8-F240-412E-8F6B-C2E26A9CB99D}"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23567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B142DD8-F240-412E-8F6B-C2E26A9CB99D}"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ED236-E7B0-49C8-A868-04A300A36AB7}"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24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42DD8-F240-412E-8F6B-C2E26A9CB99D}"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292338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CA97-495A-4FAC-8B1F-BED13D6C9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4BBEF-C6F5-4823-BE5B-3B71B007BE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ECC0E-8DA9-4B93-B7EC-6790F2DCD0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0F904-12E6-468F-A1F0-D687C7B5C7F6}"/>
              </a:ext>
            </a:extLst>
          </p:cNvPr>
          <p:cNvSpPr>
            <a:spLocks noGrp="1"/>
          </p:cNvSpPr>
          <p:nvPr>
            <p:ph type="dt" sz="half" idx="10"/>
          </p:nvPr>
        </p:nvSpPr>
        <p:spPr/>
        <p:txBody>
          <a:bodyPr/>
          <a:lstStyle/>
          <a:p>
            <a:fld id="{9E31FDA0-20D2-4905-A010-ECB27C9CE284}" type="datetimeFigureOut">
              <a:rPr lang="en-US" smtClean="0"/>
              <a:t>1/26/21</a:t>
            </a:fld>
            <a:endParaRPr lang="en-US"/>
          </a:p>
        </p:txBody>
      </p:sp>
      <p:sp>
        <p:nvSpPr>
          <p:cNvPr id="6" name="Footer Placeholder 5">
            <a:extLst>
              <a:ext uri="{FF2B5EF4-FFF2-40B4-BE49-F238E27FC236}">
                <a16:creationId xmlns:a16="http://schemas.microsoft.com/office/drawing/2014/main" id="{25C652D8-64FD-4FA1-A38B-A548A1805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383A4-F9CE-4F34-9417-52B2CA243E71}"/>
              </a:ext>
            </a:extLst>
          </p:cNvPr>
          <p:cNvSpPr>
            <a:spLocks noGrp="1"/>
          </p:cNvSpPr>
          <p:nvPr>
            <p:ph type="sldNum" sz="quarter" idx="12"/>
          </p:nvPr>
        </p:nvSpPr>
        <p:spPr/>
        <p:txBody>
          <a:bodyPr/>
          <a:lstStyle/>
          <a:p>
            <a:fld id="{C0BE4170-C89A-41D6-9235-BBDD29EE3516}" type="slidenum">
              <a:rPr lang="en-US" smtClean="0"/>
              <a:t>‹#›</a:t>
            </a:fld>
            <a:endParaRPr lang="en-US"/>
          </a:p>
        </p:txBody>
      </p:sp>
    </p:spTree>
    <p:extLst>
      <p:ext uri="{BB962C8B-B14F-4D97-AF65-F5344CB8AC3E}">
        <p14:creationId xmlns:p14="http://schemas.microsoft.com/office/powerpoint/2010/main" val="1936132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142DD8-F240-412E-8F6B-C2E26A9CB99D}"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2821591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42DD8-F240-412E-8F6B-C2E26A9CB99D}"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12059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1B142DD8-F240-412E-8F6B-C2E26A9CB99D}" type="datetimeFigureOut">
              <a:rPr lang="en-US" smtClean="0"/>
              <a:t>1/26/21</a:t>
            </a:fld>
            <a:endParaRPr lang="en-US"/>
          </a:p>
        </p:txBody>
      </p:sp>
      <p:sp>
        <p:nvSpPr>
          <p:cNvPr id="7" name="Slide Number Placeholder 6"/>
          <p:cNvSpPr>
            <a:spLocks noGrp="1"/>
          </p:cNvSpPr>
          <p:nvPr>
            <p:ph type="sldNum" sz="quarter" idx="12"/>
          </p:nvPr>
        </p:nvSpPr>
        <p:spPr/>
        <p:txBody>
          <a:bodyPr/>
          <a:lstStyle/>
          <a:p>
            <a:fld id="{50FED236-E7B0-49C8-A868-04A300A36AB7}"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67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42DD8-F240-412E-8F6B-C2E26A9CB99D}" type="datetimeFigureOut">
              <a:rPr lang="en-US" smtClean="0"/>
              <a:t>1/26/21</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2388877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42DD8-F240-412E-8F6B-C2E26A9CB99D}"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1304152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42DD8-F240-412E-8F6B-C2E26A9CB99D}"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ED236-E7B0-49C8-A868-04A300A36AB7}" type="slidenum">
              <a:rPr lang="en-US" smtClean="0"/>
              <a:t>‹#›</a:t>
            </a:fld>
            <a:endParaRPr lang="en-US"/>
          </a:p>
        </p:txBody>
      </p:sp>
    </p:spTree>
    <p:extLst>
      <p:ext uri="{BB962C8B-B14F-4D97-AF65-F5344CB8AC3E}">
        <p14:creationId xmlns:p14="http://schemas.microsoft.com/office/powerpoint/2010/main" val="3771045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ctrTitle" hasCustomPrompt="1"/>
          </p:nvPr>
        </p:nvSpPr>
        <p:spPr>
          <a:xfrm>
            <a:off x="7374" y="3274168"/>
            <a:ext cx="12192000" cy="1199223"/>
          </a:xfrm>
          <a:noFill/>
        </p:spPr>
        <p:txBody>
          <a:bodyPr wrap="square" lIns="182880" tIns="91440" rIns="182880" bIns="91440" spcCol="0" anchor="ctr">
            <a:normAutofit/>
          </a:bodyPr>
          <a:lstStyle>
            <a:lvl1pPr algn="ctr">
              <a:lnSpc>
                <a:spcPct val="90000"/>
              </a:lnSpc>
              <a:defRPr sz="3600" b="1" baseline="0">
                <a:solidFill>
                  <a:srgbClr val="0F3F59"/>
                </a:solidFill>
              </a:defRPr>
            </a:lvl1pPr>
          </a:lstStyle>
          <a:p>
            <a:r>
              <a:rPr lang="en-US" dirty="0"/>
              <a:t>Click to enter the presentation title</a:t>
            </a:r>
          </a:p>
        </p:txBody>
      </p:sp>
      <p:sp>
        <p:nvSpPr>
          <p:cNvPr id="12" name="Text Placeholder 10"/>
          <p:cNvSpPr>
            <a:spLocks noGrp="1"/>
          </p:cNvSpPr>
          <p:nvPr>
            <p:ph type="body" sz="quarter" idx="14" hasCustomPrompt="1"/>
          </p:nvPr>
        </p:nvSpPr>
        <p:spPr>
          <a:xfrm>
            <a:off x="7374" y="5488802"/>
            <a:ext cx="12184626" cy="903062"/>
          </a:xfrm>
        </p:spPr>
        <p:txBody>
          <a:bodyPr>
            <a:normAutofit/>
          </a:bodyPr>
          <a:lstStyle>
            <a:lvl1pPr marL="0" indent="0" algn="ctr">
              <a:spcBef>
                <a:spcPts val="0"/>
              </a:spcBef>
              <a:spcAft>
                <a:spcPts val="1000"/>
              </a:spcAft>
              <a:buNone/>
              <a:defRPr sz="1800" baseline="0"/>
            </a:lvl1pPr>
          </a:lstStyle>
          <a:p>
            <a:r>
              <a:rPr lang="en-US" sz="1800" dirty="0"/>
              <a:t>Presenter Names</a:t>
            </a:r>
            <a:endParaRPr lang="en-US" dirty="0"/>
          </a:p>
        </p:txBody>
      </p:sp>
      <p:sp>
        <p:nvSpPr>
          <p:cNvPr id="9" name="Footer Placeholder 4"/>
          <p:cNvSpPr>
            <a:spLocks noGrp="1"/>
          </p:cNvSpPr>
          <p:nvPr>
            <p:ph type="ftr" sz="quarter" idx="3"/>
          </p:nvPr>
        </p:nvSpPr>
        <p:spPr>
          <a:xfrm>
            <a:off x="1" y="6492875"/>
            <a:ext cx="12191999" cy="365125"/>
          </a:xfrm>
          <a:prstGeom prst="rect">
            <a:avLst/>
          </a:prstGeom>
        </p:spPr>
        <p:txBody>
          <a:bodyPr anchor="ctr"/>
          <a:lstStyle>
            <a:lvl1pPr algn="ctr">
              <a:defRPr sz="2000" b="1">
                <a:solidFill>
                  <a:schemeClr val="bg1"/>
                </a:solidFill>
              </a:defRPr>
            </a:lvl1pPr>
          </a:lstStyle>
          <a:p>
            <a:r>
              <a:rPr lang="en-US" dirty="0"/>
              <a:t>MNPSP.org/MNPBS</a:t>
            </a:r>
            <a:endParaRPr lang="en-US" sz="2400" dirty="0"/>
          </a:p>
        </p:txBody>
      </p:sp>
      <p:pic>
        <p:nvPicPr>
          <p:cNvPr id="13" name="Picture 12"/>
          <p:cNvPicPr>
            <a:picLocks noChangeAspect="1"/>
          </p:cNvPicPr>
          <p:nvPr userDrawn="1"/>
        </p:nvPicPr>
        <p:blipFill>
          <a:blip r:embed="rId2"/>
          <a:stretch>
            <a:fillRect/>
          </a:stretch>
        </p:blipFill>
        <p:spPr>
          <a:xfrm>
            <a:off x="3035541" y="1083430"/>
            <a:ext cx="5988766" cy="1939806"/>
          </a:xfrm>
          <a:prstGeom prst="rect">
            <a:avLst/>
          </a:prstGeom>
        </p:spPr>
      </p:pic>
      <p:sp>
        <p:nvSpPr>
          <p:cNvPr id="11"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spTree>
    <p:extLst>
      <p:ext uri="{BB962C8B-B14F-4D97-AF65-F5344CB8AC3E}">
        <p14:creationId xmlns:p14="http://schemas.microsoft.com/office/powerpoint/2010/main" val="657250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4" name="TextBox 13"/>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p:nvPr>
        </p:nvSpPr>
        <p:spPr>
          <a:xfrm>
            <a:off x="963084" y="4406903"/>
            <a:ext cx="10363200" cy="1362075"/>
          </a:xfrm>
        </p:spPr>
        <p:txBody>
          <a:bodyPr anchor="t"/>
          <a:lstStyle>
            <a:lvl1pPr algn="l">
              <a:defRPr sz="4000" b="1" cap="all">
                <a:solidFill>
                  <a:srgbClr val="00A3DB"/>
                </a:solidFill>
              </a:defRPr>
            </a:lvl1pPr>
          </a:lstStyle>
          <a:p>
            <a:r>
              <a:rPr lang="en-US" dirty="0"/>
              <a:t>Click to edit Master title style</a:t>
            </a:r>
          </a:p>
        </p:txBody>
      </p:sp>
      <p:sp>
        <p:nvSpPr>
          <p:cNvPr id="3" name="Text Placeholder 2"/>
          <p:cNvSpPr>
            <a:spLocks noGrp="1"/>
          </p:cNvSpPr>
          <p:nvPr>
            <p:ph type="body" idx="1"/>
          </p:nvPr>
        </p:nvSpPr>
        <p:spPr>
          <a:xfrm>
            <a:off x="963084" y="3144253"/>
            <a:ext cx="10363200" cy="1262647"/>
          </a:xfrm>
        </p:spPr>
        <p:txBody>
          <a:bodyPr anchor="b"/>
          <a:lstStyle>
            <a:lvl1pPr marL="0" indent="0">
              <a:buNone/>
              <a:defRPr sz="2000" b="1">
                <a:solidFill>
                  <a:srgbClr val="0F3F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Slide Number Placeholder 5"/>
          <p:cNvSpPr>
            <a:spLocks noGrp="1"/>
          </p:cNvSpPr>
          <p:nvPr>
            <p:ph type="sldNum" sz="quarter" idx="12"/>
          </p:nvPr>
        </p:nvSpPr>
        <p:spPr>
          <a:xfrm>
            <a:off x="10721956" y="6497955"/>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2" name="Footer Placeholder 4"/>
          <p:cNvSpPr>
            <a:spLocks noGrp="1"/>
          </p:cNvSpPr>
          <p:nvPr>
            <p:ph type="ftr" sz="quarter" idx="13"/>
          </p:nvPr>
        </p:nvSpPr>
        <p:spPr>
          <a:xfrm>
            <a:off x="-7375" y="6492240"/>
            <a:ext cx="12191999" cy="365125"/>
          </a:xfrm>
        </p:spPr>
        <p:txBody>
          <a:bodyPr/>
          <a:lstStyle>
            <a:lvl1pPr>
              <a:defRPr sz="2000" b="1">
                <a:solidFill>
                  <a:schemeClr val="bg1"/>
                </a:solidFill>
              </a:defRPr>
            </a:lvl1pPr>
          </a:lstStyle>
          <a:p>
            <a:r>
              <a:rPr lang="en-US" dirty="0"/>
              <a:t>MNPSP.org/MNPBS</a:t>
            </a:r>
          </a:p>
        </p:txBody>
      </p:sp>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pic>
        <p:nvPicPr>
          <p:cNvPr id="16" name="Picture 15"/>
          <p:cNvPicPr>
            <a:picLocks noChangeAspect="1"/>
          </p:cNvPicPr>
          <p:nvPr userDrawn="1"/>
        </p:nvPicPr>
        <p:blipFill>
          <a:blip r:embed="rId2"/>
          <a:stretch>
            <a:fillRect/>
          </a:stretch>
        </p:blipFill>
        <p:spPr>
          <a:xfrm>
            <a:off x="3035541" y="1083430"/>
            <a:ext cx="5988766" cy="1939806"/>
          </a:xfrm>
          <a:prstGeom prst="rect">
            <a:avLst/>
          </a:prstGeom>
        </p:spPr>
      </p:pic>
    </p:spTree>
    <p:extLst>
      <p:ext uri="{BB962C8B-B14F-4D97-AF65-F5344CB8AC3E}">
        <p14:creationId xmlns:p14="http://schemas.microsoft.com/office/powerpoint/2010/main" val="4276432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TextBox 13"/>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p:nvPr>
        </p:nvSpPr>
        <p:spPr>
          <a:xfrm>
            <a:off x="963084" y="4406903"/>
            <a:ext cx="10363200" cy="1362075"/>
          </a:xfrm>
        </p:spPr>
        <p:txBody>
          <a:bodyPr anchor="t"/>
          <a:lstStyle>
            <a:lvl1pPr algn="l">
              <a:defRPr sz="4000" b="1" cap="all">
                <a:solidFill>
                  <a:srgbClr val="00A3DB"/>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1">
                <a:solidFill>
                  <a:srgbClr val="0F3F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0"/>
            <a:ext cx="12192000" cy="1219200"/>
          </a:xfrm>
          <a:prstGeom prst="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p:cNvSpPr>
            <a:spLocks noGrp="1"/>
          </p:cNvSpPr>
          <p:nvPr>
            <p:ph type="sldNum" sz="quarter" idx="12"/>
          </p:nvPr>
        </p:nvSpPr>
        <p:spPr>
          <a:xfrm>
            <a:off x="10721956" y="6497955"/>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1" name="Rectangle 10"/>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3"/>
          </p:nvPr>
        </p:nvSpPr>
        <p:spPr>
          <a:xfrm>
            <a:off x="-7375" y="6492240"/>
            <a:ext cx="12191999" cy="365125"/>
          </a:xfrm>
        </p:spPr>
        <p:txBody>
          <a:bodyPr/>
          <a:lstStyle>
            <a:lvl1pPr>
              <a:defRPr sz="2000" b="1">
                <a:solidFill>
                  <a:schemeClr val="bg1"/>
                </a:solidFill>
              </a:defRPr>
            </a:lvl1pPr>
          </a:lstStyle>
          <a:p>
            <a:r>
              <a:rPr lang="en-US" dirty="0"/>
              <a:t>MNPSP.org/MNPBS</a:t>
            </a:r>
          </a:p>
        </p:txBody>
      </p:sp>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pic>
        <p:nvPicPr>
          <p:cNvPr id="13"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solidFill>
            <a:schemeClr val="bg1"/>
          </a:solidFill>
        </p:spPr>
      </p:pic>
    </p:spTree>
    <p:extLst>
      <p:ext uri="{BB962C8B-B14F-4D97-AF65-F5344CB8AC3E}">
        <p14:creationId xmlns:p14="http://schemas.microsoft.com/office/powerpoint/2010/main" val="4162554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10166888"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spTree>
    <p:extLst>
      <p:ext uri="{BB962C8B-B14F-4D97-AF65-F5344CB8AC3E}">
        <p14:creationId xmlns:p14="http://schemas.microsoft.com/office/powerpoint/2010/main" val="353249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B3B6-1D6F-438D-BBEA-705DF1C7D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CF0364-19B8-4AA1-AC7E-ABF9B7677157}"/>
              </a:ext>
            </a:extLst>
          </p:cNvPr>
          <p:cNvSpPr>
            <a:spLocks noGrp="1"/>
          </p:cNvSpPr>
          <p:nvPr>
            <p:ph type="dt" sz="half" idx="10"/>
          </p:nvPr>
        </p:nvSpPr>
        <p:spPr/>
        <p:txBody>
          <a:bodyPr/>
          <a:lstStyle/>
          <a:p>
            <a:fld id="{9E31FDA0-20D2-4905-A010-ECB27C9CE284}" type="datetimeFigureOut">
              <a:rPr lang="en-US" smtClean="0"/>
              <a:t>1/26/21</a:t>
            </a:fld>
            <a:endParaRPr lang="en-US"/>
          </a:p>
        </p:txBody>
      </p:sp>
      <p:sp>
        <p:nvSpPr>
          <p:cNvPr id="4" name="Footer Placeholder 3">
            <a:extLst>
              <a:ext uri="{FF2B5EF4-FFF2-40B4-BE49-F238E27FC236}">
                <a16:creationId xmlns:a16="http://schemas.microsoft.com/office/drawing/2014/main" id="{E26D7B2A-5EC4-4F36-8374-14AB3F998B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A516F5-F8A1-4F93-9FBB-6012BA1E57E6}"/>
              </a:ext>
            </a:extLst>
          </p:cNvPr>
          <p:cNvSpPr>
            <a:spLocks noGrp="1"/>
          </p:cNvSpPr>
          <p:nvPr>
            <p:ph type="sldNum" sz="quarter" idx="12"/>
          </p:nvPr>
        </p:nvSpPr>
        <p:spPr/>
        <p:txBody>
          <a:bodyPr/>
          <a:lstStyle/>
          <a:p>
            <a:fld id="{C0BE4170-C89A-41D6-9235-BBDD29EE3516}" type="slidenum">
              <a:rPr lang="en-US" smtClean="0"/>
              <a:t>‹#›</a:t>
            </a:fld>
            <a:endParaRPr lang="en-US"/>
          </a:p>
        </p:txBody>
      </p:sp>
    </p:spTree>
    <p:extLst>
      <p:ext uri="{BB962C8B-B14F-4D97-AF65-F5344CB8AC3E}">
        <p14:creationId xmlns:p14="http://schemas.microsoft.com/office/powerpoint/2010/main" val="1546601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10150870"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10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10150870" cy="914400"/>
          </a:xfrm>
        </p:spPr>
        <p:txBody>
          <a:bodyPr>
            <a:normAutofit/>
          </a:bodyPr>
          <a:lstStyle>
            <a:lvl1pPr algn="l">
              <a:defRPr sz="3600" b="1">
                <a:solidFill>
                  <a:srgbClr val="00A3DB"/>
                </a:solidFill>
              </a:defRPr>
            </a:lvl1pPr>
          </a:lstStyle>
          <a:p>
            <a:endParaRPr lang="en-US" dirty="0"/>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4482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Boxed)">
    <p:bg>
      <p:bgPr>
        <a:solidFill>
          <a:srgbClr val="E8E8E8"/>
        </a:solidFill>
        <a:effectLst/>
      </p:bgPr>
    </p:bg>
    <p:spTree>
      <p:nvGrpSpPr>
        <p:cNvPr id="1" name=""/>
        <p:cNvGrpSpPr/>
        <p:nvPr/>
      </p:nvGrpSpPr>
      <p:grpSpPr>
        <a:xfrm>
          <a:off x="0" y="0"/>
          <a:ext cx="0" cy="0"/>
          <a:chOff x="0" y="0"/>
          <a:chExt cx="0" cy="0"/>
        </a:xfrm>
      </p:grpSpPr>
      <p:sp>
        <p:nvSpPr>
          <p:cNvPr id="10" name="TextBox 9"/>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7" name="Rectangle 6"/>
          <p:cNvSpPr/>
          <p:nvPr userDrawn="1"/>
        </p:nvSpPr>
        <p:spPr>
          <a:xfrm>
            <a:off x="0" y="0"/>
            <a:ext cx="12192000" cy="1219200"/>
          </a:xfrm>
          <a:prstGeom prst="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100379" y="145861"/>
            <a:ext cx="10018078" cy="914400"/>
          </a:xfrm>
        </p:spPr>
        <p:txBody>
          <a:bodyPr>
            <a:normAutofit/>
          </a:bodyPr>
          <a:lstStyle>
            <a:lvl1pPr algn="l">
              <a:defRPr sz="3600" b="1">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721956" y="6496624"/>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0" y="6488491"/>
            <a:ext cx="12192000" cy="365125"/>
          </a:xfrm>
        </p:spPr>
        <p:txBody>
          <a:bodyPr/>
          <a:lstStyle>
            <a:lvl1pPr>
              <a:defRPr sz="2000" b="1">
                <a:solidFill>
                  <a:schemeClr val="bg1"/>
                </a:solidFill>
              </a:defRPr>
            </a:lvl1pPr>
          </a:lstStyle>
          <a:p>
            <a:r>
              <a:rPr lang="en-US" dirty="0"/>
              <a:t>MNPSP.org/MNPBS</a:t>
            </a:r>
          </a:p>
        </p:txBody>
      </p:sp>
      <p:sp>
        <p:nvSpPr>
          <p:cNvPr id="11"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solidFill>
            <a:schemeClr val="bg1"/>
          </a:solidFill>
        </p:spPr>
      </p:pic>
    </p:spTree>
    <p:extLst>
      <p:ext uri="{BB962C8B-B14F-4D97-AF65-F5344CB8AC3E}">
        <p14:creationId xmlns:p14="http://schemas.microsoft.com/office/powerpoint/2010/main" val="348584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9" name="Footer Placeholder 4"/>
          <p:cNvSpPr>
            <a:spLocks noGrp="1"/>
          </p:cNvSpPr>
          <p:nvPr>
            <p:ph type="ftr" sz="quarter" idx="3"/>
          </p:nvPr>
        </p:nvSpPr>
        <p:spPr>
          <a:xfrm>
            <a:off x="1" y="6492875"/>
            <a:ext cx="12191999" cy="365125"/>
          </a:xfrm>
          <a:prstGeom prst="rect">
            <a:avLst/>
          </a:prstGeom>
        </p:spPr>
        <p:txBody>
          <a:bodyPr anchor="ctr"/>
          <a:lstStyle>
            <a:lvl1pPr algn="ctr">
              <a:defRPr sz="2000" b="1">
                <a:solidFill>
                  <a:schemeClr val="bg1"/>
                </a:solidFill>
              </a:defRPr>
            </a:lvl1pPr>
          </a:lstStyle>
          <a:p>
            <a:r>
              <a:rPr lang="en-US" dirty="0"/>
              <a:t>MNPSP.org/MNPBS</a:t>
            </a:r>
            <a:endParaRPr lang="en-US" sz="2400" dirty="0"/>
          </a:p>
        </p:txBody>
      </p:sp>
      <p:sp>
        <p:nvSpPr>
          <p:cNvPr id="11"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pic>
        <p:nvPicPr>
          <p:cNvPr id="15" name="Picture 14"/>
          <p:cNvPicPr>
            <a:picLocks noChangeAspect="1"/>
          </p:cNvPicPr>
          <p:nvPr userDrawn="1"/>
        </p:nvPicPr>
        <p:blipFill>
          <a:blip r:embed="rId2"/>
          <a:stretch>
            <a:fillRect/>
          </a:stretch>
        </p:blipFill>
        <p:spPr>
          <a:xfrm>
            <a:off x="3361246" y="716802"/>
            <a:ext cx="4949377" cy="1603140"/>
          </a:xfrm>
          <a:prstGeom prst="rect">
            <a:avLst/>
          </a:prstGeom>
        </p:spPr>
      </p:pic>
      <p:sp>
        <p:nvSpPr>
          <p:cNvPr id="17" name="Slide Number Placeholder 3"/>
          <p:cNvSpPr>
            <a:spLocks noGrp="1"/>
          </p:cNvSpPr>
          <p:nvPr>
            <p:ph type="sldNum" sz="quarter" idx="11"/>
          </p:nvPr>
        </p:nvSpPr>
        <p:spPr>
          <a:xfrm>
            <a:off x="10721956" y="6501006"/>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2" name="Title 1"/>
          <p:cNvSpPr>
            <a:spLocks noGrp="1"/>
          </p:cNvSpPr>
          <p:nvPr>
            <p:ph type="ctrTitle"/>
          </p:nvPr>
        </p:nvSpPr>
        <p:spPr>
          <a:xfrm>
            <a:off x="15903" y="2404872"/>
            <a:ext cx="12192000" cy="954005"/>
          </a:xfrm>
          <a:noFill/>
        </p:spPr>
        <p:txBody>
          <a:bodyPr wrap="square" lIns="182880" tIns="91440" rIns="182880" bIns="91440" spcCol="0" anchor="ctr">
            <a:normAutofit/>
          </a:bodyPr>
          <a:lstStyle>
            <a:lvl1pPr algn="ctr">
              <a:lnSpc>
                <a:spcPct val="90000"/>
              </a:lnSpc>
              <a:defRPr sz="3600" b="1" baseline="0">
                <a:solidFill>
                  <a:srgbClr val="0F3F59"/>
                </a:solidFill>
              </a:defRPr>
            </a:lvl1pPr>
          </a:lstStyle>
          <a:p>
            <a:endParaRPr lang="en-US" dirty="0"/>
          </a:p>
        </p:txBody>
      </p: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65800" y="4485575"/>
            <a:ext cx="7250567" cy="1155827"/>
          </a:xfrm>
          <a:prstGeom prst="rect">
            <a:avLst/>
          </a:prstGeom>
        </p:spPr>
      </p:pic>
      <p:pic>
        <p:nvPicPr>
          <p:cNvPr id="16" name="Picture 15"/>
          <p:cNvPicPr>
            <a:picLocks noChangeAspect="1"/>
          </p:cNvPicPr>
          <p:nvPr userDrawn="1"/>
        </p:nvPicPr>
        <p:blipFill>
          <a:blip r:embed="rId4">
            <a:grayscl/>
          </a:blip>
          <a:stretch>
            <a:fillRect/>
          </a:stretch>
        </p:blipFill>
        <p:spPr>
          <a:xfrm>
            <a:off x="10127544" y="3578023"/>
            <a:ext cx="1188823" cy="908383"/>
          </a:xfrm>
          <a:prstGeom prst="rect">
            <a:avLst/>
          </a:prstGeom>
        </p:spPr>
      </p:pic>
      <p:pic>
        <p:nvPicPr>
          <p:cNvPr id="18" name="Picture 17"/>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95684" y="3748244"/>
            <a:ext cx="9156986" cy="847567"/>
          </a:xfrm>
          <a:prstGeom prst="rect">
            <a:avLst/>
          </a:prstGeom>
        </p:spPr>
      </p:pic>
      <p:pic>
        <p:nvPicPr>
          <p:cNvPr id="19" name="Picture 18"/>
          <p:cNvPicPr>
            <a:picLocks noChangeAspect="1"/>
          </p:cNvPicPr>
          <p:nvPr userDrawn="1"/>
        </p:nvPicPr>
        <p:blipFill>
          <a:blip r:embed="rId6">
            <a:grayscl/>
          </a:blip>
          <a:stretch>
            <a:fillRect/>
          </a:stretch>
        </p:blipFill>
        <p:spPr>
          <a:xfrm>
            <a:off x="795684" y="4768056"/>
            <a:ext cx="1463167" cy="701101"/>
          </a:xfrm>
          <a:prstGeom prst="rect">
            <a:avLst/>
          </a:prstGeom>
        </p:spPr>
      </p:pic>
      <p:pic>
        <p:nvPicPr>
          <p:cNvPr id="20" name="Picture 19"/>
          <p:cNvPicPr>
            <a:picLocks noChangeAspect="1"/>
          </p:cNvPicPr>
          <p:nvPr userDrawn="1"/>
        </p:nvPicPr>
        <p:blipFill>
          <a:blip r:embed="rId7">
            <a:grayscl/>
            <a:extLst>
              <a:ext uri="{28A0092B-C50C-407E-A947-70E740481C1C}">
                <a14:useLocalDpi xmlns:a14="http://schemas.microsoft.com/office/drawing/2010/main" val="0"/>
              </a:ext>
            </a:extLst>
          </a:blip>
          <a:stretch>
            <a:fillRect/>
          </a:stretch>
        </p:blipFill>
        <p:spPr>
          <a:xfrm>
            <a:off x="2659157" y="4832423"/>
            <a:ext cx="1143260" cy="635145"/>
          </a:xfrm>
          <a:prstGeom prst="rect">
            <a:avLst/>
          </a:prstGeom>
        </p:spPr>
      </p:pic>
    </p:spTree>
    <p:extLst>
      <p:ext uri="{BB962C8B-B14F-4D97-AF65-F5344CB8AC3E}">
        <p14:creationId xmlns:p14="http://schemas.microsoft.com/office/powerpoint/2010/main" val="189804089"/>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100000">
              <a:srgbClr val="00A3DB"/>
            </a:gs>
            <a:gs pos="20000">
              <a:srgbClr val="00A3E2"/>
            </a:gs>
          </a:gsLst>
          <a:path path="circle">
            <a:fillToRect l="50000" t="50000" r="50000" b="50000"/>
          </a:path>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7374" y="6492875"/>
            <a:ext cx="12177257" cy="365125"/>
          </a:xfrm>
        </p:spPr>
        <p:txBody>
          <a:bodyPr/>
          <a:lstStyle>
            <a:lvl1pPr>
              <a:defRPr sz="2000" b="1">
                <a:solidFill>
                  <a:schemeClr val="bg1"/>
                </a:solidFill>
              </a:defRPr>
            </a:lvl1pPr>
          </a:lstStyle>
          <a:p>
            <a:r>
              <a:rPr lang="en-US" dirty="0"/>
              <a:t>MNPSP.org/MNPBS</a:t>
            </a: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838200" y="2212737"/>
            <a:ext cx="10515600" cy="1472163"/>
          </a:xfrm>
        </p:spPr>
        <p:txBody>
          <a:bodyPr>
            <a:noAutofit/>
          </a:bodyPr>
          <a:lstStyle>
            <a:lvl1pPr algn="ctr">
              <a:tabLst>
                <a:tab pos="3770313" algn="l"/>
              </a:tabLst>
              <a:defRPr sz="7000" b="1">
                <a:solidFill>
                  <a:schemeClr val="bg1"/>
                </a:solidFill>
              </a:defRPr>
            </a:lvl1pPr>
          </a:lstStyle>
          <a:p>
            <a:r>
              <a:rPr lang="en-US" dirty="0"/>
              <a:t>Thanks!</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1" baseline="0">
                <a:solidFill>
                  <a:schemeClr val="bg1"/>
                </a:solidFill>
              </a:defRPr>
            </a:lvl1pPr>
          </a:lstStyle>
          <a:p>
            <a:pPr lvl="0"/>
            <a:r>
              <a:rPr lang="en-US" dirty="0"/>
              <a:t>PRESENTER NAMES</a:t>
            </a:r>
          </a:p>
          <a:p>
            <a:pPr lvl="0"/>
            <a:r>
              <a:rPr lang="en-US" dirty="0"/>
              <a:t>MNPBSnetwork@gmail.com</a:t>
            </a:r>
          </a:p>
        </p:txBody>
      </p:sp>
      <p:sp>
        <p:nvSpPr>
          <p:cNvPr id="4" name="Slide Number Placeholder 3"/>
          <p:cNvSpPr>
            <a:spLocks noGrp="1"/>
          </p:cNvSpPr>
          <p:nvPr>
            <p:ph type="sldNum" sz="quarter" idx="11"/>
          </p:nvPr>
        </p:nvSpPr>
        <p:spPr>
          <a:xfrm>
            <a:off x="10721963" y="6488491"/>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208442" y="347979"/>
            <a:ext cx="3326677" cy="1077535"/>
          </a:xfrm>
          <a:prstGeom prst="rect">
            <a:avLst/>
          </a:prstGeom>
        </p:spPr>
      </p:pic>
      <p:sp>
        <p:nvSpPr>
          <p:cNvPr id="9"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sp>
        <p:nvSpPr>
          <p:cNvPr id="12" name="Rectangle 11"/>
          <p:cNvSpPr/>
          <p:nvPr userDrawn="1"/>
        </p:nvSpPr>
        <p:spPr>
          <a:xfrm flipV="1">
            <a:off x="-7369" y="6434006"/>
            <a:ext cx="12192000" cy="45719"/>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5963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5EC8E-E6FD-D74C-91C3-44CDC86C8287}" type="slidenum">
              <a:rPr lang="en-US" smtClean="0"/>
              <a:t>‹#›</a:t>
            </a:fld>
            <a:endParaRPr lang="en-US"/>
          </a:p>
        </p:txBody>
      </p:sp>
    </p:spTree>
    <p:extLst>
      <p:ext uri="{BB962C8B-B14F-4D97-AF65-F5344CB8AC3E}">
        <p14:creationId xmlns:p14="http://schemas.microsoft.com/office/powerpoint/2010/main" val="887874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APBS.org</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4286" y="340178"/>
            <a:ext cx="1143260" cy="635145"/>
          </a:xfrm>
          <a:prstGeom prst="rect">
            <a:avLst/>
          </a:prstGeom>
        </p:spPr>
      </p:pic>
    </p:spTree>
    <p:extLst>
      <p:ext uri="{BB962C8B-B14F-4D97-AF65-F5344CB8AC3E}">
        <p14:creationId xmlns:p14="http://schemas.microsoft.com/office/powerpoint/2010/main" val="771183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APBS.org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4286" y="340178"/>
            <a:ext cx="1143260" cy="635145"/>
          </a:xfrm>
          <a:prstGeom prst="rect">
            <a:avLst/>
          </a:prstGeom>
        </p:spPr>
      </p:pic>
    </p:spTree>
    <p:extLst>
      <p:ext uri="{BB962C8B-B14F-4D97-AF65-F5344CB8AC3E}">
        <p14:creationId xmlns:p14="http://schemas.microsoft.com/office/powerpoint/2010/main" val="2987781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MN.gov/DHS</a:t>
            </a:r>
          </a:p>
        </p:txBody>
      </p:sp>
      <p:pic>
        <p:nvPicPr>
          <p:cNvPr id="12" name="Picture 2" descr="Related image"/>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5543" y="280481"/>
            <a:ext cx="1380744" cy="69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0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MN.gov/DHS</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lated image"/>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5543" y="280481"/>
            <a:ext cx="1380744" cy="69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45A30-7733-C54B-B037-8AEE6D4806FA}"/>
              </a:ext>
            </a:extLst>
          </p:cNvPr>
          <p:cNvSpPr>
            <a:spLocks noGrp="1"/>
          </p:cNvSpPr>
          <p:nvPr>
            <p:ph type="dt" sz="half" idx="10"/>
          </p:nvPr>
        </p:nvSpPr>
        <p:spPr/>
        <p:txBody>
          <a:bodyPr/>
          <a:lstStyle/>
          <a:p>
            <a:fld id="{294994A2-9916-9043-8685-878D61F5D3C6}" type="datetimeFigureOut">
              <a:rPr lang="en-US" smtClean="0"/>
              <a:t>1/26/21</a:t>
            </a:fld>
            <a:endParaRPr lang="en-US"/>
          </a:p>
        </p:txBody>
      </p:sp>
      <p:sp>
        <p:nvSpPr>
          <p:cNvPr id="3" name="Footer Placeholder 2">
            <a:extLst>
              <a:ext uri="{FF2B5EF4-FFF2-40B4-BE49-F238E27FC236}">
                <a16:creationId xmlns:a16="http://schemas.microsoft.com/office/drawing/2014/main" id="{CBCC0B2C-E47D-2646-869E-8F3A49019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463571-C1AC-C746-823F-B6610D6B731A}"/>
              </a:ext>
            </a:extLst>
          </p:cNvPr>
          <p:cNvSpPr>
            <a:spLocks noGrp="1"/>
          </p:cNvSpPr>
          <p:nvPr>
            <p:ph type="sldNum" sz="quarter" idx="12"/>
          </p:nvPr>
        </p:nvSpPr>
        <p:spPr/>
        <p:txBody>
          <a:bodyPr/>
          <a:lstStyle/>
          <a:p>
            <a:fld id="{DC74CDC5-6BF6-0142-B5B9-3D48C9D67DE2}" type="slidenum">
              <a:rPr lang="en-US" smtClean="0"/>
              <a:t>‹#›</a:t>
            </a:fld>
            <a:endParaRPr lang="en-US"/>
          </a:p>
        </p:txBody>
      </p:sp>
    </p:spTree>
    <p:extLst>
      <p:ext uri="{BB962C8B-B14F-4D97-AF65-F5344CB8AC3E}">
        <p14:creationId xmlns:p14="http://schemas.microsoft.com/office/powerpoint/2010/main" val="811106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10714581" y="145861"/>
            <a:ext cx="146266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100379" y="145861"/>
            <a:ext cx="9621577" cy="914400"/>
          </a:xfrm>
        </p:spPr>
        <p:txBody>
          <a:bodyPr>
            <a:normAutofit/>
          </a:bodyPr>
          <a:lstStyle>
            <a:lvl1pPr algn="l">
              <a:defRPr sz="3600" b="1">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721956" y="6496624"/>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0" y="6488491"/>
            <a:ext cx="12192000" cy="365125"/>
          </a:xfrm>
        </p:spPr>
        <p:txBody>
          <a:bodyPr/>
          <a:lstStyle>
            <a:lvl1pPr>
              <a:defRPr sz="2000" b="1">
                <a:solidFill>
                  <a:schemeClr val="bg1"/>
                </a:solidFill>
              </a:defRPr>
            </a:lvl1pPr>
          </a:lstStyle>
          <a:p>
            <a:r>
              <a:rPr lang="en-US" dirty="0"/>
              <a:t>MNPSP.org/MNPBS</a:t>
            </a:r>
          </a:p>
        </p:txBody>
      </p:sp>
      <p:sp>
        <p:nvSpPr>
          <p:cNvPr id="11"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MN.gov/DHS</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solidFill>
            <a:schemeClr val="bg1"/>
          </a:solidFill>
        </p:spPr>
      </p:pic>
      <p:pic>
        <p:nvPicPr>
          <p:cNvPr id="13" name="Picture 2" descr="Related image"/>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5543" y="280481"/>
            <a:ext cx="1380744" cy="69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47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education.mn.gov</a:t>
            </a:r>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t="14001" b="16666"/>
          <a:stretch/>
        </p:blipFill>
        <p:spPr>
          <a:xfrm>
            <a:off x="10841445" y="188912"/>
            <a:ext cx="1208941" cy="838199"/>
          </a:xfrm>
          <a:prstGeom prst="rect">
            <a:avLst/>
          </a:prstGeom>
        </p:spPr>
      </p:pic>
    </p:spTree>
    <p:extLst>
      <p:ext uri="{BB962C8B-B14F-4D97-AF65-F5344CB8AC3E}">
        <p14:creationId xmlns:p14="http://schemas.microsoft.com/office/powerpoint/2010/main" val="1526362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education.mn.gov</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4001" b="16666"/>
          <a:stretch/>
        </p:blipFill>
        <p:spPr>
          <a:xfrm>
            <a:off x="10841445" y="188912"/>
            <a:ext cx="1208941" cy="838199"/>
          </a:xfrm>
          <a:prstGeom prst="rect">
            <a:avLst/>
          </a:prstGeom>
        </p:spPr>
      </p:pic>
    </p:spTree>
    <p:extLst>
      <p:ext uri="{BB962C8B-B14F-4D97-AF65-F5344CB8AC3E}">
        <p14:creationId xmlns:p14="http://schemas.microsoft.com/office/powerpoint/2010/main" val="336011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 (Boxed)">
    <p:bg>
      <p:bgPr>
        <a:solidFill>
          <a:srgbClr val="E8E8E8"/>
        </a:solidFill>
        <a:effectLst/>
      </p:bgPr>
    </p:bg>
    <p:spTree>
      <p:nvGrpSpPr>
        <p:cNvPr id="1" name=""/>
        <p:cNvGrpSpPr/>
        <p:nvPr/>
      </p:nvGrpSpPr>
      <p:grpSpPr>
        <a:xfrm>
          <a:off x="0" y="0"/>
          <a:ext cx="0" cy="0"/>
          <a:chOff x="0" y="0"/>
          <a:chExt cx="0" cy="0"/>
        </a:xfrm>
      </p:grpSpPr>
      <p:sp>
        <p:nvSpPr>
          <p:cNvPr id="10" name="TextBox 9"/>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7" name="Rectangle 6"/>
          <p:cNvSpPr/>
          <p:nvPr userDrawn="1"/>
        </p:nvSpPr>
        <p:spPr>
          <a:xfrm>
            <a:off x="0" y="0"/>
            <a:ext cx="12192000" cy="1219200"/>
          </a:xfrm>
          <a:prstGeom prst="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100379" y="145861"/>
            <a:ext cx="9621577" cy="914400"/>
          </a:xfrm>
        </p:spPr>
        <p:txBody>
          <a:bodyPr>
            <a:normAutofit/>
          </a:bodyPr>
          <a:lstStyle>
            <a:lvl1pPr algn="l">
              <a:defRPr sz="3600" b="1">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721956" y="6496624"/>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0" y="6488491"/>
            <a:ext cx="12192000" cy="365125"/>
          </a:xfrm>
        </p:spPr>
        <p:txBody>
          <a:bodyPr/>
          <a:lstStyle>
            <a:lvl1pPr>
              <a:defRPr sz="2000" b="1">
                <a:solidFill>
                  <a:schemeClr val="bg1"/>
                </a:solidFill>
              </a:defRPr>
            </a:lvl1pPr>
          </a:lstStyle>
          <a:p>
            <a:r>
              <a:rPr lang="en-US" dirty="0"/>
              <a:t>MNPSP.org/MNPBS</a:t>
            </a:r>
          </a:p>
        </p:txBody>
      </p:sp>
      <p:sp>
        <p:nvSpPr>
          <p:cNvPr id="11"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education.mn.gov</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solidFill>
            <a:schemeClr val="bg1"/>
          </a:solidFill>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14001" b="16666"/>
          <a:stretch/>
        </p:blipFill>
        <p:spPr>
          <a:xfrm>
            <a:off x="10841445" y="188912"/>
            <a:ext cx="1208941" cy="838199"/>
          </a:xfrm>
          <a:prstGeom prst="rect">
            <a:avLst/>
          </a:prstGeom>
        </p:spPr>
      </p:pic>
    </p:spTree>
    <p:extLst>
      <p:ext uri="{BB962C8B-B14F-4D97-AF65-F5344CB8AC3E}">
        <p14:creationId xmlns:p14="http://schemas.microsoft.com/office/powerpoint/2010/main" val="3621809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rtc.umn.edu</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930915" y="99765"/>
            <a:ext cx="1032485" cy="1039557"/>
          </a:xfrm>
          <a:prstGeom prst="rect">
            <a:avLst/>
          </a:prstGeom>
        </p:spPr>
      </p:pic>
    </p:spTree>
    <p:extLst>
      <p:ext uri="{BB962C8B-B14F-4D97-AF65-F5344CB8AC3E}">
        <p14:creationId xmlns:p14="http://schemas.microsoft.com/office/powerpoint/2010/main" val="837180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rtc.umn.edu</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930915" y="99765"/>
            <a:ext cx="1032485" cy="1039557"/>
          </a:xfrm>
          <a:prstGeom prst="rect">
            <a:avLst/>
          </a:prstGeom>
        </p:spPr>
      </p:pic>
    </p:spTree>
    <p:extLst>
      <p:ext uri="{BB962C8B-B14F-4D97-AF65-F5344CB8AC3E}">
        <p14:creationId xmlns:p14="http://schemas.microsoft.com/office/powerpoint/2010/main" val="1152519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StThomas.edu</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14581" y="378202"/>
            <a:ext cx="1429193" cy="407069"/>
          </a:xfrm>
          <a:prstGeom prst="rect">
            <a:avLst/>
          </a:prstGeom>
        </p:spPr>
      </p:pic>
    </p:spTree>
    <p:extLst>
      <p:ext uri="{BB962C8B-B14F-4D97-AF65-F5344CB8AC3E}">
        <p14:creationId xmlns:p14="http://schemas.microsoft.com/office/powerpoint/2010/main" val="4093995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14581" y="378202"/>
            <a:ext cx="1429193" cy="407069"/>
          </a:xfrm>
          <a:prstGeom prst="rect">
            <a:avLst/>
          </a:prstGeom>
        </p:spPr>
      </p:pic>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11851606" y="6767301"/>
            <a:ext cx="1053743" cy="16936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ResidentialServices.org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StThomas.edu</a:t>
            </a:r>
          </a:p>
        </p:txBody>
      </p:sp>
    </p:spTree>
    <p:extLst>
      <p:ext uri="{BB962C8B-B14F-4D97-AF65-F5344CB8AC3E}">
        <p14:creationId xmlns:p14="http://schemas.microsoft.com/office/powerpoint/2010/main" val="426040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pbisMN.org</a:t>
            </a:r>
          </a:p>
        </p:txBody>
      </p:sp>
      <p:pic>
        <p:nvPicPr>
          <p:cNvPr id="12"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69641" y="224611"/>
            <a:ext cx="1352549" cy="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936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pbisMN.org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69641" y="224611"/>
            <a:ext cx="1352549" cy="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46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850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3215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Rectangle 9"/>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Tree>
    <p:extLst>
      <p:ext uri="{BB962C8B-B14F-4D97-AF65-F5344CB8AC3E}">
        <p14:creationId xmlns:p14="http://schemas.microsoft.com/office/powerpoint/2010/main" val="40698037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989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6698B-4152-1B49-80AF-59E784B06AAE}"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18BF3-B495-DE41-BADB-573D14B0CC02}" type="slidenum">
              <a:rPr lang="en-US" smtClean="0"/>
              <a:t>‹#›</a:t>
            </a:fld>
            <a:endParaRPr lang="en-US"/>
          </a:p>
        </p:txBody>
      </p:sp>
    </p:spTree>
    <p:extLst>
      <p:ext uri="{BB962C8B-B14F-4D97-AF65-F5344CB8AC3E}">
        <p14:creationId xmlns:p14="http://schemas.microsoft.com/office/powerpoint/2010/main" val="14466280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ResidentialServices.org</a:t>
            </a:r>
          </a:p>
        </p:txBody>
      </p:sp>
      <p:pic>
        <p:nvPicPr>
          <p:cNvPr id="11" name="Picture 2" descr="http://residentialservices.org/wp-content/uploads/2013/04/RSI_Web_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17611" y="183445"/>
            <a:ext cx="1467013"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19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11851606" y="6767301"/>
            <a:ext cx="1053743" cy="16936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ResidentialServices.org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http://residentialservices.org/wp-content/uploads/2013/04/RSI_Web_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17611" y="183445"/>
            <a:ext cx="1467013" cy="673100"/>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ResidentialServices.org</a:t>
            </a:r>
          </a:p>
        </p:txBody>
      </p:sp>
    </p:spTree>
    <p:extLst>
      <p:ext uri="{BB962C8B-B14F-4D97-AF65-F5344CB8AC3E}">
        <p14:creationId xmlns:p14="http://schemas.microsoft.com/office/powerpoint/2010/main" val="865124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4582" y="269900"/>
            <a:ext cx="1462668" cy="697814"/>
          </a:xfrm>
          <a:prstGeom prst="rect">
            <a:avLst/>
          </a:prstGeom>
        </p:spPr>
      </p:pic>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SWSC.org</a:t>
            </a:r>
          </a:p>
        </p:txBody>
      </p:sp>
    </p:spTree>
    <p:extLst>
      <p:ext uri="{BB962C8B-B14F-4D97-AF65-F5344CB8AC3E}">
        <p14:creationId xmlns:p14="http://schemas.microsoft.com/office/powerpoint/2010/main" val="198127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4582" y="269900"/>
            <a:ext cx="1462668" cy="697814"/>
          </a:xfrm>
          <a:prstGeom prst="rect">
            <a:avLst/>
          </a:prstGeom>
        </p:spPr>
      </p:pic>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11851606" y="6767301"/>
            <a:ext cx="1053743" cy="16936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ResidentialServices.org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SWSC.org</a:t>
            </a:r>
          </a:p>
        </p:txBody>
      </p:sp>
    </p:spTree>
    <p:extLst>
      <p:ext uri="{BB962C8B-B14F-4D97-AF65-F5344CB8AC3E}">
        <p14:creationId xmlns:p14="http://schemas.microsoft.com/office/powerpoint/2010/main" val="1235348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pic>
        <p:nvPicPr>
          <p:cNvPr id="31746" name="Picture 2" descr="https://sites.google.com/a/mnaba.org/mnaba/_/rsrc/1300671903975/config/customLogo.gif?revision=8"/>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51652" y="163403"/>
            <a:ext cx="1188527" cy="9072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MNABA.org</a:t>
            </a:r>
          </a:p>
        </p:txBody>
      </p:sp>
    </p:spTree>
    <p:extLst>
      <p:ext uri="{BB962C8B-B14F-4D97-AF65-F5344CB8AC3E}">
        <p14:creationId xmlns:p14="http://schemas.microsoft.com/office/powerpoint/2010/main" val="3732161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MNABA.org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ites.google.com/a/mnaba.org/mnaba/_/rsrc/1300671903975/config/customLogo.gif?revision=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51652" y="163403"/>
            <a:ext cx="1188527" cy="9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3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04D8-FF99-8444-92B4-A383344C2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03B955-C213-1C45-A68D-CB6E6E317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137FD-92A7-6A4B-8142-9BDBFDC87A26}"/>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5" name="Footer Placeholder 4">
            <a:extLst>
              <a:ext uri="{FF2B5EF4-FFF2-40B4-BE49-F238E27FC236}">
                <a16:creationId xmlns:a16="http://schemas.microsoft.com/office/drawing/2014/main" id="{94254DE8-730B-2040-9E84-B013E58B3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648C9-F1B3-9447-A293-9551E26C38E9}"/>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2856581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2207" y="153635"/>
            <a:ext cx="1027416" cy="914400"/>
          </a:xfrm>
          <a:prstGeom prst="rect">
            <a:avLst/>
          </a:prstGeom>
        </p:spPr>
      </p:pic>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ARRM.org</a:t>
            </a:r>
          </a:p>
        </p:txBody>
      </p:sp>
    </p:spTree>
    <p:extLst>
      <p:ext uri="{BB962C8B-B14F-4D97-AF65-F5344CB8AC3E}">
        <p14:creationId xmlns:p14="http://schemas.microsoft.com/office/powerpoint/2010/main" val="23300922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ARRM.org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2207" y="153635"/>
            <a:ext cx="1027416" cy="914400"/>
          </a:xfrm>
          <a:prstGeom prst="rect">
            <a:avLst/>
          </a:prstGeom>
        </p:spPr>
      </p:pic>
    </p:spTree>
    <p:extLst>
      <p:ext uri="{BB962C8B-B14F-4D97-AF65-F5344CB8AC3E}">
        <p14:creationId xmlns:p14="http://schemas.microsoft.com/office/powerpoint/2010/main" val="325766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0816" y="151730"/>
            <a:ext cx="926670" cy="910784"/>
          </a:xfrm>
          <a:prstGeom prst="rect">
            <a:avLst/>
          </a:prstGeom>
        </p:spPr>
      </p:pic>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owakihi.com</a:t>
            </a:r>
          </a:p>
        </p:txBody>
      </p:sp>
    </p:spTree>
    <p:extLst>
      <p:ext uri="{BB962C8B-B14F-4D97-AF65-F5344CB8AC3E}">
        <p14:creationId xmlns:p14="http://schemas.microsoft.com/office/powerpoint/2010/main" val="1905586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owakihi.com</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0816" y="151730"/>
            <a:ext cx="926670" cy="910784"/>
          </a:xfrm>
          <a:prstGeom prst="rect">
            <a:avLst/>
          </a:prstGeom>
        </p:spPr>
      </p:pic>
    </p:spTree>
    <p:extLst>
      <p:ext uri="{BB962C8B-B14F-4D97-AF65-F5344CB8AC3E}">
        <p14:creationId xmlns:p14="http://schemas.microsoft.com/office/powerpoint/2010/main" val="5151126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pic>
        <p:nvPicPr>
          <p:cNvPr id="40962" name="Picture 2" descr="Lutheran Social Services of MN"/>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0748056" y="245746"/>
            <a:ext cx="1395719" cy="6135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LSSMN.org</a:t>
            </a:r>
          </a:p>
        </p:txBody>
      </p:sp>
    </p:spTree>
    <p:extLst>
      <p:ext uri="{BB962C8B-B14F-4D97-AF65-F5344CB8AC3E}">
        <p14:creationId xmlns:p14="http://schemas.microsoft.com/office/powerpoint/2010/main" val="2613454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utheran Social Services of MN"/>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748056" y="245746"/>
            <a:ext cx="1395719" cy="613598"/>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LSSMN.org</a:t>
            </a:r>
          </a:p>
        </p:txBody>
      </p:sp>
    </p:spTree>
    <p:extLst>
      <p:ext uri="{BB962C8B-B14F-4D97-AF65-F5344CB8AC3E}">
        <p14:creationId xmlns:p14="http://schemas.microsoft.com/office/powerpoint/2010/main" val="1932349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PBIS.org</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69641" y="244316"/>
            <a:ext cx="1371600" cy="655175"/>
          </a:xfrm>
          <a:prstGeom prst="rect">
            <a:avLst/>
          </a:prstGeom>
        </p:spPr>
      </p:pic>
    </p:spTree>
    <p:extLst>
      <p:ext uri="{BB962C8B-B14F-4D97-AF65-F5344CB8AC3E}">
        <p14:creationId xmlns:p14="http://schemas.microsoft.com/office/powerpoint/2010/main" val="35576123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PBIS.org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69641" y="244316"/>
            <a:ext cx="1371600" cy="655175"/>
          </a:xfrm>
          <a:prstGeom prst="rect">
            <a:avLst/>
          </a:prstGeom>
        </p:spPr>
      </p:pic>
    </p:spTree>
    <p:extLst>
      <p:ext uri="{BB962C8B-B14F-4D97-AF65-F5344CB8AC3E}">
        <p14:creationId xmlns:p14="http://schemas.microsoft.com/office/powerpoint/2010/main" val="28123696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PBISApps.org</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5675" y="153635"/>
            <a:ext cx="914400" cy="914400"/>
          </a:xfrm>
          <a:prstGeom prst="rect">
            <a:avLst/>
          </a:prstGeom>
        </p:spPr>
      </p:pic>
    </p:spTree>
    <p:extLst>
      <p:ext uri="{BB962C8B-B14F-4D97-AF65-F5344CB8AC3E}">
        <p14:creationId xmlns:p14="http://schemas.microsoft.com/office/powerpoint/2010/main" val="33177027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PBISApps.org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5675" y="153635"/>
            <a:ext cx="914400" cy="914400"/>
          </a:xfrm>
          <a:prstGeom prst="rect">
            <a:avLst/>
          </a:prstGeom>
        </p:spPr>
      </p:pic>
    </p:spTree>
    <p:extLst>
      <p:ext uri="{BB962C8B-B14F-4D97-AF65-F5344CB8AC3E}">
        <p14:creationId xmlns:p14="http://schemas.microsoft.com/office/powerpoint/2010/main" val="275827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3432-726F-BE49-B343-16C1FEAF7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B7F62-5C0D-D44C-BD69-0C2E7BB65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EF1C5-3498-DC43-B512-47053BE7C5B5}"/>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5" name="Footer Placeholder 4">
            <a:extLst>
              <a:ext uri="{FF2B5EF4-FFF2-40B4-BE49-F238E27FC236}">
                <a16:creationId xmlns:a16="http://schemas.microsoft.com/office/drawing/2014/main" id="{2B53F093-E06A-8C4E-939C-7627D0DBA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B5A53-2071-7D46-85BF-9CD63941D3B7}"/>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25110271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ScalingUp.org</a:t>
            </a:r>
          </a:p>
        </p:txBody>
      </p:sp>
      <p:pic>
        <p:nvPicPr>
          <p:cNvPr id="16386" name="Picture 2" descr="http://nirn.fpg.unc.edu/sites/nirn.fpg.unc.edu/files/nirn_logo.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801063" y="207068"/>
            <a:ext cx="1284292" cy="57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0346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ScalingUp.org</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nirn.fpg.unc.edu/sites/nirn.fpg.unc.edu/files/nirn_logo.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801063" y="207068"/>
            <a:ext cx="1284292" cy="57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70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Content (White)">
    <p:spTree>
      <p:nvGrpSpPr>
        <p:cNvPr id="1" name=""/>
        <p:cNvGrpSpPr/>
        <p:nvPr/>
      </p:nvGrpSpPr>
      <p:grpSpPr>
        <a:xfrm>
          <a:off x="0" y="0"/>
          <a:ext cx="0" cy="0"/>
          <a:chOff x="0" y="0"/>
          <a:chExt cx="0" cy="0"/>
        </a:xfrm>
      </p:grpSpPr>
      <p:pic>
        <p:nvPicPr>
          <p:cNvPr id="12" name="Picture 2" descr="TLCPCP"/>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21816" y="152365"/>
            <a:ext cx="915670" cy="915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1012556" y="153635"/>
            <a:ext cx="9702026" cy="914400"/>
          </a:xfrm>
        </p:spPr>
        <p:txBody>
          <a:bodyPr>
            <a:normAutofit/>
          </a:bodyPr>
          <a:lstStyle>
            <a:lvl1pPr algn="l">
              <a:defRPr sz="3600" b="1">
                <a:solidFill>
                  <a:srgbClr val="00A3DB"/>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solidFill>
                  <a:srgbClr val="0F3F59"/>
                </a:solidFill>
              </a:defRPr>
            </a:lvl1pPr>
            <a:lvl2pPr>
              <a:buClr>
                <a:schemeClr val="accent1"/>
              </a:buClr>
              <a:defRPr>
                <a:solidFill>
                  <a:srgbClr val="0F3F59"/>
                </a:solidFill>
              </a:defRPr>
            </a:lvl2pPr>
            <a:lvl3pPr>
              <a:buClr>
                <a:schemeClr val="accent1"/>
              </a:buClr>
              <a:defRPr>
                <a:solidFill>
                  <a:srgbClr val="0F3F59"/>
                </a:solidFill>
              </a:defRPr>
            </a:lvl3pPr>
            <a:lvl4pPr>
              <a:buClr>
                <a:schemeClr val="accent1"/>
              </a:buClr>
              <a:defRPr>
                <a:solidFill>
                  <a:srgbClr val="0F3F59"/>
                </a:solidFill>
              </a:defRPr>
            </a:lvl4pPr>
            <a:lvl5pPr>
              <a:buClr>
                <a:schemeClr val="accent1"/>
              </a:buClr>
              <a:defRPr>
                <a:solidFill>
                  <a:srgbClr val="0F3F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14582" y="6492240"/>
            <a:ext cx="1462668" cy="357629"/>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7375" y="6484109"/>
            <a:ext cx="12184625" cy="365125"/>
          </a:xfrm>
        </p:spPr>
        <p:txBody>
          <a:bodyPr/>
          <a:lstStyle>
            <a:lvl1pPr>
              <a:defRPr sz="2000" b="1">
                <a:solidFill>
                  <a:schemeClr val="bg1"/>
                </a:solidFill>
              </a:defRPr>
            </a:lvl1pPr>
          </a:lstStyle>
          <a:p>
            <a:r>
              <a:rPr lang="en-US" dirty="0"/>
              <a:t>MNPSP.org/MNPBS</a:t>
            </a:r>
          </a:p>
        </p:txBody>
      </p:sp>
      <p:pic>
        <p:nvPicPr>
          <p:cNvPr id="1026"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TLCPCP.com</a:t>
            </a:r>
          </a:p>
        </p:txBody>
      </p:sp>
    </p:spTree>
    <p:extLst>
      <p:ext uri="{BB962C8B-B14F-4D97-AF65-F5344CB8AC3E}">
        <p14:creationId xmlns:p14="http://schemas.microsoft.com/office/powerpoint/2010/main" val="2484754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plit (White)">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16139" y="153635"/>
            <a:ext cx="9705817" cy="914400"/>
          </a:xfrm>
        </p:spPr>
        <p:txBody>
          <a:bodyPr>
            <a:normAutofit/>
          </a:bodyPr>
          <a:lstStyle>
            <a:lvl1pPr algn="l">
              <a:defRPr sz="3600" b="1">
                <a:solidFill>
                  <a:srgbClr val="00A3DB"/>
                </a:solidFill>
              </a:defRPr>
            </a:lvl1pPr>
          </a:lstStyle>
          <a:p>
            <a:endParaRPr lang="en-US" dirty="0"/>
          </a:p>
        </p:txBody>
      </p:sp>
      <p:sp>
        <p:nvSpPr>
          <p:cNvPr id="11" name="TextBox 10"/>
          <p:cNvSpPr txBox="1"/>
          <p:nvPr userDrawn="1"/>
        </p:nvSpPr>
        <p:spPr>
          <a:xfrm>
            <a:off x="-7376"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721956" y="6492240"/>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C0D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7376" y="6488491"/>
            <a:ext cx="12199375" cy="365125"/>
          </a:xfrm>
        </p:spPr>
        <p:txBody>
          <a:bodyPr/>
          <a:lstStyle>
            <a:lvl1pPr>
              <a:defRPr sz="2000" b="1">
                <a:solidFill>
                  <a:schemeClr val="bg1"/>
                </a:solidFill>
              </a:defRPr>
            </a:lvl1pPr>
          </a:lstStyle>
          <a:p>
            <a:r>
              <a:rPr lang="en-US" dirty="0"/>
              <a:t>MNPSP.org/MNPBS</a:t>
            </a:r>
          </a:p>
        </p:txBody>
      </p:sp>
      <p:sp>
        <p:nvSpPr>
          <p:cNvPr id="13"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TLCPCP.com</a:t>
            </a:r>
          </a:p>
        </p:txBody>
      </p:sp>
      <p:pic>
        <p:nvPicPr>
          <p:cNvPr id="14" name="Picture 2" descr="https://lh4.googleusercontent.com/Q429A3s-jLZkf27TdiA6W0Lr5aXhglEyCAN_bLIxv-TGGT1kcgL0rRU7Q4n1McVEjvarA6wPgkyEhkvFUEkeO4bGhzeXgEOiLVFjvrEQBXKO5vL0bwbgNBGfhhObt1mTsEknAnmkSBJSu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304" y="99765"/>
            <a:ext cx="751771" cy="10164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LCPCP"/>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121816" y="152365"/>
            <a:ext cx="915670" cy="91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9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1E0B-F0A7-5F4F-A10D-0232E057FB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CF1B2-F257-6545-AC75-C468ADCAB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0F780-E5A3-D04D-A5A3-4DE1E4BDC407}"/>
              </a:ext>
            </a:extLst>
          </p:cNvPr>
          <p:cNvSpPr>
            <a:spLocks noGrp="1"/>
          </p:cNvSpPr>
          <p:nvPr>
            <p:ph type="dt" sz="half" idx="10"/>
          </p:nvPr>
        </p:nvSpPr>
        <p:spPr/>
        <p:txBody>
          <a:bodyPr/>
          <a:lstStyle/>
          <a:p>
            <a:fld id="{3E0D30A6-E318-7E49-A50E-9083382942E8}" type="datetimeFigureOut">
              <a:rPr lang="en-US" smtClean="0"/>
              <a:t>1/26/21</a:t>
            </a:fld>
            <a:endParaRPr lang="en-US"/>
          </a:p>
        </p:txBody>
      </p:sp>
      <p:sp>
        <p:nvSpPr>
          <p:cNvPr id="5" name="Footer Placeholder 4">
            <a:extLst>
              <a:ext uri="{FF2B5EF4-FFF2-40B4-BE49-F238E27FC236}">
                <a16:creationId xmlns:a16="http://schemas.microsoft.com/office/drawing/2014/main" id="{B3F17441-CD87-6040-A1E8-0D2E2968A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55E77-5B94-EC41-8CF6-0E47B5825627}"/>
              </a:ext>
            </a:extLst>
          </p:cNvPr>
          <p:cNvSpPr>
            <a:spLocks noGrp="1"/>
          </p:cNvSpPr>
          <p:nvPr>
            <p:ph type="sldNum" sz="quarter" idx="12"/>
          </p:nvPr>
        </p:nvSpPr>
        <p:spPr/>
        <p:txBody>
          <a:bodyPr/>
          <a:lstStyle/>
          <a:p>
            <a:fld id="{981C2C51-6FDF-B047-B37A-B3ABED1CB4F3}" type="slidenum">
              <a:rPr lang="en-US" smtClean="0"/>
              <a:t>‹#›</a:t>
            </a:fld>
            <a:endParaRPr lang="en-US"/>
          </a:p>
        </p:txBody>
      </p:sp>
    </p:spTree>
    <p:extLst>
      <p:ext uri="{BB962C8B-B14F-4D97-AF65-F5344CB8AC3E}">
        <p14:creationId xmlns:p14="http://schemas.microsoft.com/office/powerpoint/2010/main" val="138499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heme" Target="../theme/theme11.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73.xml"/><Relationship Id="rId1" Type="http://schemas.openxmlformats.org/officeDocument/2006/relationships/slideLayout" Target="../slideLayouts/slideLayout72.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77.xml"/><Relationship Id="rId1" Type="http://schemas.openxmlformats.org/officeDocument/2006/relationships/slideLayout" Target="../slideLayouts/slideLayout76.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81.xml"/><Relationship Id="rId1" Type="http://schemas.openxmlformats.org/officeDocument/2006/relationships/slideLayout" Target="../slideLayouts/slideLayout80.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83.xml"/><Relationship Id="rId1"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DFCA3A-3786-4812-86B2-472618C3E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6689D-BC38-44D4-A6EC-60E14CB2E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51D83-F273-4B37-94C3-9FB26CA56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1FDA0-20D2-4905-A010-ECB27C9CE284}" type="datetimeFigureOut">
              <a:rPr lang="en-US" smtClean="0"/>
              <a:t>1/26/21</a:t>
            </a:fld>
            <a:endParaRPr lang="en-US"/>
          </a:p>
        </p:txBody>
      </p:sp>
      <p:sp>
        <p:nvSpPr>
          <p:cNvPr id="5" name="Footer Placeholder 4">
            <a:extLst>
              <a:ext uri="{FF2B5EF4-FFF2-40B4-BE49-F238E27FC236}">
                <a16:creationId xmlns:a16="http://schemas.microsoft.com/office/drawing/2014/main" id="{5D0FD374-949E-4599-8F67-0033EBCD9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AD93A6-EC1A-48CA-AAD0-0DF1BA55C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E4170-C89A-41D6-9235-BBDD29EE3516}" type="slidenum">
              <a:rPr lang="en-US" smtClean="0"/>
              <a:t>‹#›</a:t>
            </a:fld>
            <a:endParaRPr lang="en-US"/>
          </a:p>
        </p:txBody>
      </p:sp>
    </p:spTree>
    <p:extLst>
      <p:ext uri="{BB962C8B-B14F-4D97-AF65-F5344CB8AC3E}">
        <p14:creationId xmlns:p14="http://schemas.microsoft.com/office/powerpoint/2010/main" val="9417335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 id="2147483870" r:id="rId4"/>
    <p:sldLayoutId id="2147483891" r:id="rId5"/>
    <p:sldLayoutId id="214748391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StThomas.edu</a:t>
            </a:r>
          </a:p>
        </p:txBody>
      </p:sp>
    </p:spTree>
    <p:extLst>
      <p:ext uri="{BB962C8B-B14F-4D97-AF65-F5344CB8AC3E}">
        <p14:creationId xmlns:p14="http://schemas.microsoft.com/office/powerpoint/2010/main" val="3443402376"/>
      </p:ext>
    </p:extLst>
  </p:cSld>
  <p:clrMap bg1="lt1" tx1="dk1" bg2="lt2" tx2="dk2" accent1="accent1" accent2="accent2" accent3="accent3" accent4="accent4" accent5="accent5" accent6="accent6" hlink="hlink" folHlink="folHlink"/>
  <p:sldLayoutIdLst>
    <p:sldLayoutId id="2147483847" r:id="rId1"/>
    <p:sldLayoutId id="2147483848"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pbisMN.org</a:t>
            </a:r>
          </a:p>
        </p:txBody>
      </p:sp>
    </p:spTree>
    <p:extLst>
      <p:ext uri="{BB962C8B-B14F-4D97-AF65-F5344CB8AC3E}">
        <p14:creationId xmlns:p14="http://schemas.microsoft.com/office/powerpoint/2010/main" val="32389196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73" r:id="rId3"/>
    <p:sldLayoutId id="2147483874" r:id="rId4"/>
    <p:sldLayoutId id="2147483875" r:id="rId5"/>
    <p:sldLayoutId id="2147483878" r:id="rId6"/>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ResidentialServices.org</a:t>
            </a:r>
          </a:p>
        </p:txBody>
      </p:sp>
    </p:spTree>
    <p:extLst>
      <p:ext uri="{BB962C8B-B14F-4D97-AF65-F5344CB8AC3E}">
        <p14:creationId xmlns:p14="http://schemas.microsoft.com/office/powerpoint/2010/main" val="315952315"/>
      </p:ext>
    </p:extLst>
  </p:cSld>
  <p:clrMap bg1="lt1" tx1="dk1" bg2="lt2" tx2="dk2" accent1="accent1" accent2="accent2" accent3="accent3" accent4="accent4" accent5="accent5" accent6="accent6" hlink="hlink" folHlink="folHlink"/>
  <p:sldLayoutIdLst>
    <p:sldLayoutId id="2147483841" r:id="rId1"/>
    <p:sldLayoutId id="2147483842"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SWSC.org</a:t>
            </a:r>
          </a:p>
        </p:txBody>
      </p:sp>
    </p:spTree>
    <p:extLst>
      <p:ext uri="{BB962C8B-B14F-4D97-AF65-F5344CB8AC3E}">
        <p14:creationId xmlns:p14="http://schemas.microsoft.com/office/powerpoint/2010/main" val="4182064077"/>
      </p:ext>
    </p:extLst>
  </p:cSld>
  <p:clrMap bg1="lt1" tx1="dk1" bg2="lt2" tx2="dk2" accent1="accent1" accent2="accent2" accent3="accent3" accent4="accent4" accent5="accent5" accent6="accent6" hlink="hlink" folHlink="folHlink"/>
  <p:sldLayoutIdLst>
    <p:sldLayoutId id="2147483852" r:id="rId1"/>
    <p:sldLayoutId id="2147483853"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MNABA.org</a:t>
            </a:r>
          </a:p>
        </p:txBody>
      </p:sp>
    </p:spTree>
    <p:extLst>
      <p:ext uri="{BB962C8B-B14F-4D97-AF65-F5344CB8AC3E}">
        <p14:creationId xmlns:p14="http://schemas.microsoft.com/office/powerpoint/2010/main" val="1448246682"/>
      </p:ext>
    </p:extLst>
  </p:cSld>
  <p:clrMap bg1="lt1" tx1="dk1" bg2="lt2" tx2="dk2" accent1="accent1" accent2="accent2" accent3="accent3" accent4="accent4" accent5="accent5" accent6="accent6" hlink="hlink" folHlink="folHlink"/>
  <p:sldLayoutIdLst>
    <p:sldLayoutId id="2147483835" r:id="rId1"/>
    <p:sldLayoutId id="2147483836"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ARRM.org</a:t>
            </a:r>
          </a:p>
        </p:txBody>
      </p:sp>
    </p:spTree>
    <p:extLst>
      <p:ext uri="{BB962C8B-B14F-4D97-AF65-F5344CB8AC3E}">
        <p14:creationId xmlns:p14="http://schemas.microsoft.com/office/powerpoint/2010/main" val="3729655075"/>
      </p:ext>
    </p:extLst>
  </p:cSld>
  <p:clrMap bg1="lt1" tx1="dk1" bg2="lt2" tx2="dk2" accent1="accent1" accent2="accent2" accent3="accent3" accent4="accent4" accent5="accent5" accent6="accent6" hlink="hlink" folHlink="folHlink"/>
  <p:sldLayoutIdLst>
    <p:sldLayoutId id="2147483838" r:id="rId1"/>
    <p:sldLayoutId id="2147483839"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owakihi.com</a:t>
            </a:r>
          </a:p>
        </p:txBody>
      </p:sp>
    </p:spTree>
    <p:extLst>
      <p:ext uri="{BB962C8B-B14F-4D97-AF65-F5344CB8AC3E}">
        <p14:creationId xmlns:p14="http://schemas.microsoft.com/office/powerpoint/2010/main" val="1917618660"/>
      </p:ext>
    </p:extLst>
  </p:cSld>
  <p:clrMap bg1="lt1" tx1="dk1" bg2="lt2" tx2="dk2" accent1="accent1" accent2="accent2" accent3="accent3" accent4="accent4" accent5="accent5" accent6="accent6" hlink="hlink" folHlink="folHlink"/>
  <p:sldLayoutIdLst>
    <p:sldLayoutId id="2147483832" r:id="rId1"/>
    <p:sldLayoutId id="2147483833"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LSSMN.org</a:t>
            </a:r>
          </a:p>
        </p:txBody>
      </p:sp>
    </p:spTree>
    <p:extLst>
      <p:ext uri="{BB962C8B-B14F-4D97-AF65-F5344CB8AC3E}">
        <p14:creationId xmlns:p14="http://schemas.microsoft.com/office/powerpoint/2010/main" val="2724518664"/>
      </p:ext>
    </p:extLst>
  </p:cSld>
  <p:clrMap bg1="lt1" tx1="dk1" bg2="lt2" tx2="dk2" accent1="accent1" accent2="accent2" accent3="accent3" accent4="accent4" accent5="accent5" accent6="accent6" hlink="hlink" folHlink="folHlink"/>
  <p:sldLayoutIdLst>
    <p:sldLayoutId id="2147483844" r:id="rId1"/>
    <p:sldLayoutId id="2147483845"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PBIS.org</a:t>
            </a:r>
          </a:p>
        </p:txBody>
      </p:sp>
    </p:spTree>
    <p:extLst>
      <p:ext uri="{BB962C8B-B14F-4D97-AF65-F5344CB8AC3E}">
        <p14:creationId xmlns:p14="http://schemas.microsoft.com/office/powerpoint/2010/main" val="2025659071"/>
      </p:ext>
    </p:extLst>
  </p:cSld>
  <p:clrMap bg1="lt1" tx1="dk1" bg2="lt2" tx2="dk2" accent1="accent1" accent2="accent2" accent3="accent3" accent4="accent4" accent5="accent5" accent6="accent6" hlink="hlink" folHlink="folHlink"/>
  <p:sldLayoutIdLst>
    <p:sldLayoutId id="2147483820" r:id="rId1"/>
    <p:sldLayoutId id="2147483821"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PBISApps.org</a:t>
            </a:r>
          </a:p>
        </p:txBody>
      </p:sp>
    </p:spTree>
    <p:extLst>
      <p:ext uri="{BB962C8B-B14F-4D97-AF65-F5344CB8AC3E}">
        <p14:creationId xmlns:p14="http://schemas.microsoft.com/office/powerpoint/2010/main" val="1904581483"/>
      </p:ext>
    </p:extLst>
  </p:cSld>
  <p:clrMap bg1="lt1" tx1="dk1" bg2="lt2" tx2="dk2" accent1="accent1" accent2="accent2" accent3="accent3" accent4="accent4" accent5="accent5" accent6="accent6" hlink="hlink" folHlink="folHlink"/>
  <p:sldLayoutIdLst>
    <p:sldLayoutId id="2147483823" r:id="rId1"/>
    <p:sldLayoutId id="2147483824"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774BE-C94E-C746-BAF2-06F317000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1B9F02-4A8C-9C4F-8FAD-B532519B0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1DDEA-4092-CD48-B615-55F7550B0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D30A6-E318-7E49-A50E-9083382942E8}" type="datetimeFigureOut">
              <a:rPr lang="en-US" smtClean="0"/>
              <a:t>1/26/21</a:t>
            </a:fld>
            <a:endParaRPr lang="en-US"/>
          </a:p>
        </p:txBody>
      </p:sp>
      <p:sp>
        <p:nvSpPr>
          <p:cNvPr id="5" name="Footer Placeholder 4">
            <a:extLst>
              <a:ext uri="{FF2B5EF4-FFF2-40B4-BE49-F238E27FC236}">
                <a16:creationId xmlns:a16="http://schemas.microsoft.com/office/drawing/2014/main" id="{CD4EF26B-5379-4A4D-AC17-4F8FC8789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56F034-5A3E-5C44-9F67-98CC838B9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C2C51-6FDF-B047-B37A-B3ABED1CB4F3}" type="slidenum">
              <a:rPr lang="en-US" smtClean="0"/>
              <a:t>‹#›</a:t>
            </a:fld>
            <a:endParaRPr lang="en-US"/>
          </a:p>
        </p:txBody>
      </p:sp>
    </p:spTree>
    <p:extLst>
      <p:ext uri="{BB962C8B-B14F-4D97-AF65-F5344CB8AC3E}">
        <p14:creationId xmlns:p14="http://schemas.microsoft.com/office/powerpoint/2010/main" val="347550699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ScalingUp.org</a:t>
            </a:r>
          </a:p>
        </p:txBody>
      </p:sp>
    </p:spTree>
    <p:extLst>
      <p:ext uri="{BB962C8B-B14F-4D97-AF65-F5344CB8AC3E}">
        <p14:creationId xmlns:p14="http://schemas.microsoft.com/office/powerpoint/2010/main" val="3735974673"/>
      </p:ext>
    </p:extLst>
  </p:cSld>
  <p:clrMap bg1="lt1" tx1="dk1" bg2="lt2" tx2="dk2" accent1="accent1" accent2="accent2" accent3="accent3" accent4="accent4" accent5="accent5" accent6="accent6" hlink="hlink" folHlink="folHlink"/>
  <p:sldLayoutIdLst>
    <p:sldLayoutId id="2147483826" r:id="rId1"/>
    <p:sldLayoutId id="2147483827"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TLCPCP.com</a:t>
            </a:r>
          </a:p>
        </p:txBody>
      </p:sp>
    </p:spTree>
    <p:extLst>
      <p:ext uri="{BB962C8B-B14F-4D97-AF65-F5344CB8AC3E}">
        <p14:creationId xmlns:p14="http://schemas.microsoft.com/office/powerpoint/2010/main" val="552714920"/>
      </p:ext>
    </p:extLst>
  </p:cSld>
  <p:clrMap bg1="lt1" tx1="dk1" bg2="lt2" tx2="dk2" accent1="accent1" accent2="accent2" accent3="accent3" accent4="accent4" accent5="accent5" accent6="accent6" hlink="hlink" folHlink="folHlink"/>
  <p:sldLayoutIdLst>
    <p:sldLayoutId id="2147483829" r:id="rId1"/>
    <p:sldLayoutId id="2147483830"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pbisMN.org</a:t>
            </a:r>
          </a:p>
        </p:txBody>
      </p:sp>
    </p:spTree>
    <p:extLst>
      <p:ext uri="{BB962C8B-B14F-4D97-AF65-F5344CB8AC3E}">
        <p14:creationId xmlns:p14="http://schemas.microsoft.com/office/powerpoint/2010/main" val="67866485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1B142DD8-F240-412E-8F6B-C2E26A9CB99D}" type="datetimeFigureOut">
              <a:rPr lang="en-US" smtClean="0"/>
              <a:t>1/26/21</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50FED236-E7B0-49C8-A868-04A300A36AB7}" type="slidenum">
              <a:rPr lang="en-US" smtClean="0"/>
              <a:t>‹#›</a:t>
            </a:fld>
            <a:endParaRPr lang="en-US"/>
          </a:p>
        </p:txBody>
      </p:sp>
    </p:spTree>
    <p:extLst>
      <p:ext uri="{BB962C8B-B14F-4D97-AF65-F5344CB8AC3E}">
        <p14:creationId xmlns:p14="http://schemas.microsoft.com/office/powerpoint/2010/main" val="13895070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a:t>
            </a:r>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850" r:id="rId2"/>
    <p:sldLayoutId id="2147483800" r:id="rId3"/>
    <p:sldLayoutId id="2147483712" r:id="rId4"/>
    <p:sldLayoutId id="2147483790" r:id="rId5"/>
    <p:sldLayoutId id="2147483872" r:id="rId6"/>
    <p:sldLayoutId id="2147483789" r:id="rId7"/>
    <p:sldLayoutId id="2147483849" r:id="rId8"/>
    <p:sldLayoutId id="2147483798" r:id="rId9"/>
    <p:sldLayoutId id="2147483871" r:id="rId10"/>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APBS.org</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9970367"/>
      </p:ext>
    </p:extLst>
  </p:cSld>
  <p:clrMap bg1="lt1" tx1="dk1" bg2="lt2" tx2="dk2" accent1="accent1" accent2="accent2" accent3="accent3" accent4="accent4" accent5="accent5" accent6="accent6" hlink="hlink" folHlink="folHlink"/>
  <p:sldLayoutIdLst>
    <p:sldLayoutId id="2147483855" r:id="rId1"/>
    <p:sldLayoutId id="2147483856"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MN.gov/DHS</a:t>
            </a:r>
          </a:p>
        </p:txBody>
      </p:sp>
    </p:spTree>
    <p:extLst>
      <p:ext uri="{BB962C8B-B14F-4D97-AF65-F5344CB8AC3E}">
        <p14:creationId xmlns:p14="http://schemas.microsoft.com/office/powerpoint/2010/main" val="102771101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education.mn.gov</a:t>
            </a:r>
          </a:p>
        </p:txBody>
      </p:sp>
    </p:spTree>
    <p:extLst>
      <p:ext uri="{BB962C8B-B14F-4D97-AF65-F5344CB8AC3E}">
        <p14:creationId xmlns:p14="http://schemas.microsoft.com/office/powerpoint/2010/main" val="283331861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556" y="153000"/>
            <a:ext cx="10166888" cy="915036"/>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3865"/>
                </a:solidFill>
                <a:effectLst/>
                <a:uLnTx/>
                <a:uFillTx/>
                <a:latin typeface="+mj-lt"/>
                <a:ea typeface="+mj-ea"/>
                <a:cs typeface="+mj-cs"/>
              </a:rPr>
              <a:t>Click to edit title</a:t>
            </a:r>
            <a:endParaRPr lang="en-US" dirty="0"/>
          </a:p>
        </p:txBody>
      </p:sp>
      <p:sp>
        <p:nvSpPr>
          <p:cNvPr id="7" name="TextBox 6"/>
          <p:cNvSpPr txBox="1"/>
          <p:nvPr userDrawn="1"/>
        </p:nvSpPr>
        <p:spPr>
          <a:xfrm>
            <a:off x="-7375" y="6492240"/>
            <a:ext cx="12192000" cy="365760"/>
          </a:xfrm>
          <a:prstGeom prst="rect">
            <a:avLst/>
          </a:prstGeom>
          <a:solidFill>
            <a:srgbClr val="00A3D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0" y="6492240"/>
            <a:ext cx="12184625"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r>
              <a:rPr lang="en-US" dirty="0"/>
              <a:t>MNPSP.org/MNPBS</a:t>
            </a:r>
          </a:p>
        </p:txBody>
      </p:sp>
      <p:sp>
        <p:nvSpPr>
          <p:cNvPr id="6" name="Slide Number Placeholder 5"/>
          <p:cNvSpPr>
            <a:spLocks noGrp="1"/>
          </p:cNvSpPr>
          <p:nvPr>
            <p:ph type="sldNum" sz="quarter" idx="4"/>
          </p:nvPr>
        </p:nvSpPr>
        <p:spPr>
          <a:xfrm>
            <a:off x="10721957" y="6492239"/>
            <a:ext cx="1462668" cy="365125"/>
          </a:xfrm>
          <a:prstGeom prst="rect">
            <a:avLst/>
          </a:prstGeom>
        </p:spPr>
        <p:txBody>
          <a:bodyPr vert="horz" lIns="91440" tIns="45720" rIns="91440" bIns="45720" rtlCol="0" anchor="ctr"/>
          <a:lstStyle>
            <a:lvl1pPr algn="r">
              <a:defRPr sz="1800" b="1">
                <a:solidFill>
                  <a:schemeClr val="bg1"/>
                </a:solidFill>
              </a:defRPr>
            </a:lvl1pPr>
          </a:lstStyle>
          <a:p>
            <a:fld id="{48F63A3B-78C7-47BE-AE5E-E10140E04643}" type="slidenum">
              <a:rPr lang="en-US" smtClean="0"/>
              <a:pPr/>
              <a:t>‹#›</a:t>
            </a:fld>
            <a:endParaRPr lang="en-US" dirty="0"/>
          </a:p>
        </p:txBody>
      </p:sp>
      <p:sp>
        <p:nvSpPr>
          <p:cNvPr id="8" name="Footer Placeholder 4"/>
          <p:cNvSpPr txBox="1">
            <a:spLocks/>
          </p:cNvSpPr>
          <p:nvPr userDrawn="1"/>
        </p:nvSpPr>
        <p:spPr>
          <a:xfrm>
            <a:off x="7374" y="6484109"/>
            <a:ext cx="4107426" cy="3738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rtc.umn.edu</a:t>
            </a:r>
          </a:p>
        </p:txBody>
      </p:sp>
    </p:spTree>
    <p:extLst>
      <p:ext uri="{BB962C8B-B14F-4D97-AF65-F5344CB8AC3E}">
        <p14:creationId xmlns:p14="http://schemas.microsoft.com/office/powerpoint/2010/main" val="739578478"/>
      </p:ext>
    </p:extLst>
  </p:cSld>
  <p:clrMap bg1="lt1" tx1="dk1" bg2="lt2" tx2="dk2" accent1="accent1" accent2="accent2" accent3="accent3" accent4="accent4" accent5="accent5" accent6="accent6" hlink="hlink" folHlink="folHlink"/>
  <p:sldLayoutIdLst>
    <p:sldLayoutId id="2147483814" r:id="rId1"/>
    <p:sldLayoutId id="2147483815" r:id="rId2"/>
  </p:sldLayoutIdLst>
  <p:hf hdr="0"/>
  <p:txStyles>
    <p:titleStyle>
      <a:lvl1pPr algn="l" defTabSz="914400" rtl="0" eaLnBrk="1" latinLnBrk="0" hangingPunct="1">
        <a:lnSpc>
          <a:spcPct val="90000"/>
        </a:lnSpc>
        <a:spcBef>
          <a:spcPct val="0"/>
        </a:spcBef>
        <a:buNone/>
        <a:defRPr sz="4000" b="1" i="0" kern="1200" baseline="0">
          <a:solidFill>
            <a:srgbClr val="00A3DB"/>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rgbClr val="0F3F59"/>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rgbClr val="0F3F59"/>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rgbClr val="0F3F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mnpsp.org/training-materials-2/" TargetMode="External"/><Relationship Id="rId7" Type="http://schemas.openxmlformats.org/officeDocument/2006/relationships/image" Target="../media/image33.jpeg"/><Relationship Id="rId2" Type="http://schemas.openxmlformats.org/officeDocument/2006/relationships/hyperlink" Target="https://www.stlouiscountymn.gov/LinkClick.aspx?fileticket=HKAan43Rb3I%3d&amp;tabid=57&amp;portalid=0&amp;mid=1011" TargetMode="External"/><Relationship Id="rId1" Type="http://schemas.openxmlformats.org/officeDocument/2006/relationships/slideLayout" Target="../slideLayouts/slideLayout3.xml"/><Relationship Id="rId6" Type="http://schemas.openxmlformats.org/officeDocument/2006/relationships/hyperlink" Target="https://mnpsp.org/portfolio-items/universal-social-skills-resources/" TargetMode="External"/><Relationship Id="rId5" Type="http://schemas.openxmlformats.org/officeDocument/2006/relationships/hyperlink" Target="https://mnpsp.org/portfolio-items/positive-social-strategies/" TargetMode="External"/><Relationship Id="rId4" Type="http://schemas.openxmlformats.org/officeDocument/2006/relationships/hyperlink" Target="https://mnpsp.org/hcbs-modu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hyperlink" Target="Overall%20Minnesota%20Team%20Implementation%20Checklist" TargetMode="External"/><Relationship Id="rId2" Type="http://schemas.openxmlformats.org/officeDocument/2006/relationships/hyperlink" Target="https://mnpsp.org/wp-content/uploads/2019/05/Minnesota-Direct-Observation-Form-and-Self-Assessment-Tool-1.pdf" TargetMode="External"/><Relationship Id="rId1" Type="http://schemas.openxmlformats.org/officeDocument/2006/relationships/slideLayout" Target="../slideLayouts/slideLayout26.xml"/><Relationship Id="rId6" Type="http://schemas.openxmlformats.org/officeDocument/2006/relationships/hyperlink" Target="https://mnpsp.org/wp-content/uploads/2019/05/Minnesota-Direct-Observation-Form-Definitions.pdf" TargetMode="External"/><Relationship Id="rId5" Type="http://schemas.openxmlformats.org/officeDocument/2006/relationships/hyperlink" Target="https://mnpsp.org/wp-content/uploads/2016/12/Blue-MN-checklist-PBSNext-Version-Minor-Edit.pdf" TargetMode="External"/><Relationship Id="rId4" Type="http://schemas.openxmlformats.org/officeDocument/2006/relationships/hyperlink" Target="https://mnpsp.org/wp-content/uploads/2017/06/MNTICPCPsubscale2-18-17-Next-Versio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3.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www.stlouiscountymn.gov/ADULT-FAMILIES/Adult/Adult-Foster-Care" TargetMode="Externa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mnpsp.org/mnpbs" TargetMode="Externa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29.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29.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MNPSP.org/MNPBS</a:t>
            </a:r>
            <a:endParaRPr lang="en-US" sz="2400" dirty="0"/>
          </a:p>
        </p:txBody>
      </p:sp>
      <p:sp>
        <p:nvSpPr>
          <p:cNvPr id="2" name="Title 1"/>
          <p:cNvSpPr>
            <a:spLocks noGrp="1"/>
          </p:cNvSpPr>
          <p:nvPr>
            <p:ph type="ctrTitle"/>
          </p:nvPr>
        </p:nvSpPr>
        <p:spPr>
          <a:xfrm>
            <a:off x="219645" y="3044817"/>
            <a:ext cx="12192000" cy="2234287"/>
          </a:xfrm>
        </p:spPr>
        <p:txBody>
          <a:bodyPr>
            <a:normAutofit/>
          </a:bodyPr>
          <a:lstStyle/>
          <a:p>
            <a:pPr>
              <a:lnSpc>
                <a:spcPct val="100000"/>
              </a:lnSpc>
              <a:spcBef>
                <a:spcPts val="2400"/>
              </a:spcBef>
              <a:spcAft>
                <a:spcPts val="2400"/>
              </a:spcAft>
            </a:pPr>
            <a:r>
              <a:rPr lang="en-US" sz="3200" i="1" dirty="0"/>
              <a:t>9 Core Features of PBS </a:t>
            </a:r>
            <a:r>
              <a:rPr lang="en-US" sz="3200" dirty="0"/>
              <a:t>Webinar Series Part 4</a:t>
            </a:r>
            <a:br>
              <a:rPr lang="en-US" sz="900" dirty="0"/>
            </a:br>
            <a:br>
              <a:rPr lang="en-US" sz="1050" dirty="0"/>
            </a:br>
            <a:r>
              <a:rPr lang="en-US" sz="4400" dirty="0"/>
              <a:t>Supporting Adults</a:t>
            </a:r>
            <a:br>
              <a:rPr lang="en-US" dirty="0"/>
            </a:br>
            <a:r>
              <a:rPr lang="en-US" sz="3200" dirty="0"/>
              <a:t>January 29, 2020 </a:t>
            </a:r>
            <a:r>
              <a:rPr lang="en-US" sz="3200" dirty="0">
                <a:solidFill>
                  <a:srgbClr val="00A3DB"/>
                </a:solidFill>
              </a:rPr>
              <a:t>|</a:t>
            </a:r>
            <a:r>
              <a:rPr lang="en-US" sz="3200" dirty="0"/>
              <a:t> 9:00-10:30 </a:t>
            </a:r>
          </a:p>
        </p:txBody>
      </p:sp>
      <p:sp>
        <p:nvSpPr>
          <p:cNvPr id="3" name="Text Placeholder 2"/>
          <p:cNvSpPr>
            <a:spLocks noGrp="1"/>
          </p:cNvSpPr>
          <p:nvPr>
            <p:ph type="body" sz="quarter" idx="14"/>
          </p:nvPr>
        </p:nvSpPr>
        <p:spPr>
          <a:xfrm>
            <a:off x="22123" y="5094825"/>
            <a:ext cx="12184626" cy="1567232"/>
          </a:xfrm>
        </p:spPr>
        <p:txBody>
          <a:bodyPr anchor="ctr">
            <a:normAutofit/>
          </a:bodyPr>
          <a:lstStyle/>
          <a:p>
            <a:r>
              <a:rPr lang="en-US" sz="2000" dirty="0"/>
              <a:t>Keynote: Rachel Freeman, Institute on Community Integration, University of Minnesota</a:t>
            </a:r>
          </a:p>
          <a:p>
            <a:r>
              <a:rPr lang="en-US" sz="2000" dirty="0"/>
              <a:t>Facilitator: Erin F. Farrell – Minnesota Department of Education</a:t>
            </a:r>
          </a:p>
          <a:p>
            <a:r>
              <a:rPr lang="en-US" sz="2000" dirty="0"/>
              <a:t>Zoom Host: Muna Khalif – University of Minnesota </a:t>
            </a:r>
          </a:p>
        </p:txBody>
      </p:sp>
      <p:sp>
        <p:nvSpPr>
          <p:cNvPr id="5" name="Footer Placeholder 4"/>
          <p:cNvSpPr txBox="1">
            <a:spLocks/>
          </p:cNvSpPr>
          <p:nvPr/>
        </p:nvSpPr>
        <p:spPr>
          <a:xfrm>
            <a:off x="8641976" y="6484109"/>
            <a:ext cx="3564773" cy="373891"/>
          </a:xfrm>
          <a:prstGeom prst="rect">
            <a:avLst/>
          </a:prstGeom>
        </p:spPr>
        <p:txBody>
          <a:bodyPr anchor="ct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Monday</a:t>
            </a:r>
            <a:r>
              <a:rPr lang="en-US" sz="2000" dirty="0"/>
              <a:t>, November 16, 2020</a:t>
            </a:r>
            <a:endParaRPr lang="en-US" sz="2400" dirty="0"/>
          </a:p>
        </p:txBody>
      </p:sp>
    </p:spTree>
    <p:extLst>
      <p:ext uri="{BB962C8B-B14F-4D97-AF65-F5344CB8AC3E}">
        <p14:creationId xmlns:p14="http://schemas.microsoft.com/office/powerpoint/2010/main" val="2907150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Universal Tier 1 Implementation</a:t>
            </a:r>
          </a:p>
        </p:txBody>
      </p:sp>
      <p:sp>
        <p:nvSpPr>
          <p:cNvPr id="4" name="Content Placeholder 3"/>
          <p:cNvSpPr>
            <a:spLocks noGrp="1"/>
          </p:cNvSpPr>
          <p:nvPr>
            <p:ph sz="half" idx="1"/>
          </p:nvPr>
        </p:nvSpPr>
        <p:spPr>
          <a:xfrm>
            <a:off x="188843" y="1984651"/>
            <a:ext cx="5181600" cy="4351338"/>
          </a:xfrm>
        </p:spPr>
        <p:txBody>
          <a:bodyPr>
            <a:noAutofit/>
          </a:bodyPr>
          <a:lstStyle/>
          <a:p>
            <a:pPr marL="0" indent="0">
              <a:buNone/>
            </a:pPr>
            <a:r>
              <a:rPr lang="en-US" sz="2000" b="1" dirty="0"/>
              <a:t>Person-Centered Practices</a:t>
            </a:r>
          </a:p>
          <a:p>
            <a:r>
              <a:rPr lang="en-US" sz="2000" dirty="0"/>
              <a:t>Encourage Relationship Building</a:t>
            </a:r>
          </a:p>
          <a:p>
            <a:r>
              <a:rPr lang="en-US" sz="2000" dirty="0"/>
              <a:t>Model and Practice Active Listening</a:t>
            </a:r>
          </a:p>
          <a:p>
            <a:r>
              <a:rPr lang="en-US" sz="2000" dirty="0"/>
              <a:t>Create Outcome Statements </a:t>
            </a:r>
          </a:p>
          <a:p>
            <a:pPr lvl="1">
              <a:buFont typeface="Courier New" charset="0"/>
              <a:buChar char="o"/>
            </a:pPr>
            <a:r>
              <a:rPr lang="en-US" sz="2000" dirty="0"/>
              <a:t>People Supported</a:t>
            </a:r>
          </a:p>
          <a:p>
            <a:pPr lvl="1">
              <a:buFont typeface="Courier New" charset="0"/>
              <a:buChar char="o"/>
            </a:pPr>
            <a:r>
              <a:rPr lang="en-US" sz="2000" dirty="0"/>
              <a:t>Employees</a:t>
            </a:r>
          </a:p>
          <a:p>
            <a:pPr lvl="1">
              <a:buFont typeface="Courier New" charset="0"/>
              <a:buChar char="o"/>
            </a:pPr>
            <a:r>
              <a:rPr lang="en-US" sz="2000" dirty="0"/>
              <a:t>Organization</a:t>
            </a:r>
          </a:p>
          <a:p>
            <a:pPr lvl="1">
              <a:buFont typeface="Courier New" charset="0"/>
              <a:buChar char="o"/>
            </a:pPr>
            <a:r>
              <a:rPr lang="en-US" sz="2000" dirty="0"/>
              <a:t>Community</a:t>
            </a:r>
          </a:p>
          <a:p>
            <a:r>
              <a:rPr lang="en-US" sz="2000" dirty="0"/>
              <a:t>Create Action Plan for Moving Forward</a:t>
            </a:r>
          </a:p>
          <a:p>
            <a:r>
              <a:rPr lang="en-US" sz="2000" dirty="0"/>
              <a:t>Build Cultural Awareness and Celebrate Diversity</a:t>
            </a:r>
          </a:p>
        </p:txBody>
      </p:sp>
      <p:sp>
        <p:nvSpPr>
          <p:cNvPr id="5" name="Content Placeholder 4"/>
          <p:cNvSpPr>
            <a:spLocks noGrp="1"/>
          </p:cNvSpPr>
          <p:nvPr>
            <p:ph sz="half" idx="2"/>
          </p:nvPr>
        </p:nvSpPr>
        <p:spPr>
          <a:xfrm>
            <a:off x="7258878" y="1984650"/>
            <a:ext cx="4628322" cy="4694445"/>
          </a:xfrm>
        </p:spPr>
        <p:txBody>
          <a:bodyPr>
            <a:noAutofit/>
          </a:bodyPr>
          <a:lstStyle/>
          <a:p>
            <a:pPr marL="0" indent="0">
              <a:buNone/>
            </a:pPr>
            <a:r>
              <a:rPr lang="en-US" sz="2000" b="1" dirty="0"/>
              <a:t>Positive Behavior Support</a:t>
            </a:r>
          </a:p>
          <a:p>
            <a:r>
              <a:rPr lang="en-US" sz="2000" dirty="0"/>
              <a:t>Model, Teach, and Prompt Positive Social Interactions</a:t>
            </a:r>
          </a:p>
          <a:p>
            <a:r>
              <a:rPr lang="en-US" sz="2000" dirty="0"/>
              <a:t>Teach and Practice Problem Solving and Conflict Resolution</a:t>
            </a:r>
          </a:p>
          <a:p>
            <a:r>
              <a:rPr lang="en-US" sz="2000" dirty="0"/>
              <a:t>Recognize and Celebrate Positive Interactions</a:t>
            </a:r>
          </a:p>
          <a:p>
            <a:r>
              <a:rPr lang="en-US" sz="2000" dirty="0"/>
              <a:t>Practice Social and Emotional Skill Building</a:t>
            </a:r>
          </a:p>
          <a:p>
            <a:r>
              <a:rPr lang="en-US" sz="2000" dirty="0"/>
              <a:t>Use Data-Based Decision Making</a:t>
            </a:r>
          </a:p>
          <a:p>
            <a:r>
              <a:rPr lang="en-US" sz="2000" dirty="0"/>
              <a:t>Actively Monitor Equity Using Data</a:t>
            </a:r>
          </a:p>
        </p:txBody>
      </p:sp>
      <p:pic>
        <p:nvPicPr>
          <p:cNvPr id="6" name="Picture 5">
            <a:extLst>
              <a:ext uri="{FF2B5EF4-FFF2-40B4-BE49-F238E27FC236}">
                <a16:creationId xmlns:a16="http://schemas.microsoft.com/office/drawing/2014/main" id="{995B4FE8-7910-DB4C-8311-286917BA26F0}"/>
              </a:ext>
            </a:extLst>
          </p:cNvPr>
          <p:cNvPicPr>
            <a:picLocks noChangeAspect="1"/>
          </p:cNvPicPr>
          <p:nvPr/>
        </p:nvPicPr>
        <p:blipFill>
          <a:blip r:embed="rId3"/>
          <a:stretch>
            <a:fillRect/>
          </a:stretch>
        </p:blipFill>
        <p:spPr>
          <a:xfrm>
            <a:off x="4807334" y="2081297"/>
            <a:ext cx="2233501" cy="3361478"/>
          </a:xfrm>
          <a:prstGeom prst="rect">
            <a:avLst/>
          </a:prstGeom>
        </p:spPr>
      </p:pic>
    </p:spTree>
    <p:extLst>
      <p:ext uri="{BB962C8B-B14F-4D97-AF65-F5344CB8AC3E}">
        <p14:creationId xmlns:p14="http://schemas.microsoft.com/office/powerpoint/2010/main" val="87220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3"/>
          <p:cNvSpPr txBox="1">
            <a:spLocks noChangeArrowheads="1"/>
          </p:cNvSpPr>
          <p:nvPr/>
        </p:nvSpPr>
        <p:spPr bwMode="auto">
          <a:xfrm>
            <a:off x="3581400" y="2760624"/>
            <a:ext cx="4572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dirty="0"/>
              <a:t>Leadership Team</a:t>
            </a:r>
          </a:p>
        </p:txBody>
      </p:sp>
      <p:sp>
        <p:nvSpPr>
          <p:cNvPr id="149512" name="Text Box 8"/>
          <p:cNvSpPr txBox="1">
            <a:spLocks noChangeArrowheads="1"/>
          </p:cNvSpPr>
          <p:nvPr/>
        </p:nvSpPr>
        <p:spPr bwMode="auto">
          <a:xfrm>
            <a:off x="4356846" y="1685840"/>
            <a:ext cx="1066800" cy="377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a:t>Visibility</a:t>
            </a:r>
          </a:p>
        </p:txBody>
      </p:sp>
      <p:sp>
        <p:nvSpPr>
          <p:cNvPr id="149514" name="Rectangle 10"/>
          <p:cNvSpPr>
            <a:spLocks noChangeArrowheads="1"/>
          </p:cNvSpPr>
          <p:nvPr/>
        </p:nvSpPr>
        <p:spPr bwMode="auto">
          <a:xfrm>
            <a:off x="1752600" y="4343400"/>
            <a:ext cx="1981200" cy="914400"/>
          </a:xfrm>
          <a:prstGeom prst="rect">
            <a:avLst/>
          </a:prstGeom>
          <a:noFill/>
          <a:ln w="9525">
            <a:solidFill>
              <a:schemeClr val="tx1"/>
            </a:solidFill>
            <a:miter lim="800000"/>
            <a:headEnd/>
            <a:tailEnd/>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149515" name="Rectangle 11"/>
          <p:cNvSpPr>
            <a:spLocks noChangeArrowheads="1"/>
          </p:cNvSpPr>
          <p:nvPr/>
        </p:nvSpPr>
        <p:spPr bwMode="auto">
          <a:xfrm>
            <a:off x="3810000" y="4343400"/>
            <a:ext cx="1981200" cy="914400"/>
          </a:xfrm>
          <a:prstGeom prst="rect">
            <a:avLst/>
          </a:prstGeom>
          <a:noFill/>
          <a:ln w="9525">
            <a:solidFill>
              <a:schemeClr val="tx1"/>
            </a:solidFill>
            <a:miter lim="800000"/>
            <a:headEnd/>
            <a:tailEnd/>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149516" name="Rectangle 12"/>
          <p:cNvSpPr>
            <a:spLocks noChangeArrowheads="1"/>
          </p:cNvSpPr>
          <p:nvPr/>
        </p:nvSpPr>
        <p:spPr bwMode="auto">
          <a:xfrm>
            <a:off x="5943600" y="4343400"/>
            <a:ext cx="2057400" cy="914400"/>
          </a:xfrm>
          <a:prstGeom prst="rect">
            <a:avLst/>
          </a:prstGeom>
          <a:noFill/>
          <a:ln w="9525">
            <a:solidFill>
              <a:schemeClr val="tx1"/>
            </a:solidFill>
            <a:miter lim="800000"/>
            <a:headEnd/>
            <a:tailEnd/>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149517" name="Rectangle 13"/>
          <p:cNvSpPr>
            <a:spLocks noChangeArrowheads="1"/>
          </p:cNvSpPr>
          <p:nvPr/>
        </p:nvSpPr>
        <p:spPr bwMode="auto">
          <a:xfrm>
            <a:off x="2342741" y="5459297"/>
            <a:ext cx="7354031" cy="939706"/>
          </a:xfrm>
          <a:prstGeom prst="rect">
            <a:avLst/>
          </a:prstGeom>
          <a:noFill/>
          <a:ln w="9525">
            <a:solidFill>
              <a:schemeClr val="tx1"/>
            </a:solidFill>
            <a:miter lim="800000"/>
            <a:headEnd/>
            <a:tailEnd/>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149518" name="Text Box 14"/>
          <p:cNvSpPr txBox="1">
            <a:spLocks noChangeArrowheads="1"/>
          </p:cNvSpPr>
          <p:nvPr/>
        </p:nvSpPr>
        <p:spPr bwMode="auto">
          <a:xfrm>
            <a:off x="1895475" y="4572000"/>
            <a:ext cx="1676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t>Training</a:t>
            </a:r>
          </a:p>
        </p:txBody>
      </p:sp>
      <p:sp>
        <p:nvSpPr>
          <p:cNvPr id="149519" name="Text Box 15"/>
          <p:cNvSpPr txBox="1">
            <a:spLocks noChangeArrowheads="1"/>
          </p:cNvSpPr>
          <p:nvPr/>
        </p:nvSpPr>
        <p:spPr bwMode="auto">
          <a:xfrm>
            <a:off x="3962400" y="4572000"/>
            <a:ext cx="1676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t>Mentoring</a:t>
            </a:r>
          </a:p>
        </p:txBody>
      </p:sp>
      <p:sp>
        <p:nvSpPr>
          <p:cNvPr id="149520" name="Text Box 16"/>
          <p:cNvSpPr txBox="1">
            <a:spLocks noChangeArrowheads="1"/>
          </p:cNvSpPr>
          <p:nvPr/>
        </p:nvSpPr>
        <p:spPr bwMode="auto">
          <a:xfrm>
            <a:off x="5997084" y="4572000"/>
            <a:ext cx="1905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t>Evaluation</a:t>
            </a:r>
          </a:p>
        </p:txBody>
      </p:sp>
      <p:sp>
        <p:nvSpPr>
          <p:cNvPr id="149521" name="Text Box 17"/>
          <p:cNvSpPr txBox="1">
            <a:spLocks noChangeArrowheads="1"/>
          </p:cNvSpPr>
          <p:nvPr/>
        </p:nvSpPr>
        <p:spPr bwMode="auto">
          <a:xfrm>
            <a:off x="4533900" y="3327730"/>
            <a:ext cx="2819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dirty="0"/>
              <a:t>Active Coordination</a:t>
            </a:r>
          </a:p>
        </p:txBody>
      </p:sp>
      <p:sp>
        <p:nvSpPr>
          <p:cNvPr id="149522" name="Text Box 18"/>
          <p:cNvSpPr txBox="1">
            <a:spLocks noChangeArrowheads="1"/>
          </p:cNvSpPr>
          <p:nvPr/>
        </p:nvSpPr>
        <p:spPr bwMode="auto">
          <a:xfrm>
            <a:off x="3238500" y="5722905"/>
            <a:ext cx="5410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t>Start Small and Build on Success</a:t>
            </a:r>
          </a:p>
        </p:txBody>
      </p:sp>
      <p:sp>
        <p:nvSpPr>
          <p:cNvPr id="149523" name="Line 19"/>
          <p:cNvSpPr>
            <a:spLocks noChangeShapeType="1"/>
          </p:cNvSpPr>
          <p:nvPr/>
        </p:nvSpPr>
        <p:spPr bwMode="auto">
          <a:xfrm flipH="1">
            <a:off x="3429000" y="3825875"/>
            <a:ext cx="3810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49524" name="Line 20"/>
          <p:cNvSpPr>
            <a:spLocks noChangeShapeType="1"/>
          </p:cNvSpPr>
          <p:nvPr/>
        </p:nvSpPr>
        <p:spPr bwMode="auto">
          <a:xfrm>
            <a:off x="8001000" y="3733800"/>
            <a:ext cx="4572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49525" name="Line 21"/>
          <p:cNvSpPr>
            <a:spLocks noChangeShapeType="1"/>
          </p:cNvSpPr>
          <p:nvPr/>
        </p:nvSpPr>
        <p:spPr bwMode="auto">
          <a:xfrm>
            <a:off x="6615573" y="3898902"/>
            <a:ext cx="762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34840" name="Text Box 24"/>
          <p:cNvSpPr txBox="1">
            <a:spLocks noChangeArrowheads="1"/>
          </p:cNvSpPr>
          <p:nvPr/>
        </p:nvSpPr>
        <p:spPr bwMode="auto">
          <a:xfrm>
            <a:off x="1895476" y="152401"/>
            <a:ext cx="865205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i="1" dirty="0">
                <a:solidFill>
                  <a:srgbClr val="003300"/>
                </a:solidFill>
              </a:rPr>
              <a:t>Organization and County </a:t>
            </a:r>
            <a:r>
              <a:rPr lang="en-US" sz="3600" dirty="0">
                <a:solidFill>
                  <a:srgbClr val="003300"/>
                </a:solidFill>
              </a:rPr>
              <a:t>Model for Planning</a:t>
            </a:r>
          </a:p>
        </p:txBody>
      </p:sp>
      <p:sp>
        <p:nvSpPr>
          <p:cNvPr id="27" name="Text Box 9"/>
          <p:cNvSpPr txBox="1">
            <a:spLocks noChangeArrowheads="1"/>
          </p:cNvSpPr>
          <p:nvPr/>
        </p:nvSpPr>
        <p:spPr bwMode="auto">
          <a:xfrm>
            <a:off x="8353613" y="1433142"/>
            <a:ext cx="150018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b="1" dirty="0"/>
              <a:t>Interagency &amp; Natural Supports</a:t>
            </a:r>
          </a:p>
        </p:txBody>
      </p:sp>
      <p:sp>
        <p:nvSpPr>
          <p:cNvPr id="28" name="Rectangle 12"/>
          <p:cNvSpPr>
            <a:spLocks noChangeArrowheads="1"/>
          </p:cNvSpPr>
          <p:nvPr/>
        </p:nvSpPr>
        <p:spPr bwMode="auto">
          <a:xfrm>
            <a:off x="8230503" y="4343400"/>
            <a:ext cx="2123172" cy="914400"/>
          </a:xfrm>
          <a:prstGeom prst="rect">
            <a:avLst/>
          </a:prstGeom>
          <a:noFill/>
          <a:ln w="9525">
            <a:solidFill>
              <a:schemeClr val="tx1"/>
            </a:solidFill>
            <a:miter lim="800000"/>
            <a:headEnd/>
            <a:tailEnd/>
          </a:ln>
          <a:effectLst/>
        </p:spPr>
        <p:txBody>
          <a:bodyPr wrap="none" anchor="ctr"/>
          <a:lstStyle/>
          <a:p>
            <a:pPr algn="ctr">
              <a:defRPr/>
            </a:pPr>
            <a:r>
              <a:rPr lang="en-US" b="1" dirty="0">
                <a:latin typeface="Times New Roman" pitchFamily="-107" charset="0"/>
                <a:ea typeface="ＭＳ Ｐゴシック" pitchFamily="-107" charset="-128"/>
              </a:rPr>
              <a:t>PCP, PBS (Other PS) </a:t>
            </a:r>
          </a:p>
          <a:p>
            <a:pPr algn="ctr">
              <a:defRPr/>
            </a:pPr>
            <a:r>
              <a:rPr lang="en-US" b="1" dirty="0">
                <a:latin typeface="Times New Roman" pitchFamily="-107" charset="0"/>
                <a:ea typeface="ＭＳ Ｐゴシック" pitchFamily="-107" charset="-128"/>
              </a:rPr>
              <a:t>Expertise</a:t>
            </a:r>
            <a:endParaRPr lang="en-US" b="1" dirty="0">
              <a:latin typeface="Arial" charset="0"/>
              <a:ea typeface="ＭＳ Ｐゴシック" pitchFamily="-107" charset="-128"/>
            </a:endParaRPr>
          </a:p>
        </p:txBody>
      </p:sp>
      <p:sp>
        <p:nvSpPr>
          <p:cNvPr id="29" name="Line 21"/>
          <p:cNvSpPr>
            <a:spLocks noChangeShapeType="1"/>
          </p:cNvSpPr>
          <p:nvPr/>
        </p:nvSpPr>
        <p:spPr bwMode="auto">
          <a:xfrm flipH="1">
            <a:off x="4800600" y="3895611"/>
            <a:ext cx="38100" cy="36341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2" name="Rectangle 1"/>
          <p:cNvSpPr/>
          <p:nvPr/>
        </p:nvSpPr>
        <p:spPr>
          <a:xfrm>
            <a:off x="2084690" y="2757130"/>
            <a:ext cx="7824788" cy="10054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084691" y="1279107"/>
            <a:ext cx="1564341" cy="11908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96637" y="1672204"/>
            <a:ext cx="954107" cy="369332"/>
          </a:xfrm>
          <a:prstGeom prst="rect">
            <a:avLst/>
          </a:prstGeom>
          <a:noFill/>
        </p:spPr>
        <p:txBody>
          <a:bodyPr wrap="none" rtlCol="0">
            <a:spAutoFit/>
          </a:bodyPr>
          <a:lstStyle/>
          <a:p>
            <a:r>
              <a:rPr lang="en-US" b="1" dirty="0"/>
              <a:t>Funding</a:t>
            </a:r>
          </a:p>
        </p:txBody>
      </p:sp>
      <p:sp>
        <p:nvSpPr>
          <p:cNvPr id="34" name="Rectangle 33"/>
          <p:cNvSpPr/>
          <p:nvPr/>
        </p:nvSpPr>
        <p:spPr>
          <a:xfrm>
            <a:off x="4106698" y="1279107"/>
            <a:ext cx="1564341" cy="11908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339984" y="1415533"/>
            <a:ext cx="1562100" cy="923330"/>
          </a:xfrm>
          <a:prstGeom prst="rect">
            <a:avLst/>
          </a:prstGeom>
        </p:spPr>
        <p:txBody>
          <a:bodyPr wrap="square">
            <a:spAutoFit/>
          </a:bodyPr>
          <a:lstStyle/>
          <a:p>
            <a:pPr>
              <a:spcBef>
                <a:spcPct val="50000"/>
              </a:spcBef>
            </a:pPr>
            <a:r>
              <a:rPr lang="en-US" b="1" dirty="0"/>
              <a:t>Political Support &amp; Policy</a:t>
            </a:r>
          </a:p>
        </p:txBody>
      </p:sp>
      <p:sp>
        <p:nvSpPr>
          <p:cNvPr id="36" name="Rectangle 35"/>
          <p:cNvSpPr/>
          <p:nvPr/>
        </p:nvSpPr>
        <p:spPr>
          <a:xfrm>
            <a:off x="6170405" y="1281455"/>
            <a:ext cx="1564341" cy="11908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8185501" y="1318239"/>
            <a:ext cx="1564341" cy="11908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12" descr="PBIS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073" y="6399004"/>
            <a:ext cx="1289050"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0761" y="1305560"/>
          <a:ext cx="10509160" cy="5056605"/>
        </p:xfrm>
        <a:graphic>
          <a:graphicData uri="http://schemas.openxmlformats.org/drawingml/2006/table">
            <a:tbl>
              <a:tblPr firstRow="1" bandRow="1">
                <a:tableStyleId>{5C22544A-7EE6-4342-B048-85BDC9FD1C3A}</a:tableStyleId>
              </a:tblPr>
              <a:tblGrid>
                <a:gridCol w="4337306">
                  <a:extLst>
                    <a:ext uri="{9D8B030D-6E8A-4147-A177-3AD203B41FA5}">
                      <a16:colId xmlns:a16="http://schemas.microsoft.com/office/drawing/2014/main" val="20000"/>
                    </a:ext>
                  </a:extLst>
                </a:gridCol>
                <a:gridCol w="2356968">
                  <a:extLst>
                    <a:ext uri="{9D8B030D-6E8A-4147-A177-3AD203B41FA5}">
                      <a16:colId xmlns:a16="http://schemas.microsoft.com/office/drawing/2014/main" val="20001"/>
                    </a:ext>
                  </a:extLst>
                </a:gridCol>
                <a:gridCol w="2077533">
                  <a:extLst>
                    <a:ext uri="{9D8B030D-6E8A-4147-A177-3AD203B41FA5}">
                      <a16:colId xmlns:a16="http://schemas.microsoft.com/office/drawing/2014/main" val="20002"/>
                    </a:ext>
                  </a:extLst>
                </a:gridCol>
                <a:gridCol w="1737353">
                  <a:extLst>
                    <a:ext uri="{9D8B030D-6E8A-4147-A177-3AD203B41FA5}">
                      <a16:colId xmlns:a16="http://schemas.microsoft.com/office/drawing/2014/main" val="20003"/>
                    </a:ext>
                  </a:extLst>
                </a:gridCol>
              </a:tblGrid>
              <a:tr h="414277">
                <a:tc>
                  <a:txBody>
                    <a:bodyPr/>
                    <a:lstStyle/>
                    <a:p>
                      <a:pPr marL="0" marR="0" algn="l">
                        <a:spcBef>
                          <a:spcPts val="0"/>
                        </a:spcBef>
                        <a:spcAft>
                          <a:spcPts val="0"/>
                        </a:spcAft>
                        <a:tabLst>
                          <a:tab pos="5486400" algn="r"/>
                        </a:tabLst>
                      </a:pPr>
                      <a:r>
                        <a:rPr lang="en-US" sz="1000" b="1" dirty="0">
                          <a:solidFill>
                            <a:schemeClr val="tx1"/>
                          </a:solidFill>
                          <a:effectLst/>
                          <a:highlight>
                            <a:srgbClr val="C0C0C0"/>
                          </a:highlight>
                          <a:latin typeface="Arial" panose="020B0604020202020204" pitchFamily="34" charset="0"/>
                          <a:ea typeface="Times"/>
                          <a:cs typeface="Arial" panose="020B0604020202020204" pitchFamily="34" charset="0"/>
                        </a:rPr>
                        <a:t>For the People We Support </a:t>
                      </a:r>
                      <a:endParaRPr lang="en-US" sz="1000" dirty="0">
                        <a:solidFill>
                          <a:schemeClr val="tx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5486400" algn="r"/>
                        </a:tabLst>
                      </a:pPr>
                      <a:endParaRPr lang="en-US" sz="1000" dirty="0">
                        <a:solidFill>
                          <a:schemeClr val="tx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5486400" algn="r"/>
                        </a:tabLst>
                      </a:pPr>
                      <a:endParaRPr lang="en-US" sz="1000" dirty="0">
                        <a:solidFill>
                          <a:schemeClr val="tx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5486400" algn="r"/>
                        </a:tabLst>
                      </a:pPr>
                      <a:endParaRPr lang="en-US" sz="1000" dirty="0">
                        <a:solidFill>
                          <a:schemeClr val="tx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4277">
                <a:tc>
                  <a:txBody>
                    <a:bodyPr/>
                    <a:lstStyle/>
                    <a:p>
                      <a:pPr marL="0" marR="0" algn="ctr">
                        <a:spcBef>
                          <a:spcPts val="0"/>
                        </a:spcBef>
                        <a:spcAft>
                          <a:spcPts val="0"/>
                        </a:spcAft>
                        <a:tabLst>
                          <a:tab pos="5486400" algn="r"/>
                        </a:tabLst>
                      </a:pPr>
                      <a:r>
                        <a:rPr lang="en-US" sz="1000" b="1" dirty="0">
                          <a:effectLst/>
                          <a:latin typeface="Arial" panose="020B0604020202020204" pitchFamily="34" charset="0"/>
                          <a:ea typeface="Times"/>
                          <a:cs typeface="Arial" panose="020B0604020202020204" pitchFamily="34" charset="0"/>
                        </a:rPr>
                        <a:t>Person-Centered Practices</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tabLst>
                          <a:tab pos="5486400" algn="r"/>
                        </a:tabLst>
                      </a:pPr>
                      <a:r>
                        <a:rPr lang="en-US" sz="1000" b="1" dirty="0">
                          <a:solidFill>
                            <a:schemeClr val="tx1"/>
                          </a:solidFill>
                          <a:effectLst/>
                          <a:highlight>
                            <a:srgbClr val="C0C0C0"/>
                          </a:highlight>
                          <a:latin typeface="Arial" panose="020B0604020202020204" pitchFamily="34" charset="0"/>
                          <a:ea typeface="Times"/>
                          <a:cs typeface="Arial" panose="020B0604020202020204" pitchFamily="34" charset="0"/>
                        </a:rPr>
                        <a:t>Who</a:t>
                      </a:r>
                      <a:endParaRPr lang="en-US" sz="1000" dirty="0">
                        <a:solidFill>
                          <a:schemeClr val="tx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tabLst>
                          <a:tab pos="5486400" algn="r"/>
                        </a:tabLst>
                      </a:pPr>
                      <a:r>
                        <a:rPr lang="en-US" sz="1000" b="1" dirty="0">
                          <a:solidFill>
                            <a:schemeClr val="tx1"/>
                          </a:solidFill>
                          <a:effectLst/>
                          <a:highlight>
                            <a:srgbClr val="C0C0C0"/>
                          </a:highlight>
                          <a:latin typeface="Arial" panose="020B0604020202020204" pitchFamily="34" charset="0"/>
                          <a:ea typeface="Times"/>
                          <a:cs typeface="Arial" panose="020B0604020202020204" pitchFamily="34" charset="0"/>
                        </a:rPr>
                        <a:t>By When</a:t>
                      </a:r>
                      <a:endParaRPr lang="en-US" sz="1000" dirty="0">
                        <a:solidFill>
                          <a:schemeClr val="tx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tabLst>
                          <a:tab pos="5486400" algn="r"/>
                        </a:tabLst>
                      </a:pPr>
                      <a:r>
                        <a:rPr lang="en-US" sz="1000" b="1" dirty="0">
                          <a:solidFill>
                            <a:schemeClr val="tx1"/>
                          </a:solidFill>
                          <a:effectLst/>
                          <a:highlight>
                            <a:srgbClr val="C0C0C0"/>
                          </a:highlight>
                          <a:latin typeface="Arial" panose="020B0604020202020204" pitchFamily="34" charset="0"/>
                          <a:ea typeface="Times"/>
                          <a:cs typeface="Arial" panose="020B0604020202020204" pitchFamily="34" charset="0"/>
                        </a:rPr>
                        <a:t>Status Update</a:t>
                      </a:r>
                      <a:endParaRPr lang="en-US" sz="1000" dirty="0">
                        <a:solidFill>
                          <a:schemeClr val="tx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14277">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1. Assessors work together to integrate person-centered approaches into CSP</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Coach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10/1/16</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 In progress</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568102">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2. Demonstrate how to create  a one-page description for all people involved in Jensen Settlement</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 Coach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10/1/16</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Completed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568102">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3. Design video that demonstrates how to use person centered tools to explore relationships and create personal descriptions</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Coach, person &amp; circle of support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3/1/17</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In progress</a:t>
                      </a:r>
                    </a:p>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Sept 2016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14277">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4. Work with Case Managers to create plan to complete one-page descriptions for all persons with DD receiving services</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Brandon &amp; Bella</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 10/1/16-9/28/17</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 In progress</a:t>
                      </a:r>
                    </a:p>
                    <a:p>
                      <a:pPr marL="0" marR="0" algn="l">
                        <a:spcBef>
                          <a:spcPts val="0"/>
                        </a:spcBef>
                        <a:spcAft>
                          <a:spcPts val="0"/>
                        </a:spcAft>
                        <a:tabLst>
                          <a:tab pos="5486400" algn="r"/>
                        </a:tabLst>
                      </a:pPr>
                      <a:endParaRPr lang="en-US" sz="1000" dirty="0">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5681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r"/>
                        </a:tabLst>
                        <a:defRPr/>
                      </a:pPr>
                      <a:r>
                        <a:rPr lang="en-US" sz="1000" dirty="0">
                          <a:effectLst/>
                          <a:latin typeface="Arial" panose="020B0604020202020204" pitchFamily="34" charset="0"/>
                          <a:ea typeface="Times"/>
                          <a:cs typeface="Arial" panose="020B0604020202020204" pitchFamily="34" charset="0"/>
                        </a:rPr>
                        <a:t>2.  Schedule</a:t>
                      </a:r>
                      <a:r>
                        <a:rPr lang="en-US" sz="1000" baseline="0" dirty="0">
                          <a:effectLst/>
                          <a:latin typeface="Arial" panose="020B0604020202020204" pitchFamily="34" charset="0"/>
                          <a:ea typeface="Times"/>
                          <a:cs typeface="Arial" panose="020B0604020202020204" pitchFamily="34" charset="0"/>
                        </a:rPr>
                        <a:t> meeting time for review of policies across related to case management</a:t>
                      </a:r>
                      <a:endParaRPr lang="en-US" sz="1000" dirty="0">
                        <a:effectLst/>
                        <a:latin typeface="Arial" panose="020B0604020202020204" pitchFamily="34" charset="0"/>
                        <a:ea typeface="Times"/>
                        <a:cs typeface="Arial" panose="020B0604020202020204" pitchFamily="34" charset="0"/>
                      </a:endParaRPr>
                    </a:p>
                    <a:p>
                      <a:pPr marL="0" marR="0" algn="l">
                        <a:spcBef>
                          <a:spcPts val="0"/>
                        </a:spcBef>
                        <a:spcAft>
                          <a:spcPts val="0"/>
                        </a:spcAft>
                        <a:tabLst>
                          <a:tab pos="5486400" algn="r"/>
                        </a:tabLst>
                      </a:pPr>
                      <a:endParaRPr lang="en-US" sz="1000" b="1" dirty="0">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Jane/Team</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 Sept, 2016</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Completed</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414277">
                <a:tc>
                  <a:txBody>
                    <a:bodyPr/>
                    <a:lstStyle/>
                    <a:p>
                      <a:pPr marL="0" marR="0" algn="ctr">
                        <a:spcBef>
                          <a:spcPts val="0"/>
                        </a:spcBef>
                        <a:spcAft>
                          <a:spcPts val="0"/>
                        </a:spcAft>
                        <a:tabLst>
                          <a:tab pos="5486400" algn="r"/>
                        </a:tabLst>
                      </a:pPr>
                      <a:r>
                        <a:rPr lang="en-US" sz="1000" b="1" dirty="0">
                          <a:effectLst/>
                          <a:latin typeface="Arial" panose="020B0604020202020204" pitchFamily="34" charset="0"/>
                          <a:ea typeface="Times"/>
                          <a:cs typeface="Arial" panose="020B0604020202020204" pitchFamily="34" charset="0"/>
                        </a:rPr>
                        <a:t>Positive Behavior Support</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tabLst>
                          <a:tab pos="5486400" algn="r"/>
                        </a:tabLst>
                      </a:pPr>
                      <a:r>
                        <a:rPr lang="en-US" sz="1000" b="1" dirty="0">
                          <a:effectLst/>
                          <a:highlight>
                            <a:srgbClr val="C0C0C0"/>
                          </a:highlight>
                          <a:latin typeface="Arial" panose="020B0604020202020204" pitchFamily="34" charset="0"/>
                          <a:ea typeface="Times"/>
                          <a:cs typeface="Arial" panose="020B0604020202020204" pitchFamily="34" charset="0"/>
                        </a:rPr>
                        <a:t>Who</a:t>
                      </a:r>
                      <a:endParaRPr lang="en-US" sz="1000" dirty="0">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tabLst>
                          <a:tab pos="5486400" algn="r"/>
                        </a:tabLst>
                      </a:pPr>
                      <a:r>
                        <a:rPr lang="en-US" sz="1000" b="1" dirty="0">
                          <a:effectLst/>
                          <a:highlight>
                            <a:srgbClr val="C0C0C0"/>
                          </a:highlight>
                          <a:latin typeface="Arial" panose="020B0604020202020204" pitchFamily="34" charset="0"/>
                          <a:ea typeface="Times"/>
                          <a:cs typeface="Arial" panose="020B0604020202020204" pitchFamily="34" charset="0"/>
                        </a:rPr>
                        <a:t>By When</a:t>
                      </a:r>
                      <a:endParaRPr lang="en-US" sz="1000" dirty="0">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tabLst>
                          <a:tab pos="5486400" algn="r"/>
                        </a:tabLst>
                      </a:pPr>
                      <a:r>
                        <a:rPr lang="en-US" sz="1000" b="1" dirty="0">
                          <a:effectLst/>
                          <a:highlight>
                            <a:srgbClr val="C0C0C0"/>
                          </a:highlight>
                          <a:latin typeface="Arial" panose="020B0604020202020204" pitchFamily="34" charset="0"/>
                          <a:ea typeface="Times"/>
                          <a:cs typeface="Arial" panose="020B0604020202020204" pitchFamily="34" charset="0"/>
                        </a:rPr>
                        <a:t>Status Update</a:t>
                      </a:r>
                      <a:endParaRPr lang="en-US" sz="1000" dirty="0">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414277">
                <a:tc>
                  <a:txBody>
                    <a:bodyPr/>
                    <a:lstStyle/>
                    <a:p>
                      <a:pPr marL="0" marR="0" indent="0" algn="l" defTabSz="914400" rtl="0" eaLnBrk="1" latinLnBrk="0" hangingPunct="1">
                        <a:spcBef>
                          <a:spcPts val="0"/>
                        </a:spcBef>
                        <a:spcAft>
                          <a:spcPts val="0"/>
                        </a:spcAft>
                        <a:buNone/>
                        <a:tabLst>
                          <a:tab pos="5486400" algn="r"/>
                        </a:tabLst>
                      </a:pPr>
                      <a:r>
                        <a:rPr lang="en-US" sz="1000" kern="1200" dirty="0">
                          <a:solidFill>
                            <a:schemeClr val="dk1"/>
                          </a:solidFill>
                          <a:effectLst/>
                          <a:latin typeface="Arial" panose="020B0604020202020204" pitchFamily="34" charset="0"/>
                          <a:ea typeface="Times"/>
                          <a:cs typeface="Arial" panose="020B0604020202020204" pitchFamily="34" charset="0"/>
                        </a:rPr>
                        <a:t>1. </a:t>
                      </a:r>
                      <a:r>
                        <a:rPr lang="en-US" sz="1000" dirty="0">
                          <a:effectLst/>
                          <a:latin typeface="Arial" panose="020B0604020202020204" pitchFamily="34" charset="0"/>
                          <a:ea typeface="Times"/>
                          <a:cs typeface="Arial" panose="020B0604020202020204" pitchFamily="34" charset="0"/>
                        </a:rPr>
                        <a:t>Set meeting to introduce matrix consensus building to providers</a:t>
                      </a:r>
                      <a:endParaRPr lang="en-US" sz="1000" kern="1200" dirty="0">
                        <a:solidFill>
                          <a:schemeClr val="dk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Alice and Andy</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July 31, 2016</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Not Yet Started</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487902">
                <a:tc>
                  <a:txBody>
                    <a:bodyPr/>
                    <a:lstStyle/>
                    <a:p>
                      <a:pPr marL="0" marR="0" algn="l">
                        <a:spcBef>
                          <a:spcPts val="0"/>
                        </a:spcBef>
                        <a:spcAft>
                          <a:spcPts val="0"/>
                        </a:spcAft>
                        <a:tabLst>
                          <a:tab pos="5486400" algn="r"/>
                        </a:tabLst>
                      </a:pPr>
                      <a:r>
                        <a:rPr lang="en-US" sz="1000" kern="1200" dirty="0">
                          <a:solidFill>
                            <a:schemeClr val="dk1"/>
                          </a:solidFill>
                          <a:effectLst/>
                          <a:latin typeface="Arial" panose="020B0604020202020204" pitchFamily="34" charset="0"/>
                          <a:ea typeface="Times"/>
                          <a:cs typeface="Arial" panose="020B0604020202020204" pitchFamily="34" charset="0"/>
                        </a:rPr>
                        <a:t>2. </a:t>
                      </a:r>
                      <a:r>
                        <a:rPr lang="en-US" sz="1000" dirty="0">
                          <a:effectLst/>
                          <a:latin typeface="Arial" panose="020B0604020202020204" pitchFamily="34" charset="0"/>
                          <a:ea typeface="Times"/>
                          <a:cs typeface="Arial" panose="020B0604020202020204" pitchFamily="34" charset="0"/>
                        </a:rPr>
                        <a:t>Case manager training to introduce key elements of PBS</a:t>
                      </a:r>
                      <a:endParaRPr lang="en-US" sz="1000" kern="1200" dirty="0">
                        <a:solidFill>
                          <a:schemeClr val="dk1"/>
                        </a:solidFill>
                        <a:effectLst/>
                        <a:latin typeface="Arial" panose="020B0604020202020204" pitchFamily="34" charset="0"/>
                        <a:ea typeface="Times"/>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Brandon, Kayla &amp; Nicole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July 31, 2016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Not Yet Started</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r h="37873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r"/>
                        </a:tabLst>
                        <a:defRPr/>
                      </a:pPr>
                      <a:r>
                        <a:rPr lang="en-US" sz="1000" dirty="0">
                          <a:effectLst/>
                          <a:latin typeface="Arial" panose="020B0604020202020204" pitchFamily="34" charset="0"/>
                          <a:ea typeface="Times"/>
                          <a:cs typeface="Arial" panose="020B0604020202020204" pitchFamily="34" charset="0"/>
                        </a:rPr>
                        <a:t>3. Dedicate 15 minutes in staff meetings to share PBS updates</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Steve</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October, 2016</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tabLst>
                          <a:tab pos="5486400" algn="r"/>
                        </a:tabLst>
                      </a:pPr>
                      <a:r>
                        <a:rPr lang="en-US" sz="1000" dirty="0">
                          <a:effectLst/>
                          <a:latin typeface="Arial" panose="020B0604020202020204" pitchFamily="34" charset="0"/>
                          <a:ea typeface="Times"/>
                          <a:cs typeface="Arial" panose="020B0604020202020204" pitchFamily="34" charset="0"/>
                        </a:rPr>
                        <a:t>In progress</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Rectangle 5"/>
          <p:cNvSpPr/>
          <p:nvPr/>
        </p:nvSpPr>
        <p:spPr>
          <a:xfrm>
            <a:off x="1757680" y="137498"/>
            <a:ext cx="8788400" cy="1077218"/>
          </a:xfrm>
          <a:prstGeom prst="rect">
            <a:avLst/>
          </a:prstGeom>
        </p:spPr>
        <p:txBody>
          <a:bodyPr wrap="square">
            <a:spAutoFit/>
          </a:bodyPr>
          <a:lstStyle/>
          <a:p>
            <a:pPr algn="ctr"/>
            <a:r>
              <a:rPr lang="en-US" b="1" dirty="0"/>
              <a:t>County-Wide Annual Action Plan</a:t>
            </a:r>
            <a:endParaRPr lang="en-US" dirty="0"/>
          </a:p>
          <a:p>
            <a:pPr algn="ctr"/>
            <a:r>
              <a:rPr lang="en-US" b="1" dirty="0"/>
              <a:t> </a:t>
            </a:r>
            <a:endParaRPr lang="en-US" dirty="0"/>
          </a:p>
          <a:p>
            <a:r>
              <a:rPr lang="en-US" sz="1400" b="1" dirty="0"/>
              <a:t>Date:  </a:t>
            </a:r>
            <a:r>
              <a:rPr lang="en-US" sz="1400" dirty="0"/>
              <a:t>May 10, 2016</a:t>
            </a:r>
          </a:p>
          <a:p>
            <a:r>
              <a:rPr lang="en-US" sz="1400" b="1" dirty="0"/>
              <a:t>Team Members:  </a:t>
            </a:r>
            <a:r>
              <a:rPr lang="en-US" sz="1400" dirty="0"/>
              <a:t>Alice, Amy, Jane, Steve, Bella, Joe, Samantha, John</a:t>
            </a:r>
          </a:p>
        </p:txBody>
      </p:sp>
    </p:spTree>
    <p:extLst>
      <p:ext uri="{BB962C8B-B14F-4D97-AF65-F5344CB8AC3E}">
        <p14:creationId xmlns:p14="http://schemas.microsoft.com/office/powerpoint/2010/main" val="59845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2667002" y="273933"/>
            <a:ext cx="7500936" cy="336176"/>
          </a:xfrm>
          <a:prstGeom prst="rect">
            <a:avLst/>
          </a:prstGeom>
          <a:noFill/>
          <a:ln>
            <a:noFill/>
          </a:ln>
        </p:spPr>
        <p:txBody>
          <a:bodyPr vert="horz" lIns="68569" tIns="34275" rIns="68569" bIns="34275" rtlCol="0" anchor="ctr" anchorCtr="0">
            <a:noAutofit/>
          </a:bodyPr>
          <a:lstStyle/>
          <a:p>
            <a:pPr>
              <a:spcBef>
                <a:spcPts val="0"/>
              </a:spcBef>
              <a:buClr>
                <a:schemeClr val="dk1"/>
              </a:buClr>
              <a:buSzPct val="25000"/>
            </a:pPr>
            <a:r>
              <a:rPr lang="en-US" sz="2800" b="1" dirty="0">
                <a:solidFill>
                  <a:schemeClr val="dk1"/>
                </a:solidFill>
                <a:latin typeface="Calibri"/>
                <a:ea typeface="Calibri"/>
                <a:cs typeface="Calibri"/>
                <a:sym typeface="Calibri"/>
              </a:rPr>
              <a:t>Fidelity of Implementation: MN Team Checklist</a:t>
            </a:r>
          </a:p>
        </p:txBody>
      </p:sp>
      <p:sp>
        <p:nvSpPr>
          <p:cNvPr id="593" name="Shape 593"/>
          <p:cNvSpPr txBox="1"/>
          <p:nvPr/>
        </p:nvSpPr>
        <p:spPr>
          <a:xfrm>
            <a:off x="7355395" y="1052213"/>
            <a:ext cx="3060157" cy="2115057"/>
          </a:xfrm>
          <a:prstGeom prst="rect">
            <a:avLst/>
          </a:prstGeom>
          <a:noFill/>
          <a:ln>
            <a:noFill/>
          </a:ln>
        </p:spPr>
        <p:txBody>
          <a:bodyPr lIns="68569" tIns="34275" rIns="68569" bIns="34275" anchor="t" anchorCtr="0">
            <a:noAutofit/>
          </a:bodyPr>
          <a:lstStyle/>
          <a:p>
            <a:pPr>
              <a:buSzPct val="25000"/>
            </a:pPr>
            <a:r>
              <a:rPr lang="en-US" sz="1350" b="1" dirty="0">
                <a:solidFill>
                  <a:srgbClr val="650706"/>
                </a:solidFill>
                <a:latin typeface="Calibri"/>
                <a:ea typeface="Calibri"/>
                <a:cs typeface="Calibri"/>
                <a:sym typeface="Calibri"/>
              </a:rPr>
              <a:t>White Form </a:t>
            </a:r>
          </a:p>
          <a:p>
            <a:pPr>
              <a:buSzPct val="25000"/>
            </a:pPr>
            <a:r>
              <a:rPr lang="en-US" sz="1350" dirty="0">
                <a:solidFill>
                  <a:srgbClr val="650706"/>
                </a:solidFill>
                <a:latin typeface="Calibri"/>
                <a:ea typeface="Calibri"/>
                <a:cs typeface="Calibri"/>
                <a:sym typeface="Calibri"/>
              </a:rPr>
              <a:t>Team Implementation Across Positive</a:t>
            </a:r>
          </a:p>
          <a:p>
            <a:pPr>
              <a:buSzPct val="25000"/>
            </a:pPr>
            <a:r>
              <a:rPr lang="en-US" sz="1350" dirty="0">
                <a:solidFill>
                  <a:srgbClr val="650706"/>
                </a:solidFill>
                <a:latin typeface="Calibri"/>
                <a:ea typeface="Calibri"/>
                <a:cs typeface="Calibri"/>
                <a:sym typeface="Calibri"/>
              </a:rPr>
              <a:t>Supports </a:t>
            </a:r>
          </a:p>
          <a:p>
            <a:endParaRPr sz="1350" b="1" dirty="0">
              <a:solidFill>
                <a:srgbClr val="650706"/>
              </a:solidFill>
              <a:latin typeface="Calibri"/>
              <a:ea typeface="Calibri"/>
              <a:cs typeface="Calibri"/>
              <a:sym typeface="Calibri"/>
            </a:endParaRPr>
          </a:p>
          <a:p>
            <a:pPr>
              <a:buSzPct val="25000"/>
            </a:pPr>
            <a:r>
              <a:rPr lang="en-US" sz="1350" b="1" dirty="0">
                <a:solidFill>
                  <a:srgbClr val="650706"/>
                </a:solidFill>
                <a:latin typeface="Calibri"/>
                <a:ea typeface="Calibri"/>
                <a:cs typeface="Calibri"/>
                <a:sym typeface="Calibri"/>
              </a:rPr>
              <a:t>Blue Form</a:t>
            </a:r>
          </a:p>
          <a:p>
            <a:pPr>
              <a:buSzPct val="25000"/>
            </a:pPr>
            <a:r>
              <a:rPr lang="en-US" sz="1350" dirty="0">
                <a:solidFill>
                  <a:srgbClr val="650706"/>
                </a:solidFill>
                <a:latin typeface="Calibri"/>
                <a:ea typeface="Calibri"/>
                <a:cs typeface="Calibri"/>
                <a:sym typeface="Calibri"/>
              </a:rPr>
              <a:t>PBS Subscale Items</a:t>
            </a:r>
          </a:p>
          <a:p>
            <a:endParaRPr sz="1350" b="1" dirty="0">
              <a:solidFill>
                <a:srgbClr val="650706"/>
              </a:solidFill>
              <a:latin typeface="Calibri"/>
              <a:ea typeface="Calibri"/>
              <a:cs typeface="Calibri"/>
              <a:sym typeface="Calibri"/>
            </a:endParaRPr>
          </a:p>
          <a:p>
            <a:pPr>
              <a:buSzPct val="25000"/>
            </a:pPr>
            <a:r>
              <a:rPr lang="en-US" sz="1350" b="1" dirty="0">
                <a:solidFill>
                  <a:srgbClr val="650706"/>
                </a:solidFill>
                <a:latin typeface="Calibri"/>
                <a:ea typeface="Calibri"/>
                <a:cs typeface="Calibri"/>
                <a:sym typeface="Calibri"/>
              </a:rPr>
              <a:t>Pink Form</a:t>
            </a:r>
          </a:p>
          <a:p>
            <a:pPr>
              <a:buSzPct val="25000"/>
            </a:pPr>
            <a:r>
              <a:rPr lang="en-US" sz="1350" dirty="0">
                <a:solidFill>
                  <a:srgbClr val="650706"/>
                </a:solidFill>
                <a:latin typeface="Calibri"/>
                <a:ea typeface="Calibri"/>
                <a:cs typeface="Calibri"/>
                <a:sym typeface="Calibri"/>
              </a:rPr>
              <a:t>Person-centered Practice Items</a:t>
            </a:r>
          </a:p>
        </p:txBody>
      </p:sp>
      <p:sp>
        <p:nvSpPr>
          <p:cNvPr id="594" name="Shape 594"/>
          <p:cNvSpPr txBox="1"/>
          <p:nvPr/>
        </p:nvSpPr>
        <p:spPr>
          <a:xfrm>
            <a:off x="7743383" y="3609373"/>
            <a:ext cx="2672168" cy="2332383"/>
          </a:xfrm>
          <a:prstGeom prst="rect">
            <a:avLst/>
          </a:prstGeom>
          <a:noFill/>
          <a:ln>
            <a:noFill/>
          </a:ln>
        </p:spPr>
        <p:txBody>
          <a:bodyPr lIns="68569" tIns="34275" rIns="68569" bIns="34275" anchor="t" anchorCtr="0">
            <a:noAutofit/>
          </a:bodyPr>
          <a:lstStyle/>
          <a:p>
            <a:pPr>
              <a:buSzPct val="25000"/>
            </a:pPr>
            <a:r>
              <a:rPr lang="en-US" sz="1500" b="1" dirty="0">
                <a:solidFill>
                  <a:schemeClr val="dk1"/>
                </a:solidFill>
                <a:latin typeface="Calibri"/>
                <a:ea typeface="Calibri"/>
                <a:cs typeface="Calibri"/>
                <a:sym typeface="Calibri"/>
              </a:rPr>
              <a:t>Domains for Overall Fidelity</a:t>
            </a:r>
          </a:p>
          <a:p>
            <a:pPr marL="214313" indent="-214313">
              <a:buClr>
                <a:schemeClr val="dk1"/>
              </a:buClr>
              <a:buSzPct val="100000"/>
              <a:buFont typeface="Arial"/>
              <a:buChar char="•"/>
            </a:pPr>
            <a:r>
              <a:rPr lang="en-US" sz="1500" dirty="0">
                <a:solidFill>
                  <a:schemeClr val="dk1"/>
                </a:solidFill>
                <a:latin typeface="Calibri"/>
                <a:ea typeface="Calibri"/>
                <a:cs typeface="Calibri"/>
                <a:sym typeface="Calibri"/>
              </a:rPr>
              <a:t>Team</a:t>
            </a:r>
          </a:p>
          <a:p>
            <a:pPr marL="214313" indent="-214313">
              <a:buClr>
                <a:schemeClr val="dk1"/>
              </a:buClr>
              <a:buSzPct val="100000"/>
              <a:buFont typeface="Arial"/>
              <a:buChar char="•"/>
            </a:pPr>
            <a:r>
              <a:rPr lang="en-US" sz="1500" dirty="0">
                <a:solidFill>
                  <a:schemeClr val="dk1"/>
                </a:solidFill>
                <a:latin typeface="Calibri"/>
                <a:ea typeface="Calibri"/>
                <a:cs typeface="Calibri"/>
                <a:sym typeface="Calibri"/>
              </a:rPr>
              <a:t>Staff Commitment</a:t>
            </a:r>
          </a:p>
          <a:p>
            <a:pPr marL="214313" indent="-214313">
              <a:buClr>
                <a:schemeClr val="dk1"/>
              </a:buClr>
              <a:buSzPct val="100000"/>
              <a:buFont typeface="Arial"/>
              <a:buChar char="•"/>
            </a:pPr>
            <a:r>
              <a:rPr lang="en-US" sz="1500" dirty="0">
                <a:solidFill>
                  <a:schemeClr val="dk1"/>
                </a:solidFill>
                <a:latin typeface="Calibri"/>
                <a:ea typeface="Calibri"/>
                <a:cs typeface="Calibri"/>
                <a:sym typeface="Calibri"/>
              </a:rPr>
              <a:t>Self-Assessment</a:t>
            </a:r>
          </a:p>
          <a:p>
            <a:pPr marL="214313" indent="-214313">
              <a:buClr>
                <a:schemeClr val="dk1"/>
              </a:buClr>
              <a:buSzPct val="100000"/>
              <a:buFont typeface="Arial"/>
              <a:buChar char="•"/>
            </a:pPr>
            <a:r>
              <a:rPr lang="en-US" sz="1500" dirty="0">
                <a:solidFill>
                  <a:schemeClr val="dk1"/>
                </a:solidFill>
                <a:latin typeface="Calibri"/>
                <a:ea typeface="Calibri"/>
                <a:cs typeface="Calibri"/>
                <a:sym typeface="Calibri"/>
              </a:rPr>
              <a:t>Action Planning</a:t>
            </a:r>
          </a:p>
          <a:p>
            <a:pPr marL="214313" indent="-214313">
              <a:buClr>
                <a:schemeClr val="dk1"/>
              </a:buClr>
              <a:buSzPct val="100000"/>
              <a:buFont typeface="Arial"/>
              <a:buChar char="•"/>
            </a:pPr>
            <a:r>
              <a:rPr lang="en-US" sz="1500" dirty="0">
                <a:solidFill>
                  <a:schemeClr val="dk1"/>
                </a:solidFill>
                <a:latin typeface="Calibri"/>
                <a:ea typeface="Calibri"/>
                <a:cs typeface="Calibri"/>
                <a:sym typeface="Calibri"/>
              </a:rPr>
              <a:t>Staff Development</a:t>
            </a:r>
          </a:p>
          <a:p>
            <a:pPr marL="214313" indent="-214313">
              <a:buClr>
                <a:schemeClr val="dk1"/>
              </a:buClr>
              <a:buSzPct val="100000"/>
              <a:buFont typeface="Arial"/>
              <a:buChar char="•"/>
            </a:pPr>
            <a:r>
              <a:rPr lang="en-US" sz="1500" dirty="0">
                <a:solidFill>
                  <a:schemeClr val="dk1"/>
                </a:solidFill>
                <a:latin typeface="Calibri"/>
                <a:ea typeface="Calibri"/>
                <a:cs typeface="Calibri"/>
                <a:sym typeface="Calibri"/>
              </a:rPr>
              <a:t>Evaluation</a:t>
            </a:r>
          </a:p>
          <a:p>
            <a:pPr marL="214313" indent="-214313">
              <a:buClr>
                <a:schemeClr val="dk1"/>
              </a:buClr>
              <a:buSzPct val="100000"/>
              <a:buFont typeface="Arial"/>
              <a:buChar char="•"/>
            </a:pPr>
            <a:r>
              <a:rPr lang="en-US" sz="1500" dirty="0">
                <a:solidFill>
                  <a:schemeClr val="dk1"/>
                </a:solidFill>
                <a:latin typeface="Calibri"/>
                <a:ea typeface="Calibri"/>
                <a:cs typeface="Calibri"/>
                <a:sym typeface="Calibri"/>
              </a:rPr>
              <a:t>Visibility</a:t>
            </a:r>
          </a:p>
        </p:txBody>
      </p:sp>
      <p:pic>
        <p:nvPicPr>
          <p:cNvPr id="595" name="Shape 595" descr="MN team checklist whiteFINALnumbering fixed.pdf"/>
          <p:cNvPicPr preferRelativeResize="0"/>
          <p:nvPr/>
        </p:nvPicPr>
        <p:blipFill rotWithShape="1">
          <a:blip r:embed="rId3">
            <a:alphaModFix/>
          </a:blip>
          <a:srcRect/>
          <a:stretch/>
        </p:blipFill>
        <p:spPr>
          <a:xfrm>
            <a:off x="1524000" y="716127"/>
            <a:ext cx="6115050" cy="6470487"/>
          </a:xfrm>
          <a:prstGeom prst="rect">
            <a:avLst/>
          </a:prstGeom>
          <a:noFill/>
          <a:ln>
            <a:noFill/>
          </a:ln>
        </p:spPr>
      </p:pic>
    </p:spTree>
    <p:extLst>
      <p:ext uri="{BB962C8B-B14F-4D97-AF65-F5344CB8AC3E}">
        <p14:creationId xmlns:p14="http://schemas.microsoft.com/office/powerpoint/2010/main" val="108327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1995714" y="228600"/>
            <a:ext cx="8229600" cy="707878"/>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US" sz="4000" b="1" dirty="0">
                <a:solidFill>
                  <a:schemeClr val="dk1"/>
                </a:solidFill>
                <a:latin typeface="Arial"/>
                <a:ea typeface="Arial"/>
                <a:cs typeface="Arial"/>
                <a:sym typeface="Arial"/>
              </a:rPr>
              <a:t>Scoring the TOET</a:t>
            </a:r>
          </a:p>
        </p:txBody>
      </p:sp>
      <p:sp>
        <p:nvSpPr>
          <p:cNvPr id="604" name="Shape 604"/>
          <p:cNvSpPr txBox="1">
            <a:spLocks noGrp="1"/>
          </p:cNvSpPr>
          <p:nvPr>
            <p:ph type="body" idx="1"/>
          </p:nvPr>
        </p:nvSpPr>
        <p:spPr>
          <a:xfrm>
            <a:off x="2224314" y="936478"/>
            <a:ext cx="7315200" cy="5960034"/>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100000"/>
            </a:pPr>
            <a:r>
              <a:rPr lang="en-US" dirty="0">
                <a:solidFill>
                  <a:schemeClr val="dk1"/>
                </a:solidFill>
                <a:latin typeface="Arial"/>
                <a:ea typeface="Arial"/>
                <a:cs typeface="Arial"/>
                <a:sym typeface="Arial"/>
              </a:rPr>
              <a:t>Implementation Points</a:t>
            </a:r>
          </a:p>
          <a:p>
            <a:pPr marL="742950" lvl="1" indent="-285750">
              <a:lnSpc>
                <a:spcPct val="80000"/>
              </a:lnSpc>
              <a:spcBef>
                <a:spcPts val="560"/>
              </a:spcBef>
              <a:buClr>
                <a:schemeClr val="dk1"/>
              </a:buClr>
              <a:buSzPct val="100000"/>
              <a:buFont typeface="Arial"/>
              <a:buChar char="–"/>
            </a:pPr>
            <a:r>
              <a:rPr lang="en-US" sz="2800" dirty="0">
                <a:solidFill>
                  <a:schemeClr val="dk1"/>
                </a:solidFill>
                <a:latin typeface="Arial"/>
                <a:ea typeface="Arial"/>
                <a:cs typeface="Arial"/>
                <a:sym typeface="Arial"/>
              </a:rPr>
              <a:t>Achieved    = 2  </a:t>
            </a:r>
          </a:p>
          <a:p>
            <a:pPr marL="742950" lvl="1" indent="-285750">
              <a:lnSpc>
                <a:spcPct val="80000"/>
              </a:lnSpc>
              <a:spcBef>
                <a:spcPts val="560"/>
              </a:spcBef>
              <a:buClr>
                <a:schemeClr val="dk1"/>
              </a:buClr>
              <a:buSzPct val="100000"/>
              <a:buFont typeface="Arial"/>
              <a:buChar char="–"/>
            </a:pPr>
            <a:r>
              <a:rPr lang="en-US" sz="2800" dirty="0">
                <a:solidFill>
                  <a:schemeClr val="dk1"/>
                </a:solidFill>
                <a:latin typeface="Arial"/>
                <a:ea typeface="Arial"/>
                <a:cs typeface="Arial"/>
                <a:sym typeface="Arial"/>
              </a:rPr>
              <a:t>In progress = 1 </a:t>
            </a:r>
          </a:p>
          <a:p>
            <a:pPr marL="742950" lvl="1" indent="-285750">
              <a:lnSpc>
                <a:spcPct val="80000"/>
              </a:lnSpc>
              <a:spcBef>
                <a:spcPts val="560"/>
              </a:spcBef>
              <a:buClr>
                <a:schemeClr val="dk1"/>
              </a:buClr>
              <a:buSzPct val="100000"/>
              <a:buFont typeface="Arial"/>
              <a:buChar char="–"/>
            </a:pPr>
            <a:r>
              <a:rPr lang="en-US" sz="2800" dirty="0">
                <a:solidFill>
                  <a:schemeClr val="dk1"/>
                </a:solidFill>
                <a:latin typeface="Arial"/>
                <a:ea typeface="Arial"/>
                <a:cs typeface="Arial"/>
                <a:sym typeface="Arial"/>
              </a:rPr>
              <a:t>Not Started = 0 </a:t>
            </a:r>
          </a:p>
          <a:p>
            <a:pPr marL="342900" indent="-342900">
              <a:lnSpc>
                <a:spcPct val="80000"/>
              </a:lnSpc>
              <a:spcBef>
                <a:spcPts val="560"/>
              </a:spcBef>
              <a:buClr>
                <a:schemeClr val="dk1"/>
              </a:buClr>
              <a:buSzPct val="100000"/>
            </a:pPr>
            <a:r>
              <a:rPr lang="en-US" dirty="0">
                <a:solidFill>
                  <a:schemeClr val="dk1"/>
                </a:solidFill>
                <a:latin typeface="Arial"/>
                <a:ea typeface="Arial"/>
                <a:cs typeface="Arial"/>
                <a:sym typeface="Arial"/>
              </a:rPr>
              <a:t>Each Item Has Criteria Defining Score</a:t>
            </a:r>
          </a:p>
          <a:p>
            <a:pPr marL="342900" indent="-342900">
              <a:lnSpc>
                <a:spcPct val="80000"/>
              </a:lnSpc>
              <a:spcBef>
                <a:spcPts val="560"/>
              </a:spcBef>
              <a:buClr>
                <a:schemeClr val="dk1"/>
              </a:buClr>
              <a:buSzPct val="100000"/>
            </a:pPr>
            <a:r>
              <a:rPr lang="en-US" dirty="0">
                <a:solidFill>
                  <a:schemeClr val="dk1"/>
                </a:solidFill>
                <a:latin typeface="Arial"/>
                <a:ea typeface="Arial"/>
                <a:cs typeface="Arial"/>
                <a:sym typeface="Arial"/>
              </a:rPr>
              <a:t>Percentage of Items Implemented </a:t>
            </a:r>
          </a:p>
          <a:p>
            <a:pPr marL="742950" lvl="1" indent="-285750">
              <a:lnSpc>
                <a:spcPct val="80000"/>
              </a:lnSpc>
              <a:spcBef>
                <a:spcPts val="560"/>
              </a:spcBef>
              <a:buClr>
                <a:schemeClr val="dk1"/>
              </a:buClr>
              <a:buSzPct val="100000"/>
              <a:buFont typeface="Arial"/>
              <a:buChar char="–"/>
            </a:pPr>
            <a:r>
              <a:rPr lang="en-US" sz="2800" dirty="0">
                <a:solidFill>
                  <a:schemeClr val="dk1"/>
                </a:solidFill>
                <a:latin typeface="Arial"/>
                <a:ea typeface="Arial"/>
                <a:cs typeface="Arial"/>
                <a:sym typeface="Arial"/>
              </a:rPr>
              <a:t>Overall Total</a:t>
            </a:r>
          </a:p>
          <a:p>
            <a:pPr lvl="2">
              <a:lnSpc>
                <a:spcPct val="80000"/>
              </a:lnSpc>
              <a:spcBef>
                <a:spcPts val="560"/>
              </a:spcBef>
              <a:buClr>
                <a:schemeClr val="dk1"/>
              </a:buClr>
              <a:buSzPct val="100000"/>
              <a:buFont typeface="Noto Sans Symbols"/>
              <a:buChar char="✓"/>
            </a:pPr>
            <a:r>
              <a:rPr lang="en-US" sz="2800" dirty="0">
                <a:solidFill>
                  <a:schemeClr val="dk1"/>
                </a:solidFill>
                <a:latin typeface="Arial"/>
                <a:ea typeface="Arial"/>
                <a:cs typeface="Arial"/>
                <a:sym typeface="Arial"/>
              </a:rPr>
              <a:t>Number of items scored as “Achieved” divided by Total # of items</a:t>
            </a:r>
          </a:p>
          <a:p>
            <a:pPr marL="742950" lvl="1" indent="-285750">
              <a:lnSpc>
                <a:spcPct val="80000"/>
              </a:lnSpc>
              <a:spcBef>
                <a:spcPts val="560"/>
              </a:spcBef>
              <a:buClr>
                <a:schemeClr val="dk1"/>
              </a:buClr>
              <a:buSzPct val="100000"/>
              <a:buFont typeface="Arial"/>
              <a:buChar char="–"/>
            </a:pPr>
            <a:r>
              <a:rPr lang="en-US" sz="2800" dirty="0">
                <a:solidFill>
                  <a:schemeClr val="dk1"/>
                </a:solidFill>
                <a:latin typeface="Arial"/>
                <a:ea typeface="Arial"/>
                <a:cs typeface="Arial"/>
                <a:sym typeface="Arial"/>
              </a:rPr>
              <a:t>Subscale Scores</a:t>
            </a:r>
          </a:p>
          <a:p>
            <a:pPr lvl="2">
              <a:lnSpc>
                <a:spcPct val="80000"/>
              </a:lnSpc>
              <a:spcBef>
                <a:spcPts val="560"/>
              </a:spcBef>
              <a:buClr>
                <a:schemeClr val="dk1"/>
              </a:buClr>
              <a:buSzPct val="100000"/>
              <a:buFont typeface="Noto Sans Symbols"/>
              <a:buChar char="✓"/>
            </a:pPr>
            <a:r>
              <a:rPr lang="en-US" sz="2800" dirty="0">
                <a:solidFill>
                  <a:schemeClr val="dk1"/>
                </a:solidFill>
                <a:latin typeface="Arial"/>
                <a:ea typeface="Arial"/>
                <a:cs typeface="Arial"/>
                <a:sym typeface="Arial"/>
              </a:rPr>
              <a:t>Number of items in each subscale area scored as “Achieved” divided by the number of items in that subscale area </a:t>
            </a:r>
          </a:p>
          <a:p>
            <a:pPr marL="742950" lvl="1" indent="-285750">
              <a:lnSpc>
                <a:spcPct val="80000"/>
              </a:lnSpc>
              <a:spcBef>
                <a:spcPts val="400"/>
              </a:spcBef>
              <a:buClr>
                <a:schemeClr val="dk1"/>
              </a:buClr>
              <a:buSzPct val="100000"/>
              <a:buNone/>
            </a:pPr>
            <a:endParaRPr sz="2000" dirty="0">
              <a:solidFill>
                <a:schemeClr val="dk1"/>
              </a:solidFill>
              <a:latin typeface="Arial"/>
              <a:ea typeface="Arial"/>
              <a:cs typeface="Arial"/>
              <a:sym typeface="Arial"/>
            </a:endParaRPr>
          </a:p>
          <a:p>
            <a:pPr marL="342900" indent="-342900">
              <a:lnSpc>
                <a:spcPct val="80000"/>
              </a:lnSpc>
              <a:spcBef>
                <a:spcPts val="480"/>
              </a:spcBef>
              <a:buClr>
                <a:schemeClr val="dk1"/>
              </a:buClr>
              <a:buSzPct val="100000"/>
              <a:buNone/>
            </a:pPr>
            <a:endParaRPr sz="2400" dirty="0">
              <a:solidFill>
                <a:schemeClr val="dk1"/>
              </a:solidFill>
              <a:latin typeface="Arial"/>
              <a:ea typeface="Arial"/>
              <a:cs typeface="Arial"/>
              <a:sym typeface="Arial"/>
            </a:endParaRPr>
          </a:p>
          <a:p>
            <a:pPr marL="342900" indent="-342900">
              <a:lnSpc>
                <a:spcPct val="80000"/>
              </a:lnSpc>
              <a:spcBef>
                <a:spcPts val="480"/>
              </a:spcBef>
              <a:buClr>
                <a:schemeClr val="dk1"/>
              </a:buClr>
              <a:buSzPct val="100000"/>
              <a:buNone/>
            </a:pPr>
            <a:endParaRPr sz="2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6510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A661F24-F072-4645-BA12-1507FD7A9E49}"/>
              </a:ext>
            </a:extLst>
          </p:cNvPr>
          <p:cNvGraphicFramePr>
            <a:graphicFrameLocks/>
          </p:cNvGraphicFramePr>
          <p:nvPr>
            <p:extLst>
              <p:ext uri="{D42A27DB-BD31-4B8C-83A1-F6EECF244321}">
                <p14:modId xmlns:p14="http://schemas.microsoft.com/office/powerpoint/2010/main" val="1663674800"/>
              </p:ext>
            </p:extLst>
          </p:nvPr>
        </p:nvGraphicFramePr>
        <p:xfrm>
          <a:off x="1594456" y="1391479"/>
          <a:ext cx="9003087" cy="48544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8C65AB1-5A8C-4943-9319-C2858F027EB5}"/>
              </a:ext>
            </a:extLst>
          </p:cNvPr>
          <p:cNvSpPr txBox="1"/>
          <p:nvPr/>
        </p:nvSpPr>
        <p:spPr>
          <a:xfrm>
            <a:off x="773702" y="5984270"/>
            <a:ext cx="7105150" cy="523220"/>
          </a:xfrm>
          <a:prstGeom prst="rect">
            <a:avLst/>
          </a:prstGeom>
          <a:noFill/>
        </p:spPr>
        <p:txBody>
          <a:bodyPr wrap="none" rtlCol="0">
            <a:spAutoFit/>
          </a:bodyPr>
          <a:lstStyle/>
          <a:p>
            <a:r>
              <a:rPr lang="en-US" sz="1400" i="1" dirty="0"/>
              <a:t>* Agency 4 trained via different method and joined region in 2017; data collected again in 2019 </a:t>
            </a:r>
          </a:p>
          <a:p>
            <a:r>
              <a:rPr lang="en-US" sz="1400" i="1" dirty="0"/>
              <a:t>* Data collected for Agencies 2,3, 5 in 2016, 2018, 2019</a:t>
            </a:r>
          </a:p>
        </p:txBody>
      </p:sp>
    </p:spTree>
    <p:extLst>
      <p:ext uri="{BB962C8B-B14F-4D97-AF65-F5344CB8AC3E}">
        <p14:creationId xmlns:p14="http://schemas.microsoft.com/office/powerpoint/2010/main" val="280829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E29FE9D-C571-1F44-B3E9-F4F0BE84E5BF}"/>
              </a:ext>
            </a:extLst>
          </p:cNvPr>
          <p:cNvSpPr>
            <a:spLocks noGrp="1"/>
          </p:cNvSpPr>
          <p:nvPr>
            <p:ph type="title"/>
          </p:nvPr>
        </p:nvSpPr>
        <p:spPr>
          <a:xfrm>
            <a:off x="1412837" y="655875"/>
            <a:ext cx="9366325" cy="1143000"/>
          </a:xfrm>
        </p:spPr>
        <p:txBody>
          <a:bodyPr>
            <a:normAutofit/>
          </a:bodyPr>
          <a:lstStyle/>
          <a:p>
            <a:pPr algn="ctr"/>
            <a:r>
              <a:rPr lang="en-US" sz="2800" b="1" dirty="0">
                <a:solidFill>
                  <a:schemeClr val="tx2"/>
                </a:solidFill>
              </a:rPr>
              <a:t>Fidelity of Implementation</a:t>
            </a:r>
          </a:p>
        </p:txBody>
      </p:sp>
      <p:graphicFrame>
        <p:nvGraphicFramePr>
          <p:cNvPr id="16" name="Content Placeholder 15">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3269337702"/>
              </p:ext>
            </p:extLst>
          </p:nvPr>
        </p:nvGraphicFramePr>
        <p:xfrm>
          <a:off x="813915" y="1798875"/>
          <a:ext cx="10701496" cy="4632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10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aphicFrame>
        <p:nvGraphicFramePr>
          <p:cNvPr id="581" name="Shape 581" descr="evaluation and data systems&#10;&#10;organization-wide evaluation&#10;What impact did the training have on capacity building?&#10;What are the strengths and needs of the organization?&#10;How well are the practices implemented?&#10;Are there improvements in conceptual knowledge of staff?&#10;Are there changes in behavior of staff and people living and working in a setting?&#10;Are there changes in universal quality of life?&#10;&#10;&#10;Evaluation data/tools&#10;Number of caches, key contacts&#10;Number of staff involved in implementation&#10;Number of people supported&#10;Person-centered organizational tool&#10;Quality of social and physical environment&#10;Fidelity of implementation self-assessment &#10;Onsite evaluation&#10;Pre/post tests for staff using DC/CDS&#10;Direct observation of staff person-centered practices&#10;Direct observation of staff person-centered practices&#10;Direct observation of people supported.&#10;Incident reports, restraint, 911 calls, etc.&#10;Organizational data (retention/tenure/etc.)&#10;Quality of social and physical environment interview&#10;Regional Quality Council Interview Tools" title="table"/>
          <p:cNvGraphicFramePr/>
          <p:nvPr>
            <p:extLst>
              <p:ext uri="{D42A27DB-BD31-4B8C-83A1-F6EECF244321}">
                <p14:modId xmlns:p14="http://schemas.microsoft.com/office/powerpoint/2010/main" val="3508543820"/>
              </p:ext>
            </p:extLst>
          </p:nvPr>
        </p:nvGraphicFramePr>
        <p:xfrm>
          <a:off x="1013793" y="144633"/>
          <a:ext cx="10381500" cy="6568734"/>
        </p:xfrm>
        <a:graphic>
          <a:graphicData uri="http://schemas.openxmlformats.org/drawingml/2006/table">
            <a:tbl>
              <a:tblPr firstRow="1" bandRow="1">
                <a:noFill/>
              </a:tblPr>
              <a:tblGrid>
                <a:gridCol w="5019631">
                  <a:extLst>
                    <a:ext uri="{9D8B030D-6E8A-4147-A177-3AD203B41FA5}">
                      <a16:colId xmlns:a16="http://schemas.microsoft.com/office/drawing/2014/main" val="20000"/>
                    </a:ext>
                  </a:extLst>
                </a:gridCol>
                <a:gridCol w="5361869">
                  <a:extLst>
                    <a:ext uri="{9D8B030D-6E8A-4147-A177-3AD203B41FA5}">
                      <a16:colId xmlns:a16="http://schemas.microsoft.com/office/drawing/2014/main" val="20001"/>
                    </a:ext>
                  </a:extLst>
                </a:gridCol>
              </a:tblGrid>
              <a:tr h="420836">
                <a:tc gridSpan="2">
                  <a:txBody>
                    <a:bodyPr/>
                    <a:lstStyle/>
                    <a:p>
                      <a:pPr marL="0" marR="0" lvl="0" indent="0" algn="ctr" rtl="0">
                        <a:spcBef>
                          <a:spcPts val="0"/>
                        </a:spcBef>
                        <a:buSzPct val="25000"/>
                        <a:buNone/>
                      </a:pPr>
                      <a:r>
                        <a:rPr lang="en-US" sz="2000" b="1" u="none" strike="noStrike" cap="none" dirty="0"/>
                        <a:t>Evaluation &amp; Data Systems</a:t>
                      </a:r>
                    </a:p>
                  </a:txBody>
                  <a:tcPr marL="19050" marR="19050" marT="9525" marB="9525">
                    <a:solidFill>
                      <a:srgbClr val="F2F2F2"/>
                    </a:solidFill>
                  </a:tcPr>
                </a:tc>
                <a:tc hMerge="1">
                  <a:txBody>
                    <a:bodyPr/>
                    <a:lstStyle/>
                    <a:p>
                      <a:endParaRPr lang="en-US"/>
                    </a:p>
                  </a:txBody>
                  <a:tcPr/>
                </a:tc>
                <a:extLst>
                  <a:ext uri="{0D108BD9-81ED-4DB2-BD59-A6C34878D82A}">
                    <a16:rowId xmlns:a16="http://schemas.microsoft.com/office/drawing/2014/main" val="10000"/>
                  </a:ext>
                </a:extLst>
              </a:tr>
              <a:tr h="321816">
                <a:tc>
                  <a:txBody>
                    <a:bodyPr/>
                    <a:lstStyle/>
                    <a:p>
                      <a:pPr marL="0" marR="0" lvl="0" indent="0" algn="l" rtl="0">
                        <a:spcBef>
                          <a:spcPts val="0"/>
                        </a:spcBef>
                        <a:buSzPct val="25000"/>
                        <a:buNone/>
                      </a:pPr>
                      <a:r>
                        <a:rPr lang="en-US" sz="1500" b="1" u="none" strike="noStrike" cap="none" dirty="0"/>
                        <a:t>Organization-Wide Evaluation</a:t>
                      </a:r>
                    </a:p>
                  </a:txBody>
                  <a:tcPr marL="19050" marR="19050" marT="9525" marB="9525">
                    <a:noFill/>
                  </a:tcPr>
                </a:tc>
                <a:tc>
                  <a:txBody>
                    <a:bodyPr/>
                    <a:lstStyle/>
                    <a:p>
                      <a:pPr marL="0" marR="0" lvl="0" indent="0" algn="l" rtl="0">
                        <a:spcBef>
                          <a:spcPts val="0"/>
                        </a:spcBef>
                        <a:buSzPct val="25000"/>
                        <a:buNone/>
                      </a:pPr>
                      <a:r>
                        <a:rPr lang="en-US" sz="1500" b="1" dirty="0"/>
                        <a:t>Related Evaluation Data/Tools</a:t>
                      </a:r>
                    </a:p>
                  </a:txBody>
                  <a:tcPr marL="19050" marR="19050" marT="9525" marB="9525">
                    <a:noFill/>
                  </a:tcPr>
                </a:tc>
                <a:extLst>
                  <a:ext uri="{0D108BD9-81ED-4DB2-BD59-A6C34878D82A}">
                    <a16:rowId xmlns:a16="http://schemas.microsoft.com/office/drawing/2014/main" val="10001"/>
                  </a:ext>
                </a:extLst>
              </a:tr>
              <a:tr h="993776">
                <a:tc>
                  <a:txBody>
                    <a:bodyPr/>
                    <a:lstStyle/>
                    <a:p>
                      <a:pPr marL="0" marR="0" lvl="0" indent="0" algn="l" rtl="0">
                        <a:spcBef>
                          <a:spcPts val="0"/>
                        </a:spcBef>
                        <a:buSzPct val="25000"/>
                        <a:buNone/>
                      </a:pPr>
                      <a:r>
                        <a:rPr lang="en-US" sz="1500" b="1" dirty="0"/>
                        <a:t>What impact did the training have on capacity building?</a:t>
                      </a:r>
                    </a:p>
                  </a:txBody>
                  <a:tcPr marL="19050" marR="19050" marT="9525" marB="9525">
                    <a:solidFill>
                      <a:srgbClr val="F2F2F2"/>
                    </a:solidFill>
                  </a:tcPr>
                </a:tc>
                <a:tc>
                  <a:txBody>
                    <a:bodyPr/>
                    <a:lstStyle/>
                    <a:p>
                      <a:pPr marL="0" marR="0" lvl="0" indent="0" algn="l" rtl="0">
                        <a:spcBef>
                          <a:spcPts val="0"/>
                        </a:spcBef>
                        <a:buClr>
                          <a:schemeClr val="dk1"/>
                        </a:buClr>
                        <a:buSzPct val="100000"/>
                        <a:buFont typeface="Arial"/>
                        <a:buNone/>
                      </a:pPr>
                      <a:r>
                        <a:rPr lang="en-US" sz="1500" b="1" dirty="0"/>
                        <a:t>Number of coaches, key contacts </a:t>
                      </a:r>
                    </a:p>
                    <a:p>
                      <a:pPr marL="0" marR="0" lvl="0" indent="0" algn="l" rtl="0">
                        <a:spcBef>
                          <a:spcPts val="0"/>
                        </a:spcBef>
                        <a:buClr>
                          <a:schemeClr val="dk1"/>
                        </a:buClr>
                        <a:buSzPct val="100000"/>
                        <a:buFont typeface="Arial"/>
                        <a:buNone/>
                      </a:pPr>
                      <a:r>
                        <a:rPr lang="en-US" sz="1500" b="1" dirty="0"/>
                        <a:t>Number of staff involved in implementation</a:t>
                      </a:r>
                    </a:p>
                    <a:p>
                      <a:pPr marL="0" marR="0" lvl="0" indent="0" algn="l" rtl="0">
                        <a:spcBef>
                          <a:spcPts val="0"/>
                        </a:spcBef>
                        <a:buClr>
                          <a:schemeClr val="dk1"/>
                        </a:buClr>
                        <a:buSzPct val="100000"/>
                        <a:buFont typeface="Arial"/>
                        <a:buNone/>
                      </a:pPr>
                      <a:r>
                        <a:rPr lang="en-US" sz="1500" b="1" dirty="0"/>
                        <a:t>Number of people supported</a:t>
                      </a:r>
                    </a:p>
                  </a:txBody>
                  <a:tcPr marL="19050" marR="19050" marT="9525" marB="9525">
                    <a:solidFill>
                      <a:srgbClr val="F2F2F2"/>
                    </a:solidFill>
                  </a:tcPr>
                </a:tc>
                <a:extLst>
                  <a:ext uri="{0D108BD9-81ED-4DB2-BD59-A6C34878D82A}">
                    <a16:rowId xmlns:a16="http://schemas.microsoft.com/office/drawing/2014/main" val="10002"/>
                  </a:ext>
                </a:extLst>
              </a:tr>
              <a:tr h="915937">
                <a:tc>
                  <a:txBody>
                    <a:bodyPr/>
                    <a:lstStyle/>
                    <a:p>
                      <a:pPr marL="0" marR="0" lvl="0" indent="0" algn="l" rtl="0">
                        <a:spcBef>
                          <a:spcPts val="0"/>
                        </a:spcBef>
                        <a:buSzPct val="25000"/>
                        <a:buNone/>
                      </a:pPr>
                      <a:r>
                        <a:rPr lang="en-US" sz="1500" b="1" dirty="0"/>
                        <a:t>What are the strengths and needs of the organization?</a:t>
                      </a:r>
                    </a:p>
                  </a:txBody>
                  <a:tcPr marL="19050" marR="19050" marT="9525" marB="9525">
                    <a:noFill/>
                  </a:tcPr>
                </a:tc>
                <a:tc>
                  <a:txBody>
                    <a:bodyPr/>
                    <a:lstStyle/>
                    <a:p>
                      <a:pPr marL="0" marR="0" lvl="0" indent="0" algn="l" rtl="0">
                        <a:spcBef>
                          <a:spcPts val="0"/>
                        </a:spcBef>
                        <a:buClr>
                          <a:schemeClr val="dk1"/>
                        </a:buClr>
                        <a:buSzPct val="100000"/>
                        <a:buFont typeface="Arial"/>
                        <a:buNone/>
                      </a:pPr>
                      <a:r>
                        <a:rPr lang="en-US" sz="1500" b="1" dirty="0"/>
                        <a:t>Person-centered organizational tool</a:t>
                      </a:r>
                    </a:p>
                    <a:p>
                      <a:pPr marL="0" marR="0" lvl="0" indent="0" algn="l" rtl="0">
                        <a:spcBef>
                          <a:spcPts val="0"/>
                        </a:spcBef>
                        <a:buClr>
                          <a:schemeClr val="dk1"/>
                        </a:buClr>
                        <a:buSzPct val="100000"/>
                        <a:buFont typeface="Arial"/>
                        <a:buNone/>
                      </a:pPr>
                      <a:r>
                        <a:rPr lang="en-US" sz="1500" b="1" dirty="0"/>
                        <a:t>Quality of social and physical environment</a:t>
                      </a:r>
                    </a:p>
                    <a:p>
                      <a:pPr marL="0" marR="0" lvl="0" indent="0" algn="l" rtl="0">
                        <a:spcBef>
                          <a:spcPts val="0"/>
                        </a:spcBef>
                        <a:buClr>
                          <a:schemeClr val="dk1"/>
                        </a:buClr>
                        <a:buSzPct val="25000"/>
                        <a:buFont typeface="Arial" charset="0"/>
                        <a:buNone/>
                      </a:pPr>
                      <a:endParaRPr sz="1500" b="1" dirty="0"/>
                    </a:p>
                  </a:txBody>
                  <a:tcPr marL="19050" marR="19050" marT="9525" marB="9525">
                    <a:noFill/>
                  </a:tcPr>
                </a:tc>
                <a:extLst>
                  <a:ext uri="{0D108BD9-81ED-4DB2-BD59-A6C34878D82A}">
                    <a16:rowId xmlns:a16="http://schemas.microsoft.com/office/drawing/2014/main" val="10003"/>
                  </a:ext>
                </a:extLst>
              </a:tr>
              <a:tr h="915937">
                <a:tc>
                  <a:txBody>
                    <a:bodyPr/>
                    <a:lstStyle/>
                    <a:p>
                      <a:pPr marL="0" marR="0" lvl="0" indent="0" algn="l" rtl="0">
                        <a:spcBef>
                          <a:spcPts val="0"/>
                        </a:spcBef>
                        <a:buSzPct val="25000"/>
                        <a:buNone/>
                      </a:pPr>
                      <a:r>
                        <a:rPr lang="en-US" sz="1500" b="1" dirty="0"/>
                        <a:t>How well are the practices implemented?</a:t>
                      </a:r>
                    </a:p>
                  </a:txBody>
                  <a:tcPr marL="19050" marR="19050" marT="9525" marB="9525">
                    <a:solidFill>
                      <a:srgbClr val="F2F2F2"/>
                    </a:solidFill>
                  </a:tcPr>
                </a:tc>
                <a:tc>
                  <a:txBody>
                    <a:bodyPr/>
                    <a:lstStyle/>
                    <a:p>
                      <a:pPr marL="0" marR="0" lvl="0" indent="0" algn="l" rtl="0">
                        <a:spcBef>
                          <a:spcPts val="0"/>
                        </a:spcBef>
                        <a:buClr>
                          <a:schemeClr val="dk1"/>
                        </a:buClr>
                        <a:buSzPct val="100000"/>
                        <a:buFont typeface="Arial"/>
                        <a:buNone/>
                      </a:pPr>
                      <a:r>
                        <a:rPr lang="en-US" sz="1500" b="1" dirty="0"/>
                        <a:t>Fidelity of implementation self-assessment  (twice a year)</a:t>
                      </a:r>
                    </a:p>
                    <a:p>
                      <a:pPr marL="0" marR="0" lvl="0" indent="0" algn="l" rtl="0">
                        <a:spcBef>
                          <a:spcPts val="0"/>
                        </a:spcBef>
                        <a:buClr>
                          <a:schemeClr val="dk1"/>
                        </a:buClr>
                        <a:buSzPct val="100000"/>
                        <a:buFont typeface="Arial"/>
                        <a:buNone/>
                      </a:pPr>
                      <a:r>
                        <a:rPr lang="en-US" sz="1500" b="1" dirty="0"/>
                        <a:t>Onsite evaluation (annual)</a:t>
                      </a:r>
                    </a:p>
                    <a:p>
                      <a:pPr marL="0" marR="0" lvl="0" indent="0" algn="l" rtl="0">
                        <a:spcBef>
                          <a:spcPts val="0"/>
                        </a:spcBef>
                        <a:buClr>
                          <a:schemeClr val="dk1"/>
                        </a:buClr>
                        <a:buSzPct val="25000"/>
                        <a:buFont typeface="Arial" charset="0"/>
                        <a:buNone/>
                      </a:pPr>
                      <a:endParaRPr sz="1500" b="1" dirty="0"/>
                    </a:p>
                  </a:txBody>
                  <a:tcPr marL="19050" marR="19050" marT="9525" marB="9525">
                    <a:solidFill>
                      <a:srgbClr val="F2F2F2"/>
                    </a:solidFill>
                  </a:tcPr>
                </a:tc>
                <a:extLst>
                  <a:ext uri="{0D108BD9-81ED-4DB2-BD59-A6C34878D82A}">
                    <a16:rowId xmlns:a16="http://schemas.microsoft.com/office/drawing/2014/main" val="10004"/>
                  </a:ext>
                </a:extLst>
              </a:tr>
              <a:tr h="618877">
                <a:tc>
                  <a:txBody>
                    <a:bodyPr/>
                    <a:lstStyle/>
                    <a:p>
                      <a:pPr marL="0" marR="0" lvl="0" indent="0" algn="l" rtl="0">
                        <a:spcBef>
                          <a:spcPts val="0"/>
                        </a:spcBef>
                        <a:buSzPct val="25000"/>
                        <a:buNone/>
                      </a:pPr>
                      <a:r>
                        <a:rPr lang="en-US" sz="1500" b="1" dirty="0"/>
                        <a:t>Are there improvements in conceptual knowledge of staff?</a:t>
                      </a:r>
                    </a:p>
                  </a:txBody>
                  <a:tcPr marL="19050" marR="19050" marT="9525" marB="9525">
                    <a:noFill/>
                  </a:tcPr>
                </a:tc>
                <a:tc>
                  <a:txBody>
                    <a:bodyPr/>
                    <a:lstStyle/>
                    <a:p>
                      <a:pPr marL="0" marR="0" lvl="0" indent="0" algn="l" rtl="0">
                        <a:spcBef>
                          <a:spcPts val="0"/>
                        </a:spcBef>
                        <a:buClr>
                          <a:schemeClr val="dk1"/>
                        </a:buClr>
                        <a:buSzPct val="100000"/>
                        <a:buFont typeface="Arial"/>
                        <a:buNone/>
                      </a:pPr>
                      <a:r>
                        <a:rPr lang="en-US" sz="1500" b="1" dirty="0"/>
                        <a:t>Pre/post tests for staff using DC/CDS</a:t>
                      </a:r>
                    </a:p>
                  </a:txBody>
                  <a:tcPr marL="19050" marR="19050" marT="9525" marB="9525">
                    <a:noFill/>
                  </a:tcPr>
                </a:tc>
                <a:extLst>
                  <a:ext uri="{0D108BD9-81ED-4DB2-BD59-A6C34878D82A}">
                    <a16:rowId xmlns:a16="http://schemas.microsoft.com/office/drawing/2014/main" val="10005"/>
                  </a:ext>
                </a:extLst>
              </a:tr>
              <a:tr h="1807120">
                <a:tc>
                  <a:txBody>
                    <a:bodyPr/>
                    <a:lstStyle/>
                    <a:p>
                      <a:pPr marL="0" marR="0" lvl="0" indent="0" algn="l" rtl="0">
                        <a:spcBef>
                          <a:spcPts val="0"/>
                        </a:spcBef>
                        <a:buSzPct val="25000"/>
                        <a:buNone/>
                      </a:pPr>
                      <a:r>
                        <a:rPr lang="en-US" sz="1500" b="1" dirty="0"/>
                        <a:t>Are there changes in behavior of staff and people living and working in a setting?</a:t>
                      </a:r>
                    </a:p>
                  </a:txBody>
                  <a:tcPr marL="19050" marR="19050" marT="9525" marB="9525">
                    <a:solidFill>
                      <a:srgbClr val="F2F2F2"/>
                    </a:solidFill>
                  </a:tcPr>
                </a:tc>
                <a:tc>
                  <a:txBody>
                    <a:bodyPr/>
                    <a:lstStyle/>
                    <a:p>
                      <a:pPr marL="0" marR="0" lvl="0" indent="0" algn="l" rtl="0">
                        <a:spcBef>
                          <a:spcPts val="0"/>
                        </a:spcBef>
                        <a:buClr>
                          <a:schemeClr val="dk1"/>
                        </a:buClr>
                        <a:buSzPct val="100000"/>
                        <a:buFont typeface="Arial"/>
                        <a:buNone/>
                      </a:pPr>
                      <a:r>
                        <a:rPr lang="en-US" sz="1500" b="1" dirty="0"/>
                        <a:t>Direct observation of staff person-centered practices (Quarterly)</a:t>
                      </a:r>
                    </a:p>
                    <a:p>
                      <a:pPr marL="0" marR="0" lvl="0" indent="0" algn="l" rtl="0">
                        <a:spcBef>
                          <a:spcPts val="0"/>
                        </a:spcBef>
                        <a:spcAft>
                          <a:spcPts val="0"/>
                        </a:spcAft>
                        <a:buClr>
                          <a:schemeClr val="dk1"/>
                        </a:buClr>
                        <a:buSzPct val="100000"/>
                        <a:buFont typeface="Arial"/>
                        <a:buNone/>
                      </a:pPr>
                      <a:r>
                        <a:rPr lang="en-US" sz="1500" b="1" dirty="0"/>
                        <a:t>Direct observation of people supported (Quarterly)</a:t>
                      </a:r>
                    </a:p>
                    <a:p>
                      <a:pPr marL="0" marR="0" lvl="0" indent="0" algn="l" rtl="0">
                        <a:lnSpc>
                          <a:spcPct val="100000"/>
                        </a:lnSpc>
                        <a:spcBef>
                          <a:spcPts val="0"/>
                        </a:spcBef>
                        <a:spcAft>
                          <a:spcPts val="0"/>
                        </a:spcAft>
                        <a:buClr>
                          <a:schemeClr val="dk1"/>
                        </a:buClr>
                        <a:buSzPct val="100000"/>
                        <a:buFont typeface="Arial"/>
                        <a:buNone/>
                      </a:pPr>
                      <a:r>
                        <a:rPr lang="en-US" sz="1500" b="1" dirty="0"/>
                        <a:t>Incident reports, restraint, 911 calls, etc. (Quarterly)</a:t>
                      </a:r>
                    </a:p>
                    <a:p>
                      <a:pPr marL="0" marR="0" lvl="0" indent="0" algn="l" rtl="0">
                        <a:lnSpc>
                          <a:spcPct val="100000"/>
                        </a:lnSpc>
                        <a:spcBef>
                          <a:spcPts val="0"/>
                        </a:spcBef>
                        <a:spcAft>
                          <a:spcPts val="0"/>
                        </a:spcAft>
                        <a:buClr>
                          <a:schemeClr val="dk1"/>
                        </a:buClr>
                        <a:buSzPct val="100000"/>
                        <a:buFont typeface="Arial"/>
                        <a:buNone/>
                      </a:pPr>
                      <a:r>
                        <a:rPr lang="en-US" sz="1500" b="1" dirty="0"/>
                        <a:t>Organizational data (retention/tenure, etc.) </a:t>
                      </a:r>
                    </a:p>
                    <a:p>
                      <a:pPr marL="0" marR="0" lvl="0" indent="0" algn="l" rtl="0">
                        <a:lnSpc>
                          <a:spcPct val="100000"/>
                        </a:lnSpc>
                        <a:spcBef>
                          <a:spcPts val="0"/>
                        </a:spcBef>
                        <a:spcAft>
                          <a:spcPts val="0"/>
                        </a:spcAft>
                        <a:buClr>
                          <a:schemeClr val="dk1"/>
                        </a:buClr>
                        <a:buSzPct val="25000"/>
                        <a:buFont typeface="Arial" charset="0"/>
                        <a:buNone/>
                      </a:pPr>
                      <a:endParaRPr sz="1500" b="1" dirty="0"/>
                    </a:p>
                  </a:txBody>
                  <a:tcPr marL="19050" marR="19050" marT="9525" marB="9525">
                    <a:solidFill>
                      <a:srgbClr val="F2F2F2"/>
                    </a:solidFill>
                  </a:tcPr>
                </a:tc>
                <a:extLst>
                  <a:ext uri="{0D108BD9-81ED-4DB2-BD59-A6C34878D82A}">
                    <a16:rowId xmlns:a16="http://schemas.microsoft.com/office/drawing/2014/main" val="10006"/>
                  </a:ext>
                </a:extLst>
              </a:tr>
              <a:tr h="574435">
                <a:tc>
                  <a:txBody>
                    <a:bodyPr/>
                    <a:lstStyle/>
                    <a:p>
                      <a:pPr marL="0" marR="0" lvl="0" indent="0" algn="l" rtl="0">
                        <a:spcBef>
                          <a:spcPts val="0"/>
                        </a:spcBef>
                        <a:buSzPct val="25000"/>
                        <a:buNone/>
                      </a:pPr>
                      <a:r>
                        <a:rPr lang="en-US" sz="1500" b="1" dirty="0"/>
                        <a:t>Are there changes in universal quality of life?  </a:t>
                      </a:r>
                    </a:p>
                  </a:txBody>
                  <a:tcPr marL="19050" marR="19050" marT="9525" marB="9525">
                    <a:noFill/>
                  </a:tcPr>
                </a:tc>
                <a:tc>
                  <a:txBody>
                    <a:bodyPr/>
                    <a:lstStyle/>
                    <a:p>
                      <a:pPr marL="0" marR="0" lvl="0" indent="0" algn="l" rtl="0">
                        <a:spcBef>
                          <a:spcPts val="0"/>
                        </a:spcBef>
                        <a:buClr>
                          <a:schemeClr val="dk1"/>
                        </a:buClr>
                        <a:buSzPct val="100000"/>
                        <a:buFont typeface="Arial"/>
                        <a:buNone/>
                      </a:pPr>
                      <a:r>
                        <a:rPr lang="en-US" sz="1500" b="1" dirty="0"/>
                        <a:t>Quality of social and physical environment interviews</a:t>
                      </a:r>
                    </a:p>
                    <a:p>
                      <a:pPr marL="0" marR="0" lvl="0" indent="0" algn="l" rtl="0">
                        <a:spcBef>
                          <a:spcPts val="0"/>
                        </a:spcBef>
                        <a:buClr>
                          <a:schemeClr val="dk1"/>
                        </a:buClr>
                        <a:buSzPct val="100000"/>
                        <a:buFont typeface="Arial"/>
                        <a:buNone/>
                      </a:pPr>
                      <a:r>
                        <a:rPr lang="en-US" sz="1500" b="1" dirty="0"/>
                        <a:t>Regional Quality Council Interview Tools</a:t>
                      </a:r>
                    </a:p>
                  </a:txBody>
                  <a:tcPr marL="19050" marR="19050" marT="9525" marB="9525">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0133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prstGeom prst="rect">
            <a:avLst/>
          </a:prstGeom>
          <a:noFill/>
          <a:ln>
            <a:noFill/>
          </a:ln>
        </p:spPr>
        <p:txBody>
          <a:bodyPr vert="horz" lIns="68569" tIns="34275" rIns="68569" bIns="34275" rtlCol="0" anchor="ctr" anchorCtr="0">
            <a:noAutofit/>
          </a:bodyPr>
          <a:lstStyle/>
          <a:p>
            <a:pPr algn="ctr">
              <a:spcBef>
                <a:spcPts val="0"/>
              </a:spcBef>
              <a:buClr>
                <a:schemeClr val="dk1"/>
              </a:buClr>
              <a:buSzPct val="25000"/>
            </a:pPr>
            <a:r>
              <a:rPr lang="en-US" sz="2700" dirty="0">
                <a:solidFill>
                  <a:schemeClr val="dk1"/>
                </a:solidFill>
                <a:latin typeface="Calibri"/>
                <a:ea typeface="Calibri"/>
                <a:cs typeface="Calibri"/>
                <a:sym typeface="Calibri"/>
              </a:rPr>
              <a:t>Assessing Impact of Person-Centered Practices- County Examples</a:t>
            </a:r>
          </a:p>
        </p:txBody>
      </p:sp>
      <p:sp>
        <p:nvSpPr>
          <p:cNvPr id="587" name="Shape 587"/>
          <p:cNvSpPr txBox="1">
            <a:spLocks noGrp="1"/>
          </p:cNvSpPr>
          <p:nvPr>
            <p:ph sz="quarter" idx="13"/>
          </p:nvPr>
        </p:nvSpPr>
        <p:spPr>
          <a:xfrm>
            <a:off x="367748" y="1277971"/>
            <a:ext cx="11678478" cy="5401124"/>
          </a:xfrm>
          <a:prstGeom prst="rect">
            <a:avLst/>
          </a:prstGeom>
          <a:noFill/>
          <a:ln>
            <a:noFill/>
          </a:ln>
        </p:spPr>
        <p:txBody>
          <a:bodyPr vert="horz" lIns="68569" tIns="34275" rIns="68569" bIns="34275" rtlCol="0" anchor="t" anchorCtr="0">
            <a:noAutofit/>
          </a:bodyPr>
          <a:lstStyle/>
          <a:p>
            <a:pPr marL="257175" indent="-257175">
              <a:spcBef>
                <a:spcPts val="0"/>
              </a:spcBef>
              <a:buClr>
                <a:schemeClr val="dk1"/>
              </a:buClr>
              <a:buSzPct val="100000"/>
            </a:pPr>
            <a:r>
              <a:rPr lang="en-US" dirty="0">
                <a:solidFill>
                  <a:schemeClr val="dk1"/>
                </a:solidFill>
                <a:latin typeface="Calibri"/>
                <a:ea typeface="Calibri"/>
                <a:cs typeface="Calibri"/>
                <a:sym typeface="Calibri"/>
              </a:rPr>
              <a:t>Evidence of Changes in Policies &amp; Procedures</a:t>
            </a:r>
          </a:p>
          <a:p>
            <a:pPr marL="257175" indent="-257175">
              <a:spcBef>
                <a:spcPts val="0"/>
              </a:spcBef>
              <a:buClr>
                <a:schemeClr val="dk1"/>
              </a:buClr>
              <a:buSzPct val="100000"/>
            </a:pPr>
            <a:r>
              <a:rPr lang="en-US" dirty="0">
                <a:solidFill>
                  <a:schemeClr val="dk1"/>
                </a:solidFill>
                <a:latin typeface="Calibri"/>
                <a:ea typeface="Calibri"/>
                <a:cs typeface="Calibri"/>
                <a:sym typeface="Calibri"/>
              </a:rPr>
              <a:t>Changes in Process (Easier, Shorter, Person-Centered Reports)</a:t>
            </a:r>
          </a:p>
          <a:p>
            <a:pPr marL="257175" indent="-257175">
              <a:spcBef>
                <a:spcPts val="360"/>
              </a:spcBef>
              <a:buClr>
                <a:schemeClr val="dk1"/>
              </a:buClr>
              <a:buSzPct val="100000"/>
            </a:pPr>
            <a:r>
              <a:rPr lang="en-US" dirty="0">
                <a:solidFill>
                  <a:schemeClr val="dk1"/>
                </a:solidFill>
                <a:latin typeface="Calibri"/>
                <a:ea typeface="Calibri"/>
                <a:cs typeface="Calibri"/>
                <a:sym typeface="Calibri"/>
              </a:rPr>
              <a:t>Evaluation of Staff Development &amp; Performance</a:t>
            </a:r>
          </a:p>
          <a:p>
            <a:pPr marL="600075" lvl="1" indent="-257175">
              <a:spcBef>
                <a:spcPts val="360"/>
              </a:spcBef>
              <a:buClr>
                <a:schemeClr val="dk1"/>
              </a:buClr>
              <a:buSzPct val="100000"/>
            </a:pPr>
            <a:r>
              <a:rPr lang="en-US" sz="2800" dirty="0">
                <a:solidFill>
                  <a:schemeClr val="dk1"/>
                </a:solidFill>
                <a:latin typeface="Calibri"/>
                <a:ea typeface="Calibri"/>
                <a:cs typeface="Calibri"/>
                <a:sym typeface="Calibri"/>
              </a:rPr>
              <a:t>Coaching and Use of Universal PC Tools</a:t>
            </a:r>
          </a:p>
          <a:p>
            <a:pPr marL="600075" lvl="1" indent="-257175">
              <a:spcBef>
                <a:spcPts val="360"/>
              </a:spcBef>
              <a:buClr>
                <a:schemeClr val="dk1"/>
              </a:buClr>
              <a:buSzPct val="100000"/>
            </a:pPr>
            <a:r>
              <a:rPr lang="en-US" sz="2800" dirty="0">
                <a:solidFill>
                  <a:schemeClr val="dk1"/>
                </a:solidFill>
                <a:latin typeface="Calibri"/>
                <a:ea typeface="Calibri"/>
                <a:cs typeface="Calibri"/>
                <a:sym typeface="Calibri"/>
              </a:rPr>
              <a:t>PBS Matrix</a:t>
            </a:r>
          </a:p>
          <a:p>
            <a:pPr marL="257175" indent="-257175">
              <a:spcBef>
                <a:spcPts val="360"/>
              </a:spcBef>
              <a:buClr>
                <a:schemeClr val="dk1"/>
              </a:buClr>
              <a:buSzPct val="100000"/>
            </a:pPr>
            <a:r>
              <a:rPr lang="en-US" dirty="0">
                <a:solidFill>
                  <a:schemeClr val="dk1"/>
                </a:solidFill>
                <a:latin typeface="Calibri"/>
                <a:ea typeface="Calibri"/>
                <a:cs typeface="Calibri"/>
                <a:sym typeface="Calibri"/>
              </a:rPr>
              <a:t>Surveys and Other Documentation Related to </a:t>
            </a:r>
          </a:p>
          <a:p>
            <a:pPr marL="557213" lvl="1" indent="-214313">
              <a:spcBef>
                <a:spcPts val="360"/>
              </a:spcBef>
              <a:buClr>
                <a:schemeClr val="dk1"/>
              </a:buClr>
              <a:buSzPct val="100000"/>
            </a:pPr>
            <a:r>
              <a:rPr lang="en-US" sz="2800" dirty="0">
                <a:solidFill>
                  <a:schemeClr val="dk1"/>
                </a:solidFill>
                <a:latin typeface="Calibri"/>
                <a:ea typeface="Calibri"/>
                <a:cs typeface="Calibri"/>
                <a:sym typeface="Calibri"/>
              </a:rPr>
              <a:t>Quality of Life</a:t>
            </a:r>
          </a:p>
          <a:p>
            <a:pPr marL="557213" lvl="1" indent="-214313">
              <a:spcBef>
                <a:spcPts val="360"/>
              </a:spcBef>
              <a:buClr>
                <a:schemeClr val="dk1"/>
              </a:buClr>
              <a:buSzPct val="100000"/>
            </a:pPr>
            <a:r>
              <a:rPr lang="en-US" sz="2800" dirty="0">
                <a:solidFill>
                  <a:schemeClr val="dk1"/>
                </a:solidFill>
                <a:latin typeface="Calibri"/>
                <a:ea typeface="Calibri"/>
                <a:cs typeface="Calibri"/>
                <a:sym typeface="Calibri"/>
              </a:rPr>
              <a:t>Climate</a:t>
            </a:r>
          </a:p>
          <a:p>
            <a:pPr marL="557213" lvl="1" indent="-214313">
              <a:spcBef>
                <a:spcPts val="360"/>
              </a:spcBef>
              <a:buClr>
                <a:schemeClr val="dk1"/>
              </a:buClr>
              <a:buSzPct val="100000"/>
            </a:pPr>
            <a:r>
              <a:rPr lang="en-US" sz="2800" dirty="0">
                <a:solidFill>
                  <a:schemeClr val="dk1"/>
                </a:solidFill>
                <a:latin typeface="Calibri"/>
                <a:ea typeface="Calibri"/>
                <a:cs typeface="Calibri"/>
                <a:sym typeface="Calibri"/>
              </a:rPr>
              <a:t>Cultural Responsiveness</a:t>
            </a:r>
          </a:p>
          <a:p>
            <a:pPr marL="557213" lvl="1" indent="-214313">
              <a:spcBef>
                <a:spcPts val="360"/>
              </a:spcBef>
              <a:buClr>
                <a:schemeClr val="dk1"/>
              </a:buClr>
              <a:buSzPct val="100000"/>
            </a:pPr>
            <a:r>
              <a:rPr lang="en-US" sz="2800" dirty="0">
                <a:solidFill>
                  <a:schemeClr val="dk1"/>
                </a:solidFill>
                <a:latin typeface="Calibri"/>
                <a:ea typeface="Calibri"/>
                <a:cs typeface="Calibri"/>
                <a:sym typeface="Calibri"/>
              </a:rPr>
              <a:t>Stress</a:t>
            </a:r>
          </a:p>
          <a:p>
            <a:pPr marL="257175" indent="-257175">
              <a:spcBef>
                <a:spcPts val="360"/>
              </a:spcBef>
              <a:buClr>
                <a:schemeClr val="dk1"/>
              </a:buClr>
              <a:buSzPct val="100000"/>
            </a:pPr>
            <a:r>
              <a:rPr lang="en-US" dirty="0">
                <a:solidFill>
                  <a:schemeClr val="dk1"/>
                </a:solidFill>
                <a:latin typeface="Calibri"/>
                <a:ea typeface="Calibri"/>
                <a:cs typeface="Calibri"/>
                <a:sym typeface="Calibri"/>
              </a:rPr>
              <a:t>Strategic Action Planning Alignment</a:t>
            </a:r>
          </a:p>
          <a:p>
            <a:pPr marL="257175" indent="-257175">
              <a:spcBef>
                <a:spcPts val="360"/>
              </a:spcBef>
              <a:buClr>
                <a:schemeClr val="dk1"/>
              </a:buClr>
              <a:buSzPct val="100000"/>
            </a:pPr>
            <a:r>
              <a:rPr lang="en-US" dirty="0">
                <a:solidFill>
                  <a:schemeClr val="dk1"/>
                </a:solidFill>
                <a:latin typeface="Calibri"/>
                <a:ea typeface="Calibri"/>
                <a:cs typeface="Calibri"/>
                <a:sym typeface="Calibri"/>
              </a:rPr>
              <a:t>Larger Public Health Data</a:t>
            </a:r>
          </a:p>
          <a:p>
            <a:pPr marL="257175" indent="-257175">
              <a:spcBef>
                <a:spcPts val="360"/>
              </a:spcBef>
              <a:buClr>
                <a:schemeClr val="dk1"/>
              </a:buClr>
              <a:buSzPct val="100000"/>
            </a:pPr>
            <a:r>
              <a:rPr lang="en-US" dirty="0">
                <a:solidFill>
                  <a:schemeClr val="dk1"/>
                </a:solidFill>
                <a:latin typeface="Calibri"/>
                <a:ea typeface="Calibri"/>
                <a:cs typeface="Calibri"/>
                <a:sym typeface="Calibri"/>
              </a:rPr>
              <a:t>Quality of Life Evaluation</a:t>
            </a:r>
          </a:p>
        </p:txBody>
      </p:sp>
    </p:spTree>
    <p:extLst>
      <p:ext uri="{BB962C8B-B14F-4D97-AF65-F5344CB8AC3E}">
        <p14:creationId xmlns:p14="http://schemas.microsoft.com/office/powerpoint/2010/main" val="26221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4923-FA23-8044-BF91-A7588CAB5EB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b="1"/>
              <a:t>Tools &amp; Resources</a:t>
            </a:r>
          </a:p>
        </p:txBody>
      </p:sp>
      <p:sp>
        <p:nvSpPr>
          <p:cNvPr id="3" name="Content Placeholder 2">
            <a:extLst>
              <a:ext uri="{FF2B5EF4-FFF2-40B4-BE49-F238E27FC236}">
                <a16:creationId xmlns:a16="http://schemas.microsoft.com/office/drawing/2014/main" id="{6BDEB82A-7721-F849-BC27-A40270D68C0B}"/>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2000" b="1" dirty="0">
                <a:hlinkClick r:id="rId2"/>
              </a:rPr>
              <a:t>Person-Centered Incident Manual</a:t>
            </a:r>
            <a:endParaRPr lang="en-US" sz="2000" b="1" dirty="0"/>
          </a:p>
          <a:p>
            <a:pPr marL="0" indent="0">
              <a:buNone/>
            </a:pPr>
            <a:endParaRPr lang="en-US" sz="2000" b="1" dirty="0"/>
          </a:p>
          <a:p>
            <a:pPr marL="0" indent="0">
              <a:buNone/>
            </a:pPr>
            <a:r>
              <a:rPr lang="en-US" sz="2000" b="1" dirty="0"/>
              <a:t>MNPSP.ORG Resources</a:t>
            </a:r>
          </a:p>
          <a:p>
            <a:pPr lvl="1"/>
            <a:r>
              <a:rPr lang="en-US" sz="2000" dirty="0">
                <a:hlinkClick r:id="rId3"/>
              </a:rPr>
              <a:t>Training Materials Page</a:t>
            </a:r>
            <a:endParaRPr lang="en-US" sz="2000" dirty="0">
              <a:hlinkClick r:id="rId4"/>
            </a:endParaRPr>
          </a:p>
          <a:p>
            <a:pPr lvl="1"/>
            <a:r>
              <a:rPr lang="en-US" sz="2000" dirty="0">
                <a:hlinkClick r:id="rId4"/>
              </a:rPr>
              <a:t>HCBS Modules</a:t>
            </a:r>
            <a:r>
              <a:rPr lang="en-US" sz="2000" dirty="0"/>
              <a:t> (in beta test now but available)</a:t>
            </a:r>
            <a:endParaRPr lang="en-US" sz="2000" dirty="0">
              <a:hlinkClick r:id="rId5"/>
            </a:endParaRPr>
          </a:p>
          <a:p>
            <a:pPr lvl="1"/>
            <a:r>
              <a:rPr lang="en-US" sz="2000" dirty="0">
                <a:hlinkClick r:id="rId5"/>
              </a:rPr>
              <a:t>Positive Social Strategies</a:t>
            </a:r>
            <a:endParaRPr lang="en-US" sz="2000" dirty="0"/>
          </a:p>
          <a:p>
            <a:pPr lvl="1"/>
            <a:r>
              <a:rPr lang="en-US" sz="2000" dirty="0">
                <a:hlinkClick r:id="rId6"/>
              </a:rPr>
              <a:t>Universal Social Skills Across the Lifespan</a:t>
            </a:r>
            <a:endParaRPr lang="en-US" sz="2000" dirty="0"/>
          </a:p>
          <a:p>
            <a:pPr lvl="1"/>
            <a:endParaRPr lang="en-US" sz="2000" dirty="0"/>
          </a:p>
        </p:txBody>
      </p:sp>
      <p:pic>
        <p:nvPicPr>
          <p:cNvPr id="7" name="Content Placeholder 6" descr="A picture containing water, sitting, front, table&#10;&#10;Description automatically generated">
            <a:extLst>
              <a:ext uri="{FF2B5EF4-FFF2-40B4-BE49-F238E27FC236}">
                <a16:creationId xmlns:a16="http://schemas.microsoft.com/office/drawing/2014/main" id="{2976933E-2909-DE43-BDA6-CFD7EA1FAA29}"/>
              </a:ext>
            </a:extLst>
          </p:cNvPr>
          <p:cNvPicPr>
            <a:picLocks noChangeAspect="1"/>
          </p:cNvPicPr>
          <p:nvPr/>
        </p:nvPicPr>
        <p:blipFill rotWithShape="1">
          <a:blip r:embed="rId7"/>
          <a:srcRect l="44563" r="10317"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68F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94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PBS webinar on older adults by Jeff Buchanon on November 16, 2020 with details at mnpsp.org/mnpbs.&#10;">
            <a:extLst>
              <a:ext uri="{FF2B5EF4-FFF2-40B4-BE49-F238E27FC236}">
                <a16:creationId xmlns:a16="http://schemas.microsoft.com/office/drawing/2014/main" id="{0811C254-2C21-A845-AB27-090377C41EBB}"/>
              </a:ext>
            </a:extLst>
          </p:cNvPr>
          <p:cNvSpPr>
            <a:spLocks noGrp="1"/>
          </p:cNvSpPr>
          <p:nvPr>
            <p:ph idx="1"/>
          </p:nvPr>
        </p:nvSpPr>
        <p:spPr>
          <a:xfrm>
            <a:off x="182209" y="1624391"/>
            <a:ext cx="11814321" cy="4537870"/>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25000" lnSpcReduction="20000"/>
          </a:bodyPr>
          <a:lstStyle/>
          <a:p>
            <a:pPr marL="0" indent="0" algn="ctr">
              <a:buNone/>
            </a:pPr>
            <a:r>
              <a:rPr lang="en-US" sz="16000" b="1" dirty="0"/>
              <a:t>Building Team-Based Planning in Saint Louis County to Improve Person-Centered and Positive Behavior Support Outcomes</a:t>
            </a:r>
            <a:endParaRPr lang="en-US" sz="9600" dirty="0"/>
          </a:p>
          <a:p>
            <a:pPr marL="1828800" lvl="4" indent="0" algn="ctr" fontAlgn="base">
              <a:buNone/>
            </a:pPr>
            <a:r>
              <a:rPr lang="en-US" sz="9600" b="1" dirty="0"/>
              <a:t>Rachel Freeman</a:t>
            </a:r>
          </a:p>
          <a:p>
            <a:pPr marL="1828800" lvl="4" indent="0" algn="ctr" fontAlgn="base">
              <a:buNone/>
            </a:pPr>
            <a:r>
              <a:rPr lang="en-US" sz="9600" b="1" dirty="0"/>
              <a:t>Institute on Community Integration</a:t>
            </a:r>
          </a:p>
          <a:p>
            <a:pPr marL="1828800" lvl="4" indent="0" algn="ctr" fontAlgn="base">
              <a:buNone/>
            </a:pPr>
            <a:r>
              <a:rPr lang="en-US" sz="9600" b="1" dirty="0"/>
              <a:t>and</a:t>
            </a:r>
          </a:p>
          <a:p>
            <a:pPr marL="1828800" lvl="4" indent="0" algn="ctr" fontAlgn="base">
              <a:buNone/>
            </a:pPr>
            <a:r>
              <a:rPr lang="en-US" sz="9600" b="1" dirty="0"/>
              <a:t>Dani Dunphy</a:t>
            </a:r>
          </a:p>
          <a:p>
            <a:pPr marL="1828800" lvl="4" indent="0" algn="ctr" fontAlgn="base">
              <a:buNone/>
            </a:pPr>
            <a:r>
              <a:rPr lang="en-US" sz="9600" b="1" dirty="0"/>
              <a:t>Kim </a:t>
            </a:r>
            <a:r>
              <a:rPr lang="en-US" sz="9600" b="1" dirty="0" err="1"/>
              <a:t>Hoffmockel</a:t>
            </a:r>
            <a:endParaRPr lang="en-US" sz="9600" b="1" dirty="0"/>
          </a:p>
          <a:p>
            <a:pPr marL="1828800" lvl="4" indent="0" algn="ctr" fontAlgn="base">
              <a:buNone/>
            </a:pPr>
            <a:r>
              <a:rPr lang="en-US" sz="9600" b="1" dirty="0"/>
              <a:t>Saint Louis County</a:t>
            </a:r>
          </a:p>
          <a:p>
            <a:pPr marL="1828800" lvl="4" indent="0" algn="ctr" fontAlgn="base">
              <a:buNone/>
            </a:pPr>
            <a:endParaRPr lang="en-US" sz="9600" b="1" kern="0" dirty="0">
              <a:cs typeface="Calibri"/>
            </a:endParaRPr>
          </a:p>
          <a:p>
            <a:pPr marL="1828800" lvl="4" indent="0" algn="ctr" fontAlgn="base">
              <a:buNone/>
            </a:pPr>
            <a:endParaRPr lang="en-US" sz="9600" dirty="0"/>
          </a:p>
          <a:p>
            <a:pPr algn="ctr"/>
            <a:endParaRPr lang="en-US" dirty="0"/>
          </a:p>
        </p:txBody>
      </p:sp>
      <p:sp>
        <p:nvSpPr>
          <p:cNvPr id="3" name="Title 2">
            <a:extLst>
              <a:ext uri="{FF2B5EF4-FFF2-40B4-BE49-F238E27FC236}">
                <a16:creationId xmlns:a16="http://schemas.microsoft.com/office/drawing/2014/main" id="{AAEB7E9E-43F9-8243-85F5-3F1A85BE2089}"/>
              </a:ext>
            </a:extLst>
          </p:cNvPr>
          <p:cNvSpPr>
            <a:spLocks noGrp="1"/>
          </p:cNvSpPr>
          <p:nvPr>
            <p:ph type="title"/>
          </p:nvPr>
        </p:nvSpPr>
        <p:spPr>
          <a:xfrm>
            <a:off x="838200" y="176282"/>
            <a:ext cx="10515600" cy="1325563"/>
          </a:xfrm>
        </p:spPr>
        <p:txBody>
          <a:bodyPr>
            <a:normAutofit/>
          </a:bodyPr>
          <a:lstStyle/>
          <a:p>
            <a:pPr algn="ctr"/>
            <a:r>
              <a:rPr lang="en-US" sz="3600" dirty="0">
                <a:latin typeface="+mn-lt"/>
              </a:rPr>
              <a:t>Upcoming Collaborator Forum Webinars</a:t>
            </a:r>
            <a:br>
              <a:rPr lang="en-US" sz="3600" dirty="0">
                <a:latin typeface="+mn-lt"/>
              </a:rPr>
            </a:br>
            <a:r>
              <a:rPr lang="en-US" sz="3600" dirty="0">
                <a:latin typeface="+mn-lt"/>
              </a:rPr>
              <a:t>PBS Across the Lifespan – Supporting Adults</a:t>
            </a:r>
          </a:p>
        </p:txBody>
      </p:sp>
    </p:spTree>
    <p:extLst>
      <p:ext uri="{BB962C8B-B14F-4D97-AF65-F5344CB8AC3E}">
        <p14:creationId xmlns:p14="http://schemas.microsoft.com/office/powerpoint/2010/main" val="262523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D194-1BAD-F241-9A68-DB6DC3EAA78C}"/>
              </a:ext>
            </a:extLst>
          </p:cNvPr>
          <p:cNvSpPr>
            <a:spLocks noGrp="1"/>
          </p:cNvSpPr>
          <p:nvPr>
            <p:ph type="title"/>
          </p:nvPr>
        </p:nvSpPr>
        <p:spPr>
          <a:xfrm>
            <a:off x="838200" y="-231775"/>
            <a:ext cx="10515600" cy="1325563"/>
          </a:xfrm>
        </p:spPr>
        <p:txBody>
          <a:bodyPr>
            <a:normAutofit/>
          </a:bodyPr>
          <a:lstStyle/>
          <a:p>
            <a:r>
              <a:rPr lang="en-US" sz="3200" b="1" dirty="0">
                <a:solidFill>
                  <a:schemeClr val="tx2"/>
                </a:solidFill>
                <a:latin typeface="+mn-lt"/>
              </a:rPr>
              <a:t>Tools for Implementation</a:t>
            </a:r>
          </a:p>
        </p:txBody>
      </p:sp>
      <p:sp>
        <p:nvSpPr>
          <p:cNvPr id="3" name="Content Placeholder 2">
            <a:extLst>
              <a:ext uri="{FF2B5EF4-FFF2-40B4-BE49-F238E27FC236}">
                <a16:creationId xmlns:a16="http://schemas.microsoft.com/office/drawing/2014/main" id="{2D8A30C8-F2E7-8749-A46D-F33C2BFAA6D4}"/>
              </a:ext>
            </a:extLst>
          </p:cNvPr>
          <p:cNvSpPr>
            <a:spLocks noGrp="1"/>
          </p:cNvSpPr>
          <p:nvPr>
            <p:ph idx="1"/>
          </p:nvPr>
        </p:nvSpPr>
        <p:spPr>
          <a:xfrm>
            <a:off x="838201" y="1192696"/>
            <a:ext cx="10515599" cy="5218044"/>
          </a:xfrm>
        </p:spPr>
        <p:txBody>
          <a:bodyPr>
            <a:normAutofit/>
          </a:bodyPr>
          <a:lstStyle/>
          <a:p>
            <a:pPr indent="-342900">
              <a:buFont typeface="Arial" panose="020B0604020202020204" pitchFamily="34" charset="0"/>
              <a:buChar char="•"/>
            </a:pPr>
            <a:r>
              <a:rPr lang="en-US" sz="2000" dirty="0">
                <a:solidFill>
                  <a:srgbClr val="002060"/>
                </a:solidFill>
                <a:hlinkClick r:id="rId2">
                  <a:extLst>
                    <a:ext uri="{A12FA001-AC4F-418D-AE19-62706E023703}">
                      <ahyp:hlinkClr xmlns:ahyp="http://schemas.microsoft.com/office/drawing/2018/hyperlinkcolor" val="tx"/>
                    </a:ext>
                  </a:extLst>
                </a:hlinkClick>
              </a:rPr>
              <a:t>Tiered Onsite Evaluation Tool</a:t>
            </a:r>
            <a:endParaRPr lang="en-US" sz="2000" dirty="0">
              <a:solidFill>
                <a:srgbClr val="002060"/>
              </a:solidFill>
            </a:endParaRPr>
          </a:p>
          <a:p>
            <a:pPr indent="-342900">
              <a:buFont typeface="Arial" panose="020B0604020202020204" pitchFamily="34" charset="0"/>
              <a:buChar char="•"/>
            </a:pPr>
            <a:endParaRPr lang="en-US" sz="2000" dirty="0">
              <a:solidFill>
                <a:srgbClr val="002060"/>
              </a:solidFill>
              <a:hlinkClick r:id="rId3">
                <a:extLst>
                  <a:ext uri="{A12FA001-AC4F-418D-AE19-62706E023703}">
                    <ahyp:hlinkClr xmlns:ahyp="http://schemas.microsoft.com/office/drawing/2018/hyperlinkcolor" val="tx"/>
                  </a:ext>
                </a:extLst>
              </a:hlinkClick>
            </a:endParaRPr>
          </a:p>
          <a:p>
            <a:pPr indent="-342900">
              <a:buFont typeface="Arial" panose="020B0604020202020204" pitchFamily="34" charset="0"/>
              <a:buChar char="•"/>
            </a:pPr>
            <a:r>
              <a:rPr lang="en-US" sz="2000" dirty="0">
                <a:solidFill>
                  <a:srgbClr val="002060"/>
                </a:solidFill>
                <a:hlinkClick r:id="rId3">
                  <a:extLst>
                    <a:ext uri="{A12FA001-AC4F-418D-AE19-62706E023703}">
                      <ahyp:hlinkClr xmlns:ahyp="http://schemas.microsoft.com/office/drawing/2018/hyperlinkcolor" val="tx"/>
                    </a:ext>
                  </a:extLst>
                </a:hlinkClick>
              </a:rPr>
              <a:t>Team Self-Assessment Overall</a:t>
            </a:r>
            <a:endParaRPr lang="en-US" sz="2000" dirty="0">
              <a:solidFill>
                <a:srgbClr val="002060"/>
              </a:solidFill>
            </a:endParaRPr>
          </a:p>
          <a:p>
            <a:pPr indent="-342900">
              <a:buFont typeface="Arial" panose="020B0604020202020204" pitchFamily="34" charset="0"/>
              <a:buChar char="•"/>
            </a:pPr>
            <a:endParaRPr lang="en-US" sz="2000" dirty="0">
              <a:solidFill>
                <a:srgbClr val="002060"/>
              </a:solidFill>
            </a:endParaRPr>
          </a:p>
          <a:p>
            <a:pPr indent="-342900">
              <a:buFont typeface="Arial" panose="020B0604020202020204" pitchFamily="34" charset="0"/>
              <a:buChar char="•"/>
            </a:pPr>
            <a:r>
              <a:rPr lang="en-US" sz="2000" dirty="0">
                <a:solidFill>
                  <a:srgbClr val="002060"/>
                </a:solidFill>
                <a:hlinkClick r:id="rId4">
                  <a:extLst>
                    <a:ext uri="{A12FA001-AC4F-418D-AE19-62706E023703}">
                      <ahyp:hlinkClr xmlns:ahyp="http://schemas.microsoft.com/office/drawing/2018/hyperlinkcolor" val="tx"/>
                    </a:ext>
                  </a:extLst>
                </a:hlinkClick>
              </a:rPr>
              <a:t>Person-Centered Subscale</a:t>
            </a:r>
            <a:endParaRPr lang="en-US" sz="2000" dirty="0">
              <a:solidFill>
                <a:srgbClr val="002060"/>
              </a:solidFill>
            </a:endParaRPr>
          </a:p>
          <a:p>
            <a:pPr indent="-342900">
              <a:buFont typeface="Arial" panose="020B0604020202020204" pitchFamily="34" charset="0"/>
              <a:buChar char="•"/>
            </a:pPr>
            <a:endParaRPr lang="en-US" sz="2000" dirty="0">
              <a:solidFill>
                <a:srgbClr val="002060"/>
              </a:solidFill>
            </a:endParaRPr>
          </a:p>
          <a:p>
            <a:pPr indent="-342900">
              <a:buFont typeface="Arial" panose="020B0604020202020204" pitchFamily="34" charset="0"/>
              <a:buChar char="•"/>
            </a:pPr>
            <a:r>
              <a:rPr lang="en-US" sz="2000" dirty="0">
                <a:solidFill>
                  <a:srgbClr val="002060"/>
                </a:solidFill>
                <a:hlinkClick r:id="rId5">
                  <a:extLst>
                    <a:ext uri="{A12FA001-AC4F-418D-AE19-62706E023703}">
                      <ahyp:hlinkClr xmlns:ahyp="http://schemas.microsoft.com/office/drawing/2018/hyperlinkcolor" val="tx"/>
                    </a:ext>
                  </a:extLst>
                </a:hlinkClick>
              </a:rPr>
              <a:t>PBS Subscale</a:t>
            </a:r>
            <a:endParaRPr lang="en-US" sz="2000" dirty="0">
              <a:solidFill>
                <a:srgbClr val="002060"/>
              </a:solidFill>
            </a:endParaRPr>
          </a:p>
          <a:p>
            <a:pPr indent="-342900">
              <a:buFont typeface="Arial" panose="020B0604020202020204" pitchFamily="34" charset="0"/>
              <a:buChar char="•"/>
            </a:pPr>
            <a:endParaRPr lang="en-US" sz="2000" dirty="0">
              <a:solidFill>
                <a:srgbClr val="002060"/>
              </a:solidFill>
            </a:endParaRPr>
          </a:p>
          <a:p>
            <a:pPr indent="-342900">
              <a:buFont typeface="Arial" panose="020B0604020202020204" pitchFamily="34" charset="0"/>
              <a:buChar char="•"/>
            </a:pPr>
            <a:r>
              <a:rPr lang="en-US" sz="2000" dirty="0">
                <a:solidFill>
                  <a:srgbClr val="002060"/>
                </a:solidFill>
                <a:hlinkClick r:id="rId2">
                  <a:extLst>
                    <a:ext uri="{A12FA001-AC4F-418D-AE19-62706E023703}">
                      <ahyp:hlinkClr xmlns:ahyp="http://schemas.microsoft.com/office/drawing/2018/hyperlinkcolor" val="tx"/>
                    </a:ext>
                  </a:extLst>
                </a:hlinkClick>
              </a:rPr>
              <a:t>Direct Observation Tool</a:t>
            </a:r>
            <a:endParaRPr lang="en-US" sz="2000" dirty="0">
              <a:solidFill>
                <a:srgbClr val="002060"/>
              </a:solidFill>
            </a:endParaRPr>
          </a:p>
          <a:p>
            <a:pPr marL="0" indent="0">
              <a:buNone/>
            </a:pPr>
            <a:endParaRPr lang="en-US" sz="2000" dirty="0">
              <a:solidFill>
                <a:srgbClr val="E68200"/>
              </a:solidFill>
              <a:hlinkClick r:id="rId6">
                <a:extLst>
                  <a:ext uri="{A12FA001-AC4F-418D-AE19-62706E023703}">
                    <ahyp:hlinkClr xmlns:ahyp="http://schemas.microsoft.com/office/drawing/2018/hyperlinkcolor" val="tx"/>
                  </a:ext>
                </a:extLst>
              </a:hlinkClick>
            </a:endParaRPr>
          </a:p>
          <a:p>
            <a:pPr indent="-342900">
              <a:buFont typeface="Arial" panose="020B0604020202020204" pitchFamily="34" charset="0"/>
              <a:buChar char="•"/>
            </a:pPr>
            <a:r>
              <a:rPr lang="en-US" sz="2000" dirty="0">
                <a:solidFill>
                  <a:srgbClr val="002060"/>
                </a:solidFill>
                <a:hlinkClick r:id="rId6">
                  <a:extLst>
                    <a:ext uri="{A12FA001-AC4F-418D-AE19-62706E023703}">
                      <ahyp:hlinkClr xmlns:ahyp="http://schemas.microsoft.com/office/drawing/2018/hyperlinkcolor" val="tx"/>
                    </a:ext>
                  </a:extLst>
                </a:hlinkClick>
              </a:rPr>
              <a:t>Definitions for Observations</a:t>
            </a:r>
            <a:endParaRPr lang="en-US" sz="2000" dirty="0">
              <a:solidFill>
                <a:srgbClr val="002060"/>
              </a:solidFill>
            </a:endParaRPr>
          </a:p>
          <a:p>
            <a:pPr marL="68580" indent="0">
              <a:buNone/>
            </a:pPr>
            <a:endParaRPr lang="en-US" sz="2000" dirty="0"/>
          </a:p>
          <a:p>
            <a:pPr marL="0" indent="0">
              <a:buNone/>
            </a:pPr>
            <a:endParaRPr lang="en-US" sz="2000" dirty="0"/>
          </a:p>
          <a:p>
            <a:endParaRPr lang="en-US" dirty="0"/>
          </a:p>
        </p:txBody>
      </p:sp>
    </p:spTree>
    <p:extLst>
      <p:ext uri="{BB962C8B-B14F-4D97-AF65-F5344CB8AC3E}">
        <p14:creationId xmlns:p14="http://schemas.microsoft.com/office/powerpoint/2010/main" val="223619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6DC0719-45CC-FB47-9403-F5D06A08AE39}"/>
              </a:ext>
            </a:extLst>
          </p:cNvPr>
          <p:cNvSpPr>
            <a:spLocks noGrp="1"/>
          </p:cNvSpPr>
          <p:nvPr>
            <p:ph type="body" idx="1"/>
          </p:nvPr>
        </p:nvSpPr>
        <p:spPr>
          <a:xfrm>
            <a:off x="914400" y="2309028"/>
            <a:ext cx="10363200" cy="1500187"/>
          </a:xfrm>
        </p:spPr>
        <p:txBody>
          <a:bodyPr>
            <a:normAutofit fontScale="25000" lnSpcReduction="20000"/>
          </a:bodyPr>
          <a:lstStyle/>
          <a:p>
            <a:pPr algn="ctr"/>
            <a:br>
              <a:rPr lang="en-US" dirty="0">
                <a:ea typeface="Open Sans Condensed" charset="0"/>
                <a:cs typeface="Open Sans Condensed" charset="0"/>
              </a:rPr>
            </a:br>
            <a:br>
              <a:rPr lang="en-US" dirty="0">
                <a:solidFill>
                  <a:schemeClr val="tx1"/>
                </a:solidFill>
                <a:ea typeface="Open Sans Condensed" charset="0"/>
                <a:cs typeface="Open Sans Condensed" charset="0"/>
              </a:rPr>
            </a:br>
            <a:r>
              <a:rPr lang="en-US" sz="16000" b="1" dirty="0">
                <a:solidFill>
                  <a:schemeClr val="tx1"/>
                </a:solidFill>
                <a:ea typeface="Open Sans Condensed" charset="0"/>
                <a:cs typeface="Open Sans Condensed" charset="0"/>
              </a:rPr>
              <a:t>Implementing a Team-Based Approach Using </a:t>
            </a:r>
          </a:p>
          <a:p>
            <a:pPr algn="ctr"/>
            <a:r>
              <a:rPr lang="en-US" sz="16000" b="1" dirty="0">
                <a:solidFill>
                  <a:schemeClr val="tx1"/>
                </a:solidFill>
                <a:ea typeface="Open Sans Condensed" charset="0"/>
                <a:cs typeface="Open Sans Condensed" charset="0"/>
              </a:rPr>
              <a:t>Person-Centered Practices and Positive Behavior Support</a:t>
            </a:r>
          </a:p>
        </p:txBody>
      </p:sp>
      <p:sp>
        <p:nvSpPr>
          <p:cNvPr id="11" name="Title 10">
            <a:extLst>
              <a:ext uri="{FF2B5EF4-FFF2-40B4-BE49-F238E27FC236}">
                <a16:creationId xmlns:a16="http://schemas.microsoft.com/office/drawing/2014/main" id="{9BBF48CA-1822-8F4B-93EA-8F93E0ACB723}"/>
              </a:ext>
            </a:extLst>
          </p:cNvPr>
          <p:cNvSpPr>
            <a:spLocks noGrp="1"/>
          </p:cNvSpPr>
          <p:nvPr>
            <p:ph type="title"/>
          </p:nvPr>
        </p:nvSpPr>
        <p:spPr>
          <a:xfrm>
            <a:off x="1163898" y="4426998"/>
            <a:ext cx="10363200" cy="1362075"/>
          </a:xfrm>
        </p:spPr>
        <p:txBody>
          <a:bodyPr>
            <a:normAutofit fontScale="90000"/>
          </a:bodyPr>
          <a:lstStyle/>
          <a:p>
            <a:pPr algn="ctr"/>
            <a:r>
              <a:rPr lang="en-US" dirty="0">
                <a:solidFill>
                  <a:schemeClr val="tx1"/>
                </a:solidFill>
              </a:rPr>
              <a:t>Dani Dunphy</a:t>
            </a:r>
            <a:br>
              <a:rPr lang="en-US" dirty="0">
                <a:solidFill>
                  <a:schemeClr val="tx1"/>
                </a:solidFill>
              </a:rPr>
            </a:br>
            <a:r>
              <a:rPr lang="en-US" dirty="0">
                <a:solidFill>
                  <a:schemeClr val="tx1"/>
                </a:solidFill>
              </a:rPr>
              <a:t>Saint Louis County</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53499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prstGeom prst="rect">
            <a:avLst/>
          </a:prstGeom>
          <a:noFill/>
          <a:ln>
            <a:noFill/>
          </a:ln>
        </p:spPr>
        <p:txBody>
          <a:bodyPr vert="horz" lIns="68569" tIns="34275" rIns="68569" bIns="34275" rtlCol="0" anchor="ctr" anchorCtr="0">
            <a:noAutofit/>
          </a:bodyPr>
          <a:lstStyle/>
          <a:p>
            <a:pPr algn="ctr">
              <a:spcBef>
                <a:spcPts val="0"/>
              </a:spcBef>
              <a:buClr>
                <a:schemeClr val="dk1"/>
              </a:buClr>
              <a:buSzPct val="25000"/>
            </a:pPr>
            <a:r>
              <a:rPr lang="en-US" sz="2400" dirty="0">
                <a:solidFill>
                  <a:schemeClr val="dk1"/>
                </a:solidFill>
                <a:latin typeface="Calibri"/>
                <a:ea typeface="Calibri"/>
                <a:cs typeface="Calibri"/>
                <a:sym typeface="Calibri"/>
              </a:rPr>
              <a:t>Person-Centered and PBS Self-Assessment and Action Planning—A County Example</a:t>
            </a:r>
          </a:p>
        </p:txBody>
      </p:sp>
      <p:sp>
        <p:nvSpPr>
          <p:cNvPr id="629" name="Shape 629"/>
          <p:cNvSpPr txBox="1">
            <a:spLocks noGrp="1"/>
          </p:cNvSpPr>
          <p:nvPr>
            <p:ph sz="quarter" idx="13"/>
          </p:nvPr>
        </p:nvSpPr>
        <p:spPr>
          <a:xfrm>
            <a:off x="397564" y="1325633"/>
            <a:ext cx="11579087" cy="5383280"/>
          </a:xfrm>
          <a:prstGeom prst="rect">
            <a:avLst/>
          </a:prstGeom>
          <a:noFill/>
          <a:ln>
            <a:noFill/>
          </a:ln>
        </p:spPr>
        <p:txBody>
          <a:bodyPr vert="horz" lIns="68569" tIns="34275" rIns="68569" bIns="34275" rtlCol="0" anchor="t" anchorCtr="0">
            <a:noAutofit/>
          </a:bodyPr>
          <a:lstStyle/>
          <a:p>
            <a:pPr marL="0" indent="0">
              <a:lnSpc>
                <a:spcPct val="80000"/>
              </a:lnSpc>
              <a:spcBef>
                <a:spcPts val="0"/>
              </a:spcBef>
              <a:buClr>
                <a:schemeClr val="dk1"/>
              </a:buClr>
              <a:buSzPct val="25000"/>
              <a:buNone/>
            </a:pPr>
            <a:r>
              <a:rPr lang="en-US" sz="1800" b="1" dirty="0">
                <a:latin typeface="+mj-lt"/>
                <a:ea typeface="Calibri"/>
                <a:cs typeface="Calibri"/>
                <a:sym typeface="Calibri"/>
              </a:rPr>
              <a:t>Team Roles</a:t>
            </a:r>
          </a:p>
          <a:p>
            <a:r>
              <a:rPr lang="en-US" sz="1800" dirty="0">
                <a:latin typeface="+mj-lt"/>
              </a:rPr>
              <a:t>26 Organization-wide Team Members</a:t>
            </a:r>
          </a:p>
          <a:p>
            <a:r>
              <a:rPr lang="en-US" sz="1800" dirty="0">
                <a:latin typeface="+mj-lt"/>
              </a:rPr>
              <a:t>4 Key Contacts</a:t>
            </a:r>
          </a:p>
          <a:p>
            <a:r>
              <a:rPr lang="en-US" sz="1800" dirty="0">
                <a:latin typeface="+mj-lt"/>
              </a:rPr>
              <a:t>10 Coaches</a:t>
            </a:r>
          </a:p>
          <a:p>
            <a:r>
              <a:rPr lang="en-US" sz="1800" dirty="0">
                <a:latin typeface="+mj-lt"/>
              </a:rPr>
              <a:t>2 PBS Facilitators (in training)</a:t>
            </a:r>
          </a:p>
          <a:p>
            <a:r>
              <a:rPr lang="en-US" sz="1800" dirty="0">
                <a:latin typeface="+mj-lt"/>
              </a:rPr>
              <a:t>2 Person-Centered Thinking Trainer </a:t>
            </a:r>
            <a:endParaRPr lang="en-US" sz="1800" b="1" dirty="0">
              <a:latin typeface="+mj-lt"/>
              <a:ea typeface="Calibri"/>
              <a:cs typeface="Calibri"/>
              <a:sym typeface="Calibri"/>
            </a:endParaRPr>
          </a:p>
          <a:p>
            <a:pPr marL="257175" indent="-257175">
              <a:lnSpc>
                <a:spcPct val="80000"/>
              </a:lnSpc>
              <a:spcBef>
                <a:spcPts val="444"/>
              </a:spcBef>
              <a:buClr>
                <a:schemeClr val="dk1"/>
              </a:buClr>
              <a:buSzPct val="98666"/>
              <a:buNone/>
            </a:pPr>
            <a:r>
              <a:rPr lang="en-US" sz="1800" b="1" dirty="0">
                <a:latin typeface="+mj-lt"/>
                <a:ea typeface="Calibri"/>
                <a:cs typeface="Calibri"/>
                <a:sym typeface="Calibri"/>
              </a:rPr>
              <a:t>Monthly Team Meetings </a:t>
            </a:r>
          </a:p>
          <a:p>
            <a:pPr marL="0" indent="0">
              <a:lnSpc>
                <a:spcPct val="80000"/>
              </a:lnSpc>
              <a:spcBef>
                <a:spcPts val="444"/>
              </a:spcBef>
              <a:buClr>
                <a:schemeClr val="dk1"/>
              </a:buClr>
              <a:buSzPct val="25000"/>
              <a:buNone/>
            </a:pPr>
            <a:r>
              <a:rPr lang="en-US" sz="1800" b="1" dirty="0">
                <a:latin typeface="+mj-lt"/>
                <a:ea typeface="Calibri"/>
                <a:cs typeface="Calibri"/>
                <a:sym typeface="Calibri"/>
              </a:rPr>
              <a:t>Implementation Areas Targeted</a:t>
            </a:r>
          </a:p>
          <a:p>
            <a:pPr marL="257175" indent="-257175">
              <a:lnSpc>
                <a:spcPct val="80000"/>
              </a:lnSpc>
              <a:spcBef>
                <a:spcPts val="444"/>
              </a:spcBef>
              <a:buClr>
                <a:schemeClr val="dk1"/>
              </a:buClr>
              <a:buSzPct val="98666"/>
            </a:pPr>
            <a:r>
              <a:rPr lang="en-US" sz="1800" dirty="0">
                <a:latin typeface="+mj-lt"/>
                <a:ea typeface="Calibri"/>
                <a:cs typeface="Calibri"/>
                <a:sym typeface="Calibri"/>
              </a:rPr>
              <a:t>Developing Person-Centered Plans for people receiving services</a:t>
            </a:r>
          </a:p>
          <a:p>
            <a:pPr marL="257175" indent="-257175">
              <a:lnSpc>
                <a:spcPct val="80000"/>
              </a:lnSpc>
              <a:spcBef>
                <a:spcPts val="444"/>
              </a:spcBef>
              <a:buClr>
                <a:schemeClr val="dk1"/>
              </a:buClr>
              <a:buSzPct val="98666"/>
            </a:pPr>
            <a:r>
              <a:rPr lang="en-US" sz="1800" dirty="0">
                <a:latin typeface="+mj-lt"/>
                <a:ea typeface="Calibri"/>
                <a:cs typeface="Calibri"/>
                <a:sym typeface="Calibri"/>
              </a:rPr>
              <a:t>Improving interactions between team members</a:t>
            </a:r>
          </a:p>
          <a:p>
            <a:pPr marL="257175" indent="-257175">
              <a:lnSpc>
                <a:spcPct val="80000"/>
              </a:lnSpc>
              <a:spcBef>
                <a:spcPts val="444"/>
              </a:spcBef>
              <a:buClr>
                <a:schemeClr val="dk1"/>
              </a:buClr>
              <a:buSzPct val="98666"/>
            </a:pPr>
            <a:r>
              <a:rPr lang="en-US" sz="1800" dirty="0">
                <a:latin typeface="+mj-lt"/>
                <a:ea typeface="Calibri"/>
                <a:cs typeface="Calibri"/>
                <a:sym typeface="Calibri"/>
              </a:rPr>
              <a:t>Integrating Cultural Awareness into Organization Development Process</a:t>
            </a:r>
          </a:p>
          <a:p>
            <a:pPr marL="257175" indent="-257175">
              <a:lnSpc>
                <a:spcPct val="80000"/>
              </a:lnSpc>
              <a:spcBef>
                <a:spcPts val="444"/>
              </a:spcBef>
              <a:buClr>
                <a:schemeClr val="dk1"/>
              </a:buClr>
              <a:buSzPct val="98666"/>
            </a:pPr>
            <a:endParaRPr lang="en-US" sz="1800" dirty="0">
              <a:solidFill>
                <a:srgbClr val="FF0000"/>
              </a:solidFill>
              <a:latin typeface="+mj-lt"/>
              <a:ea typeface="Calibri"/>
              <a:cs typeface="Calibri"/>
              <a:sym typeface="Calibri"/>
            </a:endParaRPr>
          </a:p>
        </p:txBody>
      </p:sp>
    </p:spTree>
    <p:extLst>
      <p:ext uri="{BB962C8B-B14F-4D97-AF65-F5344CB8AC3E}">
        <p14:creationId xmlns:p14="http://schemas.microsoft.com/office/powerpoint/2010/main" val="4075530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289562" y="441554"/>
            <a:ext cx="5806438" cy="2454979"/>
          </a:xfrm>
        </p:spPr>
        <p:txBody>
          <a:bodyPr>
            <a:normAutofit fontScale="25000" lnSpcReduction="20000"/>
          </a:bodyPr>
          <a:lstStyle/>
          <a:p>
            <a:pPr marL="0" indent="0">
              <a:lnSpc>
                <a:spcPct val="120000"/>
              </a:lnSpc>
              <a:spcBef>
                <a:spcPts val="600"/>
              </a:spcBef>
              <a:spcAft>
                <a:spcPts val="400"/>
              </a:spcAft>
              <a:buNone/>
            </a:pPr>
            <a:r>
              <a:rPr lang="en-US" sz="7200" b="1" dirty="0"/>
              <a:t>Outcomes for People Who Receive Support:</a:t>
            </a:r>
          </a:p>
          <a:p>
            <a:pPr lvl="0">
              <a:lnSpc>
                <a:spcPct val="120000"/>
              </a:lnSpc>
              <a:spcBef>
                <a:spcPts val="600"/>
              </a:spcBef>
              <a:spcAft>
                <a:spcPts val="400"/>
              </a:spcAft>
            </a:pPr>
            <a:r>
              <a:rPr lang="en-US" sz="7200" dirty="0"/>
              <a:t>I make meaningful contributions to my community.</a:t>
            </a:r>
          </a:p>
          <a:p>
            <a:pPr lvl="0">
              <a:lnSpc>
                <a:spcPct val="120000"/>
              </a:lnSpc>
              <a:spcBef>
                <a:spcPts val="600"/>
              </a:spcBef>
              <a:spcAft>
                <a:spcPts val="400"/>
              </a:spcAft>
            </a:pPr>
            <a:r>
              <a:rPr lang="en-US" sz="7200" dirty="0"/>
              <a:t>I am who I want to be, not who others expect me to be.</a:t>
            </a:r>
            <a:endParaRPr lang="en-US" sz="7200" b="1" dirty="0"/>
          </a:p>
          <a:p>
            <a:pPr marL="0" indent="0">
              <a:lnSpc>
                <a:spcPct val="120000"/>
              </a:lnSpc>
              <a:spcBef>
                <a:spcPts val="600"/>
              </a:spcBef>
              <a:spcAft>
                <a:spcPts val="400"/>
              </a:spcAft>
              <a:buNone/>
            </a:pPr>
            <a:r>
              <a:rPr lang="en-US" sz="7200" b="1" dirty="0"/>
              <a:t>Outcomes for Employees/Staff:</a:t>
            </a:r>
          </a:p>
          <a:p>
            <a:pPr lvl="0">
              <a:lnSpc>
                <a:spcPct val="120000"/>
              </a:lnSpc>
              <a:spcBef>
                <a:spcPts val="600"/>
              </a:spcBef>
              <a:spcAft>
                <a:spcPts val="400"/>
              </a:spcAft>
            </a:pPr>
            <a:r>
              <a:rPr lang="en-US" sz="7200" dirty="0"/>
              <a:t>We are honest, have integrity, and are respectful of others.</a:t>
            </a:r>
          </a:p>
          <a:p>
            <a:pPr lvl="0">
              <a:lnSpc>
                <a:spcPct val="120000"/>
              </a:lnSpc>
              <a:spcBef>
                <a:spcPts val="600"/>
              </a:spcBef>
              <a:spcAft>
                <a:spcPts val="400"/>
              </a:spcAft>
            </a:pPr>
            <a:r>
              <a:rPr lang="en-US" sz="7200" dirty="0"/>
              <a:t>We have time to spend with people to really listen and intentionally engage with the people and partners.</a:t>
            </a:r>
          </a:p>
          <a:p>
            <a:pPr marL="0" indent="0">
              <a:lnSpc>
                <a:spcPct val="120000"/>
              </a:lnSpc>
              <a:spcBef>
                <a:spcPts val="600"/>
              </a:spcBef>
              <a:spcAft>
                <a:spcPts val="400"/>
              </a:spcAft>
              <a:buNone/>
            </a:pPr>
            <a:r>
              <a:rPr lang="en-US" sz="7200" dirty="0"/>
              <a:t> </a:t>
            </a:r>
            <a:r>
              <a:rPr lang="en-US" sz="7200" b="1" dirty="0"/>
              <a:t>Outcomes for Organization: </a:t>
            </a:r>
          </a:p>
          <a:p>
            <a:pPr lvl="0">
              <a:lnSpc>
                <a:spcPct val="120000"/>
              </a:lnSpc>
              <a:spcBef>
                <a:spcPts val="600"/>
              </a:spcBef>
              <a:spcAft>
                <a:spcPts val="400"/>
              </a:spcAft>
            </a:pPr>
            <a:r>
              <a:rPr lang="en-US" sz="7200" dirty="0"/>
              <a:t>People are our priority and we value and take time to see and understand others’ perspectives.</a:t>
            </a:r>
          </a:p>
          <a:p>
            <a:pPr lvl="0">
              <a:lnSpc>
                <a:spcPct val="120000"/>
              </a:lnSpc>
              <a:spcBef>
                <a:spcPts val="600"/>
              </a:spcBef>
              <a:spcAft>
                <a:spcPts val="400"/>
              </a:spcAft>
            </a:pPr>
            <a:r>
              <a:rPr lang="en-US" sz="7200" dirty="0"/>
              <a:t>People are our priority.</a:t>
            </a:r>
            <a:endParaRPr lang="en-US" sz="7200" b="1" dirty="0"/>
          </a:p>
          <a:p>
            <a:pPr marL="0" indent="0">
              <a:lnSpc>
                <a:spcPct val="120000"/>
              </a:lnSpc>
              <a:spcBef>
                <a:spcPts val="600"/>
              </a:spcBef>
              <a:spcAft>
                <a:spcPts val="400"/>
              </a:spcAft>
              <a:buNone/>
            </a:pPr>
            <a:r>
              <a:rPr lang="en-US" sz="7200" b="1" dirty="0"/>
              <a:t>Outcomes for Community: </a:t>
            </a:r>
          </a:p>
          <a:p>
            <a:pPr lvl="0">
              <a:lnSpc>
                <a:spcPct val="120000"/>
              </a:lnSpc>
              <a:spcBef>
                <a:spcPts val="600"/>
              </a:spcBef>
              <a:spcAft>
                <a:spcPts val="400"/>
              </a:spcAft>
            </a:pPr>
            <a:r>
              <a:rPr lang="en-US" sz="7200" dirty="0"/>
              <a:t>Inclusive collaborative community campaign.</a:t>
            </a:r>
          </a:p>
          <a:p>
            <a:pPr lvl="0">
              <a:lnSpc>
                <a:spcPct val="120000"/>
              </a:lnSpc>
              <a:spcBef>
                <a:spcPts val="600"/>
              </a:spcBef>
              <a:spcAft>
                <a:spcPts val="400"/>
              </a:spcAft>
            </a:pPr>
            <a:r>
              <a:rPr lang="en-US" sz="7200" dirty="0"/>
              <a:t>There are no “those” people. No more us and them.</a:t>
            </a:r>
          </a:p>
          <a:p>
            <a:pPr marL="0" indent="0">
              <a:buNone/>
            </a:pPr>
            <a:endParaRPr lang="en-US" b="1" dirty="0"/>
          </a:p>
        </p:txBody>
      </p:sp>
      <p:pic>
        <p:nvPicPr>
          <p:cNvPr id="6" name="Content Placeholder 9" descr="Vision Board example showing a video game that suggests it is difficult to coordinate person-centered services for people right now.">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03" y="441554"/>
            <a:ext cx="3613229" cy="3057348"/>
          </a:xfrm>
          <a:prstGeom prst="rect">
            <a:avLst/>
          </a:prstGeom>
        </p:spPr>
      </p:pic>
      <p:pic>
        <p:nvPicPr>
          <p:cNvPr id="7" name="Content Placeholder 3" descr="Image of a table with puzzle pieces that peopela rae working together to put together to provide person-centered services.">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22291" y="3306060"/>
            <a:ext cx="3109654" cy="3613230"/>
          </a:xfrm>
          <a:prstGeom prst="rect">
            <a:avLst/>
          </a:prstGeom>
        </p:spPr>
      </p:pic>
    </p:spTree>
    <p:extLst>
      <p:ext uri="{BB962C8B-B14F-4D97-AF65-F5344CB8AC3E}">
        <p14:creationId xmlns:p14="http://schemas.microsoft.com/office/powerpoint/2010/main" val="6485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33A5-8A80-D043-8967-1E00A77CF052}"/>
              </a:ext>
            </a:extLst>
          </p:cNvPr>
          <p:cNvSpPr>
            <a:spLocks noGrp="1"/>
          </p:cNvSpPr>
          <p:nvPr>
            <p:ph type="title"/>
          </p:nvPr>
        </p:nvSpPr>
        <p:spPr/>
        <p:txBody>
          <a:bodyPr/>
          <a:lstStyle/>
          <a:p>
            <a:pPr algn="ctr"/>
            <a:r>
              <a:rPr lang="en-US" dirty="0"/>
              <a:t>History Map -- Year One </a:t>
            </a:r>
          </a:p>
        </p:txBody>
      </p:sp>
      <p:pic>
        <p:nvPicPr>
          <p:cNvPr id="4" name="Picture 3" descr="Visual representation of the progress the team has made over the last ye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90" y="2220368"/>
            <a:ext cx="11603060" cy="3395240"/>
          </a:xfrm>
          <a:prstGeom prst="rect">
            <a:avLst/>
          </a:prstGeom>
        </p:spPr>
      </p:pic>
    </p:spTree>
    <p:extLst>
      <p:ext uri="{BB962C8B-B14F-4D97-AF65-F5344CB8AC3E}">
        <p14:creationId xmlns:p14="http://schemas.microsoft.com/office/powerpoint/2010/main" val="699886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mn-lt"/>
              </a:rPr>
              <a:t>Action Plan Implementation Examples</a:t>
            </a:r>
            <a:endParaRPr lang="en-US" b="1" dirty="0">
              <a:solidFill>
                <a:srgbClr val="FF0000"/>
              </a:solidFill>
              <a:latin typeface="+mn-lt"/>
            </a:endParaRPr>
          </a:p>
        </p:txBody>
      </p:sp>
      <p:sp>
        <p:nvSpPr>
          <p:cNvPr id="3" name="Content Placeholder 2"/>
          <p:cNvSpPr>
            <a:spLocks noGrp="1"/>
          </p:cNvSpPr>
          <p:nvPr>
            <p:ph sz="quarter" idx="13"/>
          </p:nvPr>
        </p:nvSpPr>
        <p:spPr>
          <a:xfrm>
            <a:off x="208722" y="1590262"/>
            <a:ext cx="11789010" cy="5111990"/>
          </a:xfrm>
        </p:spPr>
        <p:txBody>
          <a:bodyPr>
            <a:normAutofit fontScale="55000" lnSpcReduction="20000"/>
          </a:bodyPr>
          <a:lstStyle/>
          <a:p>
            <a:pPr lvl="0"/>
            <a:r>
              <a:rPr lang="en-US" sz="3500" dirty="0">
                <a:solidFill>
                  <a:schemeClr val="tx2"/>
                </a:solidFill>
              </a:rPr>
              <a:t>Completed multiple person-centered plans</a:t>
            </a:r>
          </a:p>
          <a:p>
            <a:pPr lvl="0"/>
            <a:r>
              <a:rPr lang="en-US" sz="3500" dirty="0">
                <a:solidFill>
                  <a:schemeClr val="tx2"/>
                </a:solidFill>
              </a:rPr>
              <a:t>Using person-centered thinking (PCT) tools with people receiving case management services</a:t>
            </a:r>
          </a:p>
          <a:p>
            <a:pPr lvl="0"/>
            <a:r>
              <a:rPr lang="en-US" sz="3500" dirty="0">
                <a:solidFill>
                  <a:schemeClr val="tx2"/>
                </a:solidFill>
              </a:rPr>
              <a:t>Awareness presentations and discussions across other units</a:t>
            </a:r>
          </a:p>
          <a:p>
            <a:pPr lvl="0"/>
            <a:r>
              <a:rPr lang="en-US" sz="3500" dirty="0">
                <a:solidFill>
                  <a:schemeClr val="tx2"/>
                </a:solidFill>
              </a:rPr>
              <a:t>Integrating PCT across meetings</a:t>
            </a:r>
          </a:p>
          <a:p>
            <a:pPr lvl="0"/>
            <a:r>
              <a:rPr lang="en-US" sz="3500" dirty="0">
                <a:solidFill>
                  <a:schemeClr val="tx2"/>
                </a:solidFill>
              </a:rPr>
              <a:t>Training PBS facilitators and county team</a:t>
            </a:r>
          </a:p>
          <a:p>
            <a:pPr lvl="0"/>
            <a:r>
              <a:rPr lang="en-US" sz="3500" dirty="0">
                <a:solidFill>
                  <a:schemeClr val="tx2"/>
                </a:solidFill>
              </a:rPr>
              <a:t>2 PCT Trainers with a focus on small corporate and family providers</a:t>
            </a:r>
          </a:p>
          <a:p>
            <a:pPr lvl="0"/>
            <a:r>
              <a:rPr lang="en-US" sz="3500" dirty="0">
                <a:solidFill>
                  <a:schemeClr val="tx2"/>
                </a:solidFill>
              </a:rPr>
              <a:t>Tools available to employee’s</a:t>
            </a:r>
          </a:p>
          <a:p>
            <a:pPr lvl="0"/>
            <a:r>
              <a:rPr lang="en-US" sz="3500" dirty="0">
                <a:solidFill>
                  <a:schemeClr val="tx2"/>
                </a:solidFill>
              </a:rPr>
              <a:t>Planning to make a “skit” showing how to complete a personal description and action plan for co-workers</a:t>
            </a:r>
          </a:p>
          <a:p>
            <a:pPr lvl="0"/>
            <a:r>
              <a:rPr lang="en-US" sz="3500" dirty="0">
                <a:solidFill>
                  <a:schemeClr val="tx2"/>
                </a:solidFill>
              </a:rPr>
              <a:t>Added PCT tools to adult services portal</a:t>
            </a:r>
          </a:p>
          <a:p>
            <a:pPr lvl="0"/>
            <a:r>
              <a:rPr lang="en-US" sz="3500" dirty="0">
                <a:solidFill>
                  <a:schemeClr val="tx2"/>
                </a:solidFill>
              </a:rPr>
              <a:t>Protocol for connecting with new employee’s</a:t>
            </a:r>
          </a:p>
          <a:p>
            <a:endParaRPr lang="en-US" dirty="0"/>
          </a:p>
        </p:txBody>
      </p:sp>
    </p:spTree>
    <p:extLst>
      <p:ext uri="{BB962C8B-B14F-4D97-AF65-F5344CB8AC3E}">
        <p14:creationId xmlns:p14="http://schemas.microsoft.com/office/powerpoint/2010/main" val="295991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E92A4-79DC-E54C-9216-90F9DF31CC36}"/>
              </a:ext>
            </a:extLst>
          </p:cNvPr>
          <p:cNvSpPr>
            <a:spLocks noGrp="1"/>
          </p:cNvSpPr>
          <p:nvPr>
            <p:ph type="title"/>
          </p:nvPr>
        </p:nvSpPr>
        <p:spPr/>
        <p:txBody>
          <a:bodyPr>
            <a:normAutofit fontScale="90000"/>
          </a:bodyPr>
          <a:lstStyle/>
          <a:p>
            <a:pPr algn="ctr"/>
            <a:br>
              <a:rPr lang="en-US" sz="3600" dirty="0">
                <a:latin typeface="+mj-lt"/>
                <a:ea typeface="Open Sans Condensed" charset="0"/>
                <a:cs typeface="Open Sans Condensed" charset="0"/>
              </a:rPr>
            </a:br>
            <a:r>
              <a:rPr lang="en-US" sz="4000" b="1" dirty="0">
                <a:latin typeface="+mn-lt"/>
                <a:ea typeface="Open Sans Condensed" charset="0"/>
                <a:cs typeface="Open Sans Condensed" charset="0"/>
              </a:rPr>
              <a:t>Embedding Cultural Responsiveness Across Positive Supports</a:t>
            </a:r>
            <a:br>
              <a:rPr lang="en-US" sz="4000" b="1" dirty="0">
                <a:latin typeface="+mn-lt"/>
                <a:ea typeface="Open Sans Condensed" charset="0"/>
                <a:cs typeface="Open Sans Condensed" charset="0"/>
              </a:rPr>
            </a:br>
            <a:endParaRPr lang="en-US" sz="4000" b="1" dirty="0">
              <a:latin typeface="+mn-lt"/>
            </a:endParaRPr>
          </a:p>
        </p:txBody>
      </p:sp>
      <p:pic>
        <p:nvPicPr>
          <p:cNvPr id="7" name="Content Placeholder 6" descr="A pyramid divided into 3 sections.  The bottom section is the largest and says &quot;All People&quot; the middle section of the pyramid says &quot;Some&quot; and the top of the pyramid is the smalles section adn says &quot; Few&quot; ">
            <a:extLst>
              <a:ext uri="{FF2B5EF4-FFF2-40B4-BE49-F238E27FC236}">
                <a16:creationId xmlns:a16="http://schemas.microsoft.com/office/drawing/2014/main" id="{AD0E8477-C635-C64C-9DAC-E45877C1D88E}"/>
              </a:ext>
            </a:extLst>
          </p:cNvPr>
          <p:cNvPicPr>
            <a:picLocks noGrp="1" noChangeAspect="1"/>
          </p:cNvPicPr>
          <p:nvPr>
            <p:ph sz="half" idx="1"/>
          </p:nvPr>
        </p:nvPicPr>
        <p:blipFill>
          <a:blip r:embed="rId3"/>
          <a:stretch>
            <a:fillRect/>
          </a:stretch>
        </p:blipFill>
        <p:spPr>
          <a:xfrm>
            <a:off x="8434755" y="1574821"/>
            <a:ext cx="3140108" cy="5024173"/>
          </a:xfrm>
          <a:prstGeom prst="rect">
            <a:avLst/>
          </a:prstGeom>
        </p:spPr>
      </p:pic>
      <p:sp>
        <p:nvSpPr>
          <p:cNvPr id="3" name="Content Placeholder 2">
            <a:extLst>
              <a:ext uri="{FF2B5EF4-FFF2-40B4-BE49-F238E27FC236}">
                <a16:creationId xmlns:a16="http://schemas.microsoft.com/office/drawing/2014/main" id="{86928435-9E7E-2B49-976C-2997767AF15F}"/>
              </a:ext>
            </a:extLst>
          </p:cNvPr>
          <p:cNvSpPr>
            <a:spLocks noGrp="1"/>
          </p:cNvSpPr>
          <p:nvPr>
            <p:ph sz="half" idx="2"/>
          </p:nvPr>
        </p:nvSpPr>
        <p:spPr>
          <a:xfrm>
            <a:off x="568150" y="1783063"/>
            <a:ext cx="6378191" cy="4815931"/>
          </a:xfrm>
        </p:spPr>
        <p:txBody>
          <a:bodyPr/>
          <a:lstStyle/>
          <a:p>
            <a:r>
              <a:rPr lang="en-US" dirty="0"/>
              <a:t>Move Beyond the Annual Training</a:t>
            </a:r>
          </a:p>
          <a:p>
            <a:r>
              <a:rPr lang="en-US" dirty="0"/>
              <a:t>Teach Broader Understanding </a:t>
            </a:r>
          </a:p>
          <a:p>
            <a:r>
              <a:rPr lang="en-US" dirty="0"/>
              <a:t>Use a Tiered Approach </a:t>
            </a:r>
          </a:p>
          <a:p>
            <a:r>
              <a:rPr lang="en-US" dirty="0"/>
              <a:t>Actively Practice Awareness </a:t>
            </a:r>
          </a:p>
          <a:p>
            <a:r>
              <a:rPr lang="en-US" dirty="0"/>
              <a:t>Celebrate Diversity</a:t>
            </a:r>
          </a:p>
          <a:p>
            <a:r>
              <a:rPr lang="en-US" dirty="0"/>
              <a:t>Assess Strengths and Areas of Improvement</a:t>
            </a:r>
          </a:p>
          <a:p>
            <a:r>
              <a:rPr lang="en-US" dirty="0"/>
              <a:t>Use Data to Guide Action Planning</a:t>
            </a:r>
          </a:p>
          <a:p>
            <a:endParaRPr lang="en-US" dirty="0"/>
          </a:p>
        </p:txBody>
      </p:sp>
    </p:spTree>
    <p:extLst>
      <p:ext uri="{BB962C8B-B14F-4D97-AF65-F5344CB8AC3E}">
        <p14:creationId xmlns:p14="http://schemas.microsoft.com/office/powerpoint/2010/main" val="1657211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456FE-185D-0141-AC92-8DABE1E220E0}"/>
              </a:ext>
            </a:extLst>
          </p:cNvPr>
          <p:cNvSpPr>
            <a:spLocks noGrp="1"/>
          </p:cNvSpPr>
          <p:nvPr>
            <p:ph type="title"/>
          </p:nvPr>
        </p:nvSpPr>
        <p:spPr/>
        <p:txBody>
          <a:bodyPr/>
          <a:lstStyle/>
          <a:p>
            <a:pPr algn="ctr"/>
            <a:r>
              <a:rPr lang="en-US" dirty="0"/>
              <a:t>County Team Matrix Example </a:t>
            </a:r>
          </a:p>
        </p:txBody>
      </p:sp>
      <p:graphicFrame>
        <p:nvGraphicFramePr>
          <p:cNvPr id="2" name="Table 1">
            <a:extLst>
              <a:ext uri="{FF2B5EF4-FFF2-40B4-BE49-F238E27FC236}">
                <a16:creationId xmlns:a16="http://schemas.microsoft.com/office/drawing/2014/main" id="{B635B131-4E3F-CB40-80B5-BBEA131DCB6F}"/>
              </a:ext>
            </a:extLst>
          </p:cNvPr>
          <p:cNvGraphicFramePr>
            <a:graphicFrameLocks noGrp="1"/>
          </p:cNvGraphicFramePr>
          <p:nvPr>
            <p:extLst>
              <p:ext uri="{D42A27DB-BD31-4B8C-83A1-F6EECF244321}">
                <p14:modId xmlns:p14="http://schemas.microsoft.com/office/powerpoint/2010/main" val="1365529583"/>
              </p:ext>
            </p:extLst>
          </p:nvPr>
        </p:nvGraphicFramePr>
        <p:xfrm>
          <a:off x="51917" y="1336431"/>
          <a:ext cx="12088165" cy="5401405"/>
        </p:xfrm>
        <a:graphic>
          <a:graphicData uri="http://schemas.openxmlformats.org/drawingml/2006/table">
            <a:tbl>
              <a:tblPr firstRow="1" bandRow="1">
                <a:tableStyleId>{D7AC3CCA-C797-4891-BE02-D94E43425B78}</a:tableStyleId>
              </a:tblPr>
              <a:tblGrid>
                <a:gridCol w="2494732">
                  <a:extLst>
                    <a:ext uri="{9D8B030D-6E8A-4147-A177-3AD203B41FA5}">
                      <a16:colId xmlns:a16="http://schemas.microsoft.com/office/drawing/2014/main" val="2597552070"/>
                    </a:ext>
                  </a:extLst>
                </a:gridCol>
                <a:gridCol w="2340532">
                  <a:extLst>
                    <a:ext uri="{9D8B030D-6E8A-4147-A177-3AD203B41FA5}">
                      <a16:colId xmlns:a16="http://schemas.microsoft.com/office/drawing/2014/main" val="22817918"/>
                    </a:ext>
                  </a:extLst>
                </a:gridCol>
                <a:gridCol w="2560130">
                  <a:extLst>
                    <a:ext uri="{9D8B030D-6E8A-4147-A177-3AD203B41FA5}">
                      <a16:colId xmlns:a16="http://schemas.microsoft.com/office/drawing/2014/main" val="2025821464"/>
                    </a:ext>
                  </a:extLst>
                </a:gridCol>
                <a:gridCol w="2275140">
                  <a:extLst>
                    <a:ext uri="{9D8B030D-6E8A-4147-A177-3AD203B41FA5}">
                      <a16:colId xmlns:a16="http://schemas.microsoft.com/office/drawing/2014/main" val="2932495409"/>
                    </a:ext>
                  </a:extLst>
                </a:gridCol>
                <a:gridCol w="2417631">
                  <a:extLst>
                    <a:ext uri="{9D8B030D-6E8A-4147-A177-3AD203B41FA5}">
                      <a16:colId xmlns:a16="http://schemas.microsoft.com/office/drawing/2014/main" val="2385277442"/>
                    </a:ext>
                  </a:extLst>
                </a:gridCol>
              </a:tblGrid>
              <a:tr h="1025322">
                <a:tc>
                  <a:txBody>
                    <a:bodyPr/>
                    <a:lstStyle/>
                    <a:p>
                      <a:pPr algn="ctr"/>
                      <a:endParaRPr lang="en-US" sz="1800" dirty="0"/>
                    </a:p>
                    <a:p>
                      <a:pPr algn="ctr"/>
                      <a:r>
                        <a:rPr lang="en-US" sz="1800" dirty="0"/>
                        <a:t>Values</a:t>
                      </a:r>
                      <a:r>
                        <a:rPr lang="en-US" sz="1800" baseline="0" dirty="0"/>
                        <a:t> </a:t>
                      </a:r>
                      <a:endParaRPr lang="en-US" sz="1800" dirty="0">
                        <a:solidFill>
                          <a:schemeClr val="tx1"/>
                        </a:solidFill>
                      </a:endParaRPr>
                    </a:p>
                  </a:txBody>
                  <a:tcPr>
                    <a:solidFill>
                      <a:schemeClr val="bg1">
                        <a:lumMod val="85000"/>
                      </a:schemeClr>
                    </a:solidFill>
                  </a:tcPr>
                </a:tc>
                <a:tc>
                  <a:txBody>
                    <a:bodyPr/>
                    <a:lstStyle/>
                    <a:p>
                      <a:pPr algn="ctr"/>
                      <a:endParaRPr lang="en-US" sz="1800" dirty="0"/>
                    </a:p>
                    <a:p>
                      <a:pPr algn="ctr"/>
                      <a:r>
                        <a:rPr lang="en-US" sz="1800" dirty="0"/>
                        <a:t>Before</a:t>
                      </a:r>
                      <a:r>
                        <a:rPr lang="en-US" sz="1800" baseline="0" dirty="0"/>
                        <a:t> Meetings</a:t>
                      </a:r>
                      <a:endParaRPr lang="en-US" sz="1800" dirty="0">
                        <a:solidFill>
                          <a:schemeClr val="tx1"/>
                        </a:solidFill>
                      </a:endParaRPr>
                    </a:p>
                  </a:txBody>
                  <a:tcPr>
                    <a:solidFill>
                      <a:schemeClr val="bg1">
                        <a:lumMod val="85000"/>
                      </a:schemeClr>
                    </a:solidFill>
                  </a:tcPr>
                </a:tc>
                <a:tc>
                  <a:txBody>
                    <a:bodyPr/>
                    <a:lstStyle/>
                    <a:p>
                      <a:pPr algn="ctr"/>
                      <a:endParaRPr lang="en-US" sz="1800" dirty="0"/>
                    </a:p>
                    <a:p>
                      <a:pPr algn="ctr"/>
                      <a:r>
                        <a:rPr lang="en-US" sz="1800" dirty="0"/>
                        <a:t>At</a:t>
                      </a:r>
                      <a:r>
                        <a:rPr lang="en-US" sz="1800" baseline="0" dirty="0"/>
                        <a:t> the Beginning of Meeting</a:t>
                      </a:r>
                      <a:endParaRPr lang="en-US" sz="1800" dirty="0">
                        <a:solidFill>
                          <a:schemeClr val="tx1"/>
                        </a:solidFill>
                      </a:endParaRPr>
                    </a:p>
                  </a:txBody>
                  <a:tcPr>
                    <a:solidFill>
                      <a:schemeClr val="bg1">
                        <a:lumMod val="85000"/>
                      </a:schemeClr>
                    </a:solidFill>
                  </a:tcPr>
                </a:tc>
                <a:tc>
                  <a:txBody>
                    <a:bodyPr/>
                    <a:lstStyle/>
                    <a:p>
                      <a:pPr algn="ctr"/>
                      <a:endParaRPr lang="en-US" sz="1800" dirty="0"/>
                    </a:p>
                    <a:p>
                      <a:pPr algn="ctr"/>
                      <a:r>
                        <a:rPr lang="en-US" sz="1800" dirty="0"/>
                        <a:t>While Sharing Person’s Information</a:t>
                      </a:r>
                      <a:endParaRPr lang="en-US" sz="1800" dirty="0">
                        <a:solidFill>
                          <a:schemeClr val="tx1"/>
                        </a:solidFill>
                      </a:endParaRPr>
                    </a:p>
                  </a:txBody>
                  <a:tcPr>
                    <a:solidFill>
                      <a:schemeClr val="bg1">
                        <a:lumMod val="85000"/>
                      </a:schemeClr>
                    </a:solidFill>
                  </a:tcPr>
                </a:tc>
                <a:tc>
                  <a:txBody>
                    <a:bodyPr/>
                    <a:lstStyle/>
                    <a:p>
                      <a:pPr algn="ctr"/>
                      <a:endParaRPr lang="en-US" sz="1800" dirty="0"/>
                    </a:p>
                    <a:p>
                      <a:pPr algn="ctr"/>
                      <a:r>
                        <a:rPr lang="en-US" sz="1800" dirty="0"/>
                        <a:t>Supporting</a:t>
                      </a:r>
                      <a:r>
                        <a:rPr lang="en-US" sz="1800" baseline="0" dirty="0"/>
                        <a:t> Other Team Members</a:t>
                      </a:r>
                      <a:endParaRPr lang="en-US" sz="1800" dirty="0">
                        <a:solidFill>
                          <a:schemeClr val="tx1"/>
                        </a:solidFill>
                      </a:endParaRPr>
                    </a:p>
                  </a:txBody>
                  <a:tcPr>
                    <a:solidFill>
                      <a:schemeClr val="bg1">
                        <a:lumMod val="85000"/>
                      </a:schemeClr>
                    </a:solidFill>
                  </a:tcPr>
                </a:tc>
                <a:extLst>
                  <a:ext uri="{0D108BD9-81ED-4DB2-BD59-A6C34878D82A}">
                    <a16:rowId xmlns:a16="http://schemas.microsoft.com/office/drawing/2014/main" val="3505284643"/>
                  </a:ext>
                </a:extLst>
              </a:tr>
              <a:tr h="1496406">
                <a:tc>
                  <a:txBody>
                    <a:bodyPr/>
                    <a:lstStyle/>
                    <a:p>
                      <a:pPr algn="ctr"/>
                      <a:endParaRPr lang="en-US" sz="1800" b="1" dirty="0"/>
                    </a:p>
                    <a:p>
                      <a:pPr algn="ctr"/>
                      <a:r>
                        <a:rPr lang="en-US" sz="1800" b="1" dirty="0"/>
                        <a:t>Use Person-Centered  (PC) Language</a:t>
                      </a:r>
                      <a:endParaRPr lang="en-US" sz="1800" b="1" baseline="0" dirty="0"/>
                    </a:p>
                  </a:txBody>
                  <a:tcPr>
                    <a:solidFill>
                      <a:schemeClr val="bg1">
                        <a:lumMod val="85000"/>
                      </a:schemeClr>
                    </a:solidFill>
                  </a:tcPr>
                </a:tc>
                <a:tc>
                  <a:txBody>
                    <a:bodyPr/>
                    <a:lstStyle/>
                    <a:p>
                      <a:pPr algn="l"/>
                      <a:r>
                        <a:rPr lang="en-US" sz="1800" dirty="0"/>
                        <a:t>Use</a:t>
                      </a:r>
                      <a:r>
                        <a:rPr lang="en-US" sz="1800" baseline="0" dirty="0"/>
                        <a:t> PC Language in Documents (Emails, Handouts)</a:t>
                      </a:r>
                      <a:endParaRPr lang="en-US" sz="1800" dirty="0"/>
                    </a:p>
                  </a:txBody>
                  <a:tcPr>
                    <a:solidFill>
                      <a:schemeClr val="bg1">
                        <a:lumMod val="95000"/>
                      </a:schemeClr>
                    </a:solidFill>
                  </a:tcPr>
                </a:tc>
                <a:tc>
                  <a:txBody>
                    <a:bodyPr/>
                    <a:lstStyle/>
                    <a:p>
                      <a:pPr algn="l"/>
                      <a:r>
                        <a:rPr lang="en-US" sz="1800" dirty="0"/>
                        <a:t>Provide Reminders </a:t>
                      </a:r>
                    </a:p>
                    <a:p>
                      <a:pPr algn="l"/>
                      <a:r>
                        <a:rPr lang="en-US" sz="1800" dirty="0"/>
                        <a:t>Before Meeting (Be Sensitive </a:t>
                      </a:r>
                      <a:r>
                        <a:rPr lang="en-US" sz="1800" baseline="0" dirty="0"/>
                        <a:t>to Acronyms Too)</a:t>
                      </a:r>
                      <a:endParaRPr lang="en-US" sz="1800" dirty="0"/>
                    </a:p>
                  </a:txBody>
                  <a:tcP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Be</a:t>
                      </a:r>
                      <a:r>
                        <a:rPr lang="en-US" sz="1800" baseline="0" dirty="0"/>
                        <a:t> Receptive and Aware of Language Used</a:t>
                      </a:r>
                      <a:endParaRPr lang="en-US" sz="1800" dirty="0"/>
                    </a:p>
                  </a:txBody>
                  <a:tcPr>
                    <a:solidFill>
                      <a:schemeClr val="bg1">
                        <a:lumMod val="95000"/>
                      </a:schemeClr>
                    </a:solidFill>
                  </a:tcPr>
                </a:tc>
                <a:tc>
                  <a:txBody>
                    <a:bodyPr/>
                    <a:lstStyle/>
                    <a:p>
                      <a:pPr algn="l"/>
                      <a:r>
                        <a:rPr lang="en-US" sz="1800" dirty="0"/>
                        <a:t>Celebrate Use</a:t>
                      </a:r>
                      <a:r>
                        <a:rPr lang="en-US" sz="1800" baseline="0" dirty="0"/>
                        <a:t> of PC Language as Team</a:t>
                      </a:r>
                    </a:p>
                    <a:p>
                      <a:pPr algn="l"/>
                      <a:endParaRPr lang="en-US" sz="1800" dirty="0"/>
                    </a:p>
                  </a:txBody>
                  <a:tcPr>
                    <a:solidFill>
                      <a:schemeClr val="bg1">
                        <a:lumMod val="95000"/>
                      </a:schemeClr>
                    </a:solidFill>
                  </a:tcPr>
                </a:tc>
                <a:extLst>
                  <a:ext uri="{0D108BD9-81ED-4DB2-BD59-A6C34878D82A}">
                    <a16:rowId xmlns:a16="http://schemas.microsoft.com/office/drawing/2014/main" val="1309526401"/>
                  </a:ext>
                </a:extLst>
              </a:tr>
              <a:tr h="1586174">
                <a:tc>
                  <a:txBody>
                    <a:bodyPr/>
                    <a:lstStyle/>
                    <a:p>
                      <a:pPr algn="ctr"/>
                      <a:endParaRPr lang="en-US" sz="1800" b="1" dirty="0"/>
                    </a:p>
                    <a:p>
                      <a:pPr algn="ctr"/>
                      <a:r>
                        <a:rPr lang="en-US" sz="1800" b="1" dirty="0"/>
                        <a:t>Show Your Respect for People</a:t>
                      </a:r>
                    </a:p>
                  </a:txBody>
                  <a:tcPr>
                    <a:solidFill>
                      <a:schemeClr val="bg1">
                        <a:lumMod val="85000"/>
                      </a:schemeClr>
                    </a:solidFill>
                  </a:tcPr>
                </a:tc>
                <a:tc>
                  <a:txBody>
                    <a:bodyPr/>
                    <a:lstStyle/>
                    <a:p>
                      <a:pPr algn="l"/>
                      <a:endParaRPr lang="en-US" sz="1800" dirty="0"/>
                    </a:p>
                    <a:p>
                      <a:pPr algn="l"/>
                      <a:r>
                        <a:rPr lang="en-US" sz="1800" dirty="0"/>
                        <a:t>Use Active Listening</a:t>
                      </a:r>
                      <a:r>
                        <a:rPr lang="en-US" sz="1800" baseline="0" dirty="0"/>
                        <a:t> During Conversation</a:t>
                      </a:r>
                      <a:endParaRPr lang="en-US" sz="1800" dirty="0"/>
                    </a:p>
                  </a:txBody>
                  <a:tcPr>
                    <a:solidFill>
                      <a:schemeClr val="bg1"/>
                    </a:solidFill>
                  </a:tcPr>
                </a:tc>
                <a:tc>
                  <a:txBody>
                    <a:bodyPr/>
                    <a:lstStyle/>
                    <a:p>
                      <a:pPr algn="l"/>
                      <a:endParaRPr lang="en-US" sz="1800" dirty="0"/>
                    </a:p>
                    <a:p>
                      <a:pPr algn="l"/>
                      <a:r>
                        <a:rPr lang="en-US" sz="1800" dirty="0"/>
                        <a:t>Attend Meetings</a:t>
                      </a:r>
                      <a:r>
                        <a:rPr lang="en-US" sz="1800" baseline="0" dirty="0"/>
                        <a:t> on Time</a:t>
                      </a:r>
                    </a:p>
                    <a:p>
                      <a:pPr algn="l"/>
                      <a:endParaRPr lang="en-US" sz="1800" baseline="0" dirty="0"/>
                    </a:p>
                    <a:p>
                      <a:pPr algn="l"/>
                      <a:r>
                        <a:rPr lang="en-US" sz="1800" baseline="0" dirty="0"/>
                        <a:t>Cell Phones to Vibrate</a:t>
                      </a:r>
                      <a:endParaRPr lang="en-US" sz="1800" dirty="0"/>
                    </a:p>
                  </a:txBody>
                  <a:tcPr>
                    <a:solidFill>
                      <a:schemeClr val="bg1"/>
                    </a:solidFill>
                  </a:tcPr>
                </a:tc>
                <a:tc>
                  <a:txBody>
                    <a:bodyPr/>
                    <a:lstStyle/>
                    <a:p>
                      <a:pPr algn="l"/>
                      <a:r>
                        <a:rPr lang="en-US" sz="1800" dirty="0"/>
                        <a:t>Share Only Information Needed </a:t>
                      </a:r>
                    </a:p>
                    <a:p>
                      <a:pPr algn="l"/>
                      <a:endParaRPr lang="en-US" sz="1800" dirty="0"/>
                    </a:p>
                    <a:p>
                      <a:pPr algn="l"/>
                      <a:r>
                        <a:rPr lang="en-US" sz="1800" dirty="0"/>
                        <a:t>Provide Feedback to Others</a:t>
                      </a:r>
                    </a:p>
                  </a:txBody>
                  <a:tcPr>
                    <a:solidFill>
                      <a:schemeClr val="bg1"/>
                    </a:solidFill>
                  </a:tcPr>
                </a:tc>
                <a:tc>
                  <a:txBody>
                    <a:bodyPr/>
                    <a:lstStyle/>
                    <a:p>
                      <a:pPr algn="l"/>
                      <a:r>
                        <a:rPr lang="en-US" sz="1800" dirty="0"/>
                        <a:t>Listen</a:t>
                      </a:r>
                      <a:r>
                        <a:rPr lang="en-US" sz="1800" baseline="0" dirty="0"/>
                        <a:t> to Others and Ask if Feedback is Invited</a:t>
                      </a:r>
                      <a:endParaRPr lang="en-US" sz="1800" dirty="0"/>
                    </a:p>
                  </a:txBody>
                  <a:tcPr>
                    <a:solidFill>
                      <a:schemeClr val="bg1"/>
                    </a:solidFill>
                  </a:tcPr>
                </a:tc>
                <a:extLst>
                  <a:ext uri="{0D108BD9-81ED-4DB2-BD59-A6C34878D82A}">
                    <a16:rowId xmlns:a16="http://schemas.microsoft.com/office/drawing/2014/main" val="2793653122"/>
                  </a:ext>
                </a:extLst>
              </a:tr>
              <a:tr h="1293503">
                <a:tc>
                  <a:txBody>
                    <a:bodyPr/>
                    <a:lstStyle/>
                    <a:p>
                      <a:pPr algn="ctr"/>
                      <a:r>
                        <a:rPr lang="en-US" sz="1800" b="1" dirty="0"/>
                        <a:t>Demonstrate</a:t>
                      </a:r>
                    </a:p>
                    <a:p>
                      <a:pPr algn="ctr"/>
                      <a:r>
                        <a:rPr lang="en-US" sz="1800" b="1" dirty="0"/>
                        <a:t>Appreciation</a:t>
                      </a:r>
                      <a:r>
                        <a:rPr lang="en-US" sz="1800" b="1" baseline="0" dirty="0"/>
                        <a:t> of Culture</a:t>
                      </a:r>
                      <a:endParaRPr lang="en-US" sz="1800" b="1" dirty="0"/>
                    </a:p>
                  </a:txBody>
                  <a:tcPr>
                    <a:solidFill>
                      <a:schemeClr val="bg1">
                        <a:lumMod val="85000"/>
                      </a:schemeClr>
                    </a:solidFill>
                  </a:tcPr>
                </a:tc>
                <a:tc>
                  <a:txBody>
                    <a:bodyPr/>
                    <a:lstStyle/>
                    <a:p>
                      <a:pPr algn="l"/>
                      <a:r>
                        <a:rPr lang="en-US" sz="1800" dirty="0"/>
                        <a:t>Review Plans and Discuss Role</a:t>
                      </a:r>
                      <a:r>
                        <a:rPr lang="en-US" sz="1800" baseline="0" dirty="0"/>
                        <a:t> and Identity &amp; Culture</a:t>
                      </a:r>
                      <a:endParaRPr lang="en-US" sz="1800" dirty="0"/>
                    </a:p>
                  </a:txBody>
                  <a:tcPr>
                    <a:solidFill>
                      <a:schemeClr val="bg1">
                        <a:lumMod val="95000"/>
                      </a:schemeClr>
                    </a:solidFill>
                  </a:tcPr>
                </a:tc>
                <a:tc>
                  <a:txBody>
                    <a:bodyPr/>
                    <a:lstStyle/>
                    <a:p>
                      <a:pPr algn="l"/>
                      <a:r>
                        <a:rPr lang="en-US" sz="1800" dirty="0"/>
                        <a:t>Review Possible Cultural Bias and Assumptions</a:t>
                      </a:r>
                    </a:p>
                  </a:txBody>
                  <a:tcPr>
                    <a:solidFill>
                      <a:schemeClr val="bg1">
                        <a:lumMod val="95000"/>
                      </a:schemeClr>
                    </a:solidFill>
                  </a:tcPr>
                </a:tc>
                <a:tc>
                  <a:txBody>
                    <a:bodyPr/>
                    <a:lstStyle/>
                    <a:p>
                      <a:pPr algn="l"/>
                      <a:r>
                        <a:rPr lang="en-US" sz="1800" dirty="0"/>
                        <a:t>Share Thoughts on the Role of Culture in Person’s Life</a:t>
                      </a:r>
                    </a:p>
                  </a:txBody>
                  <a:tcPr>
                    <a:solidFill>
                      <a:schemeClr val="bg1">
                        <a:lumMod val="95000"/>
                      </a:schemeClr>
                    </a:solidFill>
                  </a:tcPr>
                </a:tc>
                <a:tc>
                  <a:txBody>
                    <a:bodyPr/>
                    <a:lstStyle/>
                    <a:p>
                      <a:pPr algn="l"/>
                      <a:r>
                        <a:rPr lang="en-US" sz="1800" dirty="0"/>
                        <a:t>Discuss How Culture Can be Incorporated Into Plan</a:t>
                      </a:r>
                    </a:p>
                  </a:txBody>
                  <a:tcPr>
                    <a:solidFill>
                      <a:schemeClr val="bg1">
                        <a:lumMod val="95000"/>
                      </a:schemeClr>
                    </a:solidFill>
                  </a:tcPr>
                </a:tc>
                <a:extLst>
                  <a:ext uri="{0D108BD9-81ED-4DB2-BD59-A6C34878D82A}">
                    <a16:rowId xmlns:a16="http://schemas.microsoft.com/office/drawing/2014/main" val="3143324290"/>
                  </a:ext>
                </a:extLst>
              </a:tr>
            </a:tbl>
          </a:graphicData>
        </a:graphic>
      </p:graphicFrame>
    </p:spTree>
    <p:extLst>
      <p:ext uri="{BB962C8B-B14F-4D97-AF65-F5344CB8AC3E}">
        <p14:creationId xmlns:p14="http://schemas.microsoft.com/office/powerpoint/2010/main" val="175670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Team Activity – Integrating Cultural Awareness</a:t>
            </a:r>
          </a:p>
        </p:txBody>
      </p:sp>
      <p:graphicFrame>
        <p:nvGraphicFramePr>
          <p:cNvPr id="7" name="Content Placeholder 6" descr="table reflecting aciton plan for clutural awarenss "/>
          <p:cNvGraphicFramePr>
            <a:graphicFrameLocks noGrp="1"/>
          </p:cNvGraphicFramePr>
          <p:nvPr>
            <p:ph idx="4294967295"/>
            <p:extLst>
              <p:ext uri="{D42A27DB-BD31-4B8C-83A1-F6EECF244321}">
                <p14:modId xmlns:p14="http://schemas.microsoft.com/office/powerpoint/2010/main" val="555125358"/>
              </p:ext>
            </p:extLst>
          </p:nvPr>
        </p:nvGraphicFramePr>
        <p:xfrm>
          <a:off x="288235" y="1321905"/>
          <a:ext cx="11658602" cy="5466520"/>
        </p:xfrm>
        <a:graphic>
          <a:graphicData uri="http://schemas.openxmlformats.org/drawingml/2006/table">
            <a:tbl>
              <a:tblPr firstRow="1" firstCol="1" bandRow="1">
                <a:tableStyleId>{5C22544A-7EE6-4342-B048-85BDC9FD1C3A}</a:tableStyleId>
              </a:tblPr>
              <a:tblGrid>
                <a:gridCol w="4788006">
                  <a:extLst>
                    <a:ext uri="{9D8B030D-6E8A-4147-A177-3AD203B41FA5}">
                      <a16:colId xmlns:a16="http://schemas.microsoft.com/office/drawing/2014/main" val="20000"/>
                    </a:ext>
                  </a:extLst>
                </a:gridCol>
                <a:gridCol w="4061283">
                  <a:extLst>
                    <a:ext uri="{9D8B030D-6E8A-4147-A177-3AD203B41FA5}">
                      <a16:colId xmlns:a16="http://schemas.microsoft.com/office/drawing/2014/main" val="20001"/>
                    </a:ext>
                  </a:extLst>
                </a:gridCol>
                <a:gridCol w="1125556">
                  <a:extLst>
                    <a:ext uri="{9D8B030D-6E8A-4147-A177-3AD203B41FA5}">
                      <a16:colId xmlns:a16="http://schemas.microsoft.com/office/drawing/2014/main" val="20002"/>
                    </a:ext>
                  </a:extLst>
                </a:gridCol>
                <a:gridCol w="1683757">
                  <a:extLst>
                    <a:ext uri="{9D8B030D-6E8A-4147-A177-3AD203B41FA5}">
                      <a16:colId xmlns:a16="http://schemas.microsoft.com/office/drawing/2014/main" val="20003"/>
                    </a:ext>
                  </a:extLst>
                </a:gridCol>
              </a:tblGrid>
              <a:tr h="504989">
                <a:tc>
                  <a:txBody>
                    <a:bodyPr/>
                    <a:lstStyle/>
                    <a:p>
                      <a:pPr marL="0" marR="0">
                        <a:spcBef>
                          <a:spcPts val="0"/>
                        </a:spcBef>
                        <a:spcAft>
                          <a:spcPts val="0"/>
                        </a:spcAft>
                      </a:pPr>
                      <a:r>
                        <a:rPr lang="en-US" sz="1400" dirty="0">
                          <a:solidFill>
                            <a:srgbClr val="002060"/>
                          </a:solidFill>
                          <a:effectLst/>
                          <a:latin typeface="Cambria" charset="0"/>
                          <a:ea typeface="ＭＳ 明朝" charset="-128"/>
                          <a:cs typeface="Times New Roman" charset="0"/>
                        </a:rPr>
                        <a:t>Cultural Awareness Item</a:t>
                      </a:r>
                    </a:p>
                  </a:txBody>
                  <a:tcPr marL="46025" marR="46025" marT="0" marB="0">
                    <a:solidFill>
                      <a:schemeClr val="bg2"/>
                    </a:solidFill>
                  </a:tcPr>
                </a:tc>
                <a:tc>
                  <a:txBody>
                    <a:bodyPr/>
                    <a:lstStyle/>
                    <a:p>
                      <a:pPr marL="0" marR="0">
                        <a:spcBef>
                          <a:spcPts val="0"/>
                        </a:spcBef>
                        <a:spcAft>
                          <a:spcPts val="0"/>
                        </a:spcAft>
                      </a:pPr>
                      <a:r>
                        <a:rPr lang="en-US" sz="1400" dirty="0">
                          <a:solidFill>
                            <a:srgbClr val="002060"/>
                          </a:solidFill>
                          <a:effectLst/>
                          <a:latin typeface="Cambria" charset="0"/>
                          <a:ea typeface="ＭＳ 明朝" charset="-128"/>
                          <a:cs typeface="Times New Roman" charset="0"/>
                        </a:rPr>
                        <a:t>Action</a:t>
                      </a:r>
                    </a:p>
                  </a:txBody>
                  <a:tcPr marL="46025" marR="46025" marT="0" marB="0">
                    <a:solidFill>
                      <a:schemeClr val="bg2"/>
                    </a:solidFill>
                  </a:tcPr>
                </a:tc>
                <a:tc>
                  <a:txBody>
                    <a:bodyPr/>
                    <a:lstStyle/>
                    <a:p>
                      <a:pPr marL="0" marR="0">
                        <a:spcBef>
                          <a:spcPts val="0"/>
                        </a:spcBef>
                        <a:spcAft>
                          <a:spcPts val="0"/>
                        </a:spcAft>
                      </a:pPr>
                      <a:r>
                        <a:rPr lang="en-US" sz="1400" dirty="0">
                          <a:solidFill>
                            <a:srgbClr val="002060"/>
                          </a:solidFill>
                          <a:effectLst/>
                          <a:latin typeface="Cambria" charset="0"/>
                          <a:ea typeface="ＭＳ 明朝" charset="-128"/>
                          <a:cs typeface="Times New Roman" charset="0"/>
                        </a:rPr>
                        <a:t>Date</a:t>
                      </a:r>
                    </a:p>
                  </a:txBody>
                  <a:tcPr marL="46025" marR="46025" marT="0" marB="0">
                    <a:solidFill>
                      <a:schemeClr val="bg2"/>
                    </a:solidFill>
                  </a:tcPr>
                </a:tc>
                <a:tc>
                  <a:txBody>
                    <a:bodyPr/>
                    <a:lstStyle/>
                    <a:p>
                      <a:pPr marL="0" marR="0">
                        <a:spcBef>
                          <a:spcPts val="0"/>
                        </a:spcBef>
                        <a:spcAft>
                          <a:spcPts val="0"/>
                        </a:spcAft>
                      </a:pPr>
                      <a:r>
                        <a:rPr lang="en-US" sz="1400" dirty="0">
                          <a:solidFill>
                            <a:srgbClr val="002060"/>
                          </a:solidFill>
                          <a:effectLst/>
                          <a:latin typeface="Cambria" charset="0"/>
                          <a:ea typeface="ＭＳ 明朝" charset="-128"/>
                          <a:cs typeface="Times New Roman" charset="0"/>
                        </a:rPr>
                        <a:t>Person Responsible</a:t>
                      </a:r>
                    </a:p>
                  </a:txBody>
                  <a:tcPr marL="46025" marR="46025" marT="0" marB="0">
                    <a:solidFill>
                      <a:schemeClr val="bg2"/>
                    </a:solidFill>
                  </a:tcPr>
                </a:tc>
                <a:extLst>
                  <a:ext uri="{0D108BD9-81ED-4DB2-BD59-A6C34878D82A}">
                    <a16:rowId xmlns:a16="http://schemas.microsoft.com/office/drawing/2014/main" val="10000"/>
                  </a:ext>
                </a:extLst>
              </a:tr>
              <a:tr h="504989">
                <a:tc>
                  <a:txBody>
                    <a:bodyPr/>
                    <a:lstStyle/>
                    <a:p>
                      <a:pPr marL="0" marR="0">
                        <a:spcBef>
                          <a:spcPts val="0"/>
                        </a:spcBef>
                        <a:spcAft>
                          <a:spcPts val="0"/>
                        </a:spcAft>
                      </a:pPr>
                      <a:r>
                        <a:rPr lang="en-US" sz="1400" dirty="0">
                          <a:solidFill>
                            <a:srgbClr val="002060"/>
                          </a:solidFill>
                          <a:effectLst/>
                        </a:rPr>
                        <a:t> </a:t>
                      </a:r>
                    </a:p>
                    <a:p>
                      <a:pPr marL="0" marR="0">
                        <a:spcBef>
                          <a:spcPts val="0"/>
                        </a:spcBef>
                        <a:spcAft>
                          <a:spcPts val="0"/>
                        </a:spcAft>
                      </a:pPr>
                      <a:r>
                        <a:rPr lang="en-US" sz="1400" dirty="0">
                          <a:solidFill>
                            <a:srgbClr val="002060"/>
                          </a:solidFill>
                          <a:effectLst/>
                        </a:rPr>
                        <a:t>Assess diversity of organization and the local community</a:t>
                      </a:r>
                      <a:endParaRPr lang="en-US" sz="1400" dirty="0">
                        <a:solidFill>
                          <a:srgbClr val="002060"/>
                        </a:solidFill>
                        <a:effectLst/>
                        <a:latin typeface="Cambria" charset="0"/>
                        <a:ea typeface="ＭＳ 明朝" charset="-128"/>
                        <a:cs typeface="Times New Roman" charset="0"/>
                      </a:endParaRPr>
                    </a:p>
                  </a:txBody>
                  <a:tcPr marL="46025" marR="4602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Use Wednesday meeting to discuss</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 </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ALL</a:t>
                      </a:r>
                    </a:p>
                  </a:txBody>
                  <a:tcPr marL="51435" marR="51435" marT="0" marB="0">
                    <a:noFill/>
                  </a:tcPr>
                </a:tc>
                <a:extLst>
                  <a:ext uri="{0D108BD9-81ED-4DB2-BD59-A6C34878D82A}">
                    <a16:rowId xmlns:a16="http://schemas.microsoft.com/office/drawing/2014/main" val="10001"/>
                  </a:ext>
                </a:extLst>
              </a:tr>
              <a:tr h="972696">
                <a:tc>
                  <a:txBody>
                    <a:bodyPr/>
                    <a:lstStyle/>
                    <a:p>
                      <a:pPr marL="0" marR="0">
                        <a:spcBef>
                          <a:spcPts val="0"/>
                        </a:spcBef>
                        <a:spcAft>
                          <a:spcPts val="0"/>
                        </a:spcAft>
                      </a:pPr>
                      <a:r>
                        <a:rPr lang="en-US" sz="1400" dirty="0">
                          <a:solidFill>
                            <a:srgbClr val="002060"/>
                          </a:solidFill>
                          <a:effectLst/>
                        </a:rPr>
                        <a:t> </a:t>
                      </a:r>
                    </a:p>
                    <a:p>
                      <a:pPr marL="0" marR="0">
                        <a:spcBef>
                          <a:spcPts val="0"/>
                        </a:spcBef>
                        <a:spcAft>
                          <a:spcPts val="0"/>
                        </a:spcAft>
                      </a:pPr>
                      <a:r>
                        <a:rPr lang="en-US" sz="1400" dirty="0">
                          <a:solidFill>
                            <a:srgbClr val="002060"/>
                          </a:solidFill>
                          <a:effectLst/>
                        </a:rPr>
                        <a:t>Work with staff to create strategies for increasing cultural awareness across the organization aligned to team’s outcome statements</a:t>
                      </a:r>
                      <a:endParaRPr lang="en-US" sz="1400" dirty="0">
                        <a:solidFill>
                          <a:srgbClr val="002060"/>
                        </a:solidFill>
                        <a:effectLst/>
                        <a:latin typeface="Cambria" charset="0"/>
                        <a:ea typeface="ＭＳ 明朝" charset="-128"/>
                        <a:cs typeface="Times New Roman" charset="0"/>
                      </a:endParaRPr>
                    </a:p>
                  </a:txBody>
                  <a:tcPr marL="46025" marR="4602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Spell out the different cultural backgrounds of employees and service recipients in the company and discuss how to effectively work with these members</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 </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Pete, Ryan</a:t>
                      </a:r>
                    </a:p>
                  </a:txBody>
                  <a:tcPr marL="51435" marR="51435" marT="0" marB="0">
                    <a:noFill/>
                  </a:tcPr>
                </a:tc>
                <a:extLst>
                  <a:ext uri="{0D108BD9-81ED-4DB2-BD59-A6C34878D82A}">
                    <a16:rowId xmlns:a16="http://schemas.microsoft.com/office/drawing/2014/main" val="10002"/>
                  </a:ext>
                </a:extLst>
              </a:tr>
              <a:tr h="729521">
                <a:tc>
                  <a:txBody>
                    <a:bodyPr/>
                    <a:lstStyle/>
                    <a:p>
                      <a:pPr marL="0" marR="0">
                        <a:spcBef>
                          <a:spcPts val="0"/>
                        </a:spcBef>
                        <a:spcAft>
                          <a:spcPts val="0"/>
                        </a:spcAft>
                      </a:pPr>
                      <a:r>
                        <a:rPr lang="en-US" sz="1400" dirty="0">
                          <a:solidFill>
                            <a:srgbClr val="002060"/>
                          </a:solidFill>
                          <a:effectLst/>
                        </a:rPr>
                        <a:t> </a:t>
                      </a:r>
                    </a:p>
                    <a:p>
                      <a:pPr marL="0" marR="0">
                        <a:spcBef>
                          <a:spcPts val="0"/>
                        </a:spcBef>
                        <a:spcAft>
                          <a:spcPts val="0"/>
                        </a:spcAft>
                      </a:pPr>
                      <a:r>
                        <a:rPr lang="en-US" sz="1400" dirty="0">
                          <a:solidFill>
                            <a:srgbClr val="002060"/>
                          </a:solidFill>
                          <a:effectLst/>
                        </a:rPr>
                        <a:t>Integrate cultural awareness into staff development and competency-based training </a:t>
                      </a:r>
                      <a:endParaRPr lang="en-US" sz="1400" dirty="0">
                        <a:solidFill>
                          <a:srgbClr val="002060"/>
                        </a:solidFill>
                        <a:effectLst/>
                        <a:latin typeface="Cambria" charset="0"/>
                        <a:ea typeface="ＭＳ 明朝" charset="-128"/>
                        <a:cs typeface="Times New Roman" charset="0"/>
                      </a:endParaRPr>
                    </a:p>
                  </a:txBody>
                  <a:tcPr marL="46025" marR="4602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Add to as an element into reviews?</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 </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HR </a:t>
                      </a:r>
                    </a:p>
                  </a:txBody>
                  <a:tcPr marL="51435" marR="51435" marT="0" marB="0">
                    <a:noFill/>
                  </a:tcPr>
                </a:tc>
                <a:extLst>
                  <a:ext uri="{0D108BD9-81ED-4DB2-BD59-A6C34878D82A}">
                    <a16:rowId xmlns:a16="http://schemas.microsoft.com/office/drawing/2014/main" val="10003"/>
                  </a:ext>
                </a:extLst>
              </a:tr>
              <a:tr h="972696">
                <a:tc>
                  <a:txBody>
                    <a:bodyPr/>
                    <a:lstStyle/>
                    <a:p>
                      <a:pPr marL="0" marR="0">
                        <a:spcBef>
                          <a:spcPts val="0"/>
                        </a:spcBef>
                        <a:spcAft>
                          <a:spcPts val="0"/>
                        </a:spcAft>
                      </a:pPr>
                      <a:r>
                        <a:rPr lang="en-US" sz="1400" dirty="0">
                          <a:solidFill>
                            <a:srgbClr val="002060"/>
                          </a:solidFill>
                          <a:effectLst/>
                        </a:rPr>
                        <a:t> </a:t>
                      </a:r>
                    </a:p>
                    <a:p>
                      <a:pPr marL="0" marR="0">
                        <a:spcBef>
                          <a:spcPts val="0"/>
                        </a:spcBef>
                        <a:spcAft>
                          <a:spcPts val="0"/>
                        </a:spcAft>
                      </a:pPr>
                      <a:r>
                        <a:rPr lang="en-US" sz="1400" dirty="0">
                          <a:solidFill>
                            <a:srgbClr val="002060"/>
                          </a:solidFill>
                          <a:effectLst/>
                        </a:rPr>
                        <a:t>Identify as a team the dominant cultures within the organization and whether there are subcultures that team needs to learn more about</a:t>
                      </a:r>
                      <a:endParaRPr lang="en-US" sz="1400" dirty="0">
                        <a:solidFill>
                          <a:srgbClr val="002060"/>
                        </a:solidFill>
                        <a:effectLst/>
                        <a:latin typeface="Cambria" charset="0"/>
                        <a:ea typeface="ＭＳ 明朝" charset="-128"/>
                        <a:cs typeface="Times New Roman" charset="0"/>
                      </a:endParaRPr>
                    </a:p>
                  </a:txBody>
                  <a:tcPr marL="46025" marR="4602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Sit down as a team in the Wednesday meeting to discuss this</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 </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ALL</a:t>
                      </a:r>
                    </a:p>
                  </a:txBody>
                  <a:tcPr marL="51435" marR="51435" marT="0" marB="0">
                    <a:noFill/>
                  </a:tcPr>
                </a:tc>
                <a:extLst>
                  <a:ext uri="{0D108BD9-81ED-4DB2-BD59-A6C34878D82A}">
                    <a16:rowId xmlns:a16="http://schemas.microsoft.com/office/drawing/2014/main" val="10004"/>
                  </a:ext>
                </a:extLst>
              </a:tr>
              <a:tr h="808933">
                <a:tc>
                  <a:txBody>
                    <a:bodyPr/>
                    <a:lstStyle/>
                    <a:p>
                      <a:pPr marL="0" marR="0">
                        <a:spcBef>
                          <a:spcPts val="0"/>
                        </a:spcBef>
                        <a:spcAft>
                          <a:spcPts val="0"/>
                        </a:spcAft>
                      </a:pPr>
                      <a:r>
                        <a:rPr lang="en-US" sz="1400" dirty="0">
                          <a:solidFill>
                            <a:srgbClr val="002060"/>
                          </a:solidFill>
                          <a:effectLst/>
                        </a:rPr>
                        <a:t> </a:t>
                      </a:r>
                    </a:p>
                    <a:p>
                      <a:pPr marL="0" marR="0">
                        <a:spcBef>
                          <a:spcPts val="0"/>
                        </a:spcBef>
                        <a:spcAft>
                          <a:spcPts val="0"/>
                        </a:spcAft>
                      </a:pPr>
                      <a:r>
                        <a:rPr lang="en-US" sz="1400" dirty="0">
                          <a:solidFill>
                            <a:srgbClr val="002060"/>
                          </a:solidFill>
                          <a:effectLst/>
                        </a:rPr>
                        <a:t>Reach out to community members to increase natural supports, recruit diverse staff members, </a:t>
                      </a:r>
                      <a:r>
                        <a:rPr lang="en-US" sz="1400" dirty="0" err="1">
                          <a:solidFill>
                            <a:srgbClr val="002060"/>
                          </a:solidFill>
                          <a:effectLst/>
                        </a:rPr>
                        <a:t>etc</a:t>
                      </a:r>
                      <a:endParaRPr lang="en-US" sz="1400" dirty="0">
                        <a:solidFill>
                          <a:srgbClr val="002060"/>
                        </a:solidFill>
                        <a:effectLst/>
                        <a:latin typeface="Cambria" charset="0"/>
                        <a:ea typeface="ＭＳ 明朝" charset="-128"/>
                        <a:cs typeface="Times New Roman" charset="0"/>
                      </a:endParaRPr>
                    </a:p>
                  </a:txBody>
                  <a:tcPr marL="46025" marR="4602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Add this as an element of action plan items - reaching out to community members - use SSL Facebook page</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 </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Ryan</a:t>
                      </a:r>
                    </a:p>
                  </a:txBody>
                  <a:tcPr marL="51435" marR="51435" marT="0" marB="0">
                    <a:noFill/>
                  </a:tcPr>
                </a:tc>
                <a:extLst>
                  <a:ext uri="{0D108BD9-81ED-4DB2-BD59-A6C34878D82A}">
                    <a16:rowId xmlns:a16="http://schemas.microsoft.com/office/drawing/2014/main" val="10005"/>
                  </a:ext>
                </a:extLst>
              </a:tr>
              <a:tr h="972696">
                <a:tc>
                  <a:txBody>
                    <a:bodyPr/>
                    <a:lstStyle/>
                    <a:p>
                      <a:pPr marL="0" marR="0">
                        <a:spcBef>
                          <a:spcPts val="0"/>
                        </a:spcBef>
                        <a:spcAft>
                          <a:spcPts val="0"/>
                        </a:spcAft>
                      </a:pPr>
                      <a:r>
                        <a:rPr lang="en-US" sz="1400" dirty="0">
                          <a:solidFill>
                            <a:srgbClr val="002060"/>
                          </a:solidFill>
                          <a:effectLst/>
                        </a:rPr>
                        <a:t>Team evaluates impact of cultural awareness (surveys, disparities related to incidents, 911 calls, diversity of staff, staff turnover, etc.)</a:t>
                      </a:r>
                      <a:endParaRPr lang="en-US" sz="1400" dirty="0">
                        <a:solidFill>
                          <a:srgbClr val="002060"/>
                        </a:solidFill>
                        <a:effectLst/>
                        <a:latin typeface="Cambria" charset="0"/>
                        <a:ea typeface="ＭＳ 明朝" charset="-128"/>
                        <a:cs typeface="Times New Roman" charset="0"/>
                      </a:endParaRPr>
                    </a:p>
                  </a:txBody>
                  <a:tcPr marL="46025" marR="4602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Review incident reports, send staff survey, talk with diverse groups of staff to see how to make changes to help and educate clients in multi-cultural group</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 </a:t>
                      </a:r>
                    </a:p>
                  </a:txBody>
                  <a:tcPr marL="51435" marR="51435" marT="0" marB="0">
                    <a:noFill/>
                  </a:tcPr>
                </a:tc>
                <a:tc>
                  <a:txBody>
                    <a:bodyPr/>
                    <a:lstStyle/>
                    <a:p>
                      <a:pPr marL="0" marR="0">
                        <a:spcBef>
                          <a:spcPts val="0"/>
                        </a:spcBef>
                        <a:spcAft>
                          <a:spcPts val="0"/>
                        </a:spcAft>
                      </a:pPr>
                      <a:r>
                        <a:rPr lang="en-US" sz="1400" dirty="0">
                          <a:effectLst/>
                          <a:latin typeface="Calibri" charset="0"/>
                          <a:ea typeface="Times New Roman" charset="0"/>
                          <a:cs typeface="Times New Roman" charset="0"/>
                        </a:rPr>
                        <a:t>Laura, Beth, Pete</a:t>
                      </a:r>
                    </a:p>
                  </a:txBody>
                  <a:tcPr marL="51435" marR="51435" marT="0" marB="0">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68483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1893-23DE-114F-98FF-5A41F6C0DC00}"/>
              </a:ext>
            </a:extLst>
          </p:cNvPr>
          <p:cNvSpPr>
            <a:spLocks noGrp="1"/>
          </p:cNvSpPr>
          <p:nvPr>
            <p:ph type="title"/>
          </p:nvPr>
        </p:nvSpPr>
        <p:spPr>
          <a:xfrm>
            <a:off x="1981200" y="359479"/>
            <a:ext cx="8229600" cy="838124"/>
          </a:xfrm>
        </p:spPr>
        <p:txBody>
          <a:bodyPr>
            <a:normAutofit fontScale="90000"/>
          </a:bodyPr>
          <a:lstStyle/>
          <a:p>
            <a:pPr algn="ctr"/>
            <a:r>
              <a:rPr lang="en-US" dirty="0"/>
              <a:t>Public Service Announcement Highlighting How Language Can Hurt People</a:t>
            </a:r>
          </a:p>
        </p:txBody>
      </p:sp>
      <p:pic>
        <p:nvPicPr>
          <p:cNvPr id="5" name="Picture 2" descr="Publc service announcement that shares an image of a young boy with a disability and encourages people not to use words that are hurtful.">
            <a:extLst>
              <a:ext uri="{FF2B5EF4-FFF2-40B4-BE49-F238E27FC236}">
                <a16:creationId xmlns:a16="http://schemas.microsoft.com/office/drawing/2014/main" id="{8AFB9EF0-5205-BA47-B668-A8837CA7926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89230" y="1752501"/>
            <a:ext cx="6803069" cy="45535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68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4981"/>
            <a:ext cx="10515600" cy="1325563"/>
          </a:xfrm>
        </p:spPr>
        <p:txBody>
          <a:bodyPr/>
          <a:lstStyle/>
          <a:p>
            <a:r>
              <a:rPr lang="en-US" dirty="0"/>
              <a:t>MNPBS Network Purpose</a:t>
            </a:r>
          </a:p>
        </p:txBody>
      </p:sp>
      <p:pic>
        <p:nvPicPr>
          <p:cNvPr id="11" name="Picture 10" title="MN Positive Behavior Support Logo">
            <a:extLst>
              <a:ext uri="{FF2B5EF4-FFF2-40B4-BE49-F238E27FC236}">
                <a16:creationId xmlns:a16="http://schemas.microsoft.com/office/drawing/2014/main" id="{97D36883-7D81-F14A-85A3-B5ED7E41C776}"/>
              </a:ext>
            </a:extLst>
          </p:cNvPr>
          <p:cNvPicPr>
            <a:picLocks noChangeAspect="1"/>
          </p:cNvPicPr>
          <p:nvPr/>
        </p:nvPicPr>
        <p:blipFill>
          <a:blip r:embed="rId3"/>
          <a:stretch>
            <a:fillRect/>
          </a:stretch>
        </p:blipFill>
        <p:spPr>
          <a:xfrm>
            <a:off x="3114892" y="495695"/>
            <a:ext cx="5908074" cy="1947795"/>
          </a:xfrm>
          <a:prstGeom prst="rect">
            <a:avLst/>
          </a:prstGeom>
        </p:spPr>
      </p:pic>
      <p:sp>
        <p:nvSpPr>
          <p:cNvPr id="13" name="Rectangle 12"/>
          <p:cNvSpPr/>
          <p:nvPr/>
        </p:nvSpPr>
        <p:spPr>
          <a:xfrm>
            <a:off x="362953" y="2998603"/>
            <a:ext cx="11411952" cy="2529923"/>
          </a:xfrm>
          <a:prstGeom prst="rect">
            <a:avLst/>
          </a:prstGeom>
        </p:spPr>
        <p:txBody>
          <a:bodyPr wrap="square">
            <a:spAutoFit/>
          </a:bodyPr>
          <a:lstStyle/>
          <a:p>
            <a:pPr lvl="0">
              <a:lnSpc>
                <a:spcPct val="90000"/>
              </a:lnSpc>
              <a:spcBef>
                <a:spcPts val="1000"/>
              </a:spcBef>
            </a:pPr>
            <a:r>
              <a:rPr lang="en-US" sz="4400" b="1" dirty="0">
                <a:solidFill>
                  <a:srgbClr val="003865"/>
                </a:solidFill>
              </a:rPr>
              <a:t>MNPBS Network is </a:t>
            </a:r>
            <a:r>
              <a:rPr lang="en-US" sz="4400" b="1" dirty="0">
                <a:solidFill>
                  <a:srgbClr val="00A3DB"/>
                </a:solidFill>
              </a:rPr>
              <a:t>bringing practitioners together </a:t>
            </a:r>
            <a:r>
              <a:rPr lang="en-US" sz="4400" b="1" dirty="0">
                <a:solidFill>
                  <a:srgbClr val="003865"/>
                </a:solidFill>
              </a:rPr>
              <a:t>across settings, populations and the lifespan to </a:t>
            </a:r>
            <a:r>
              <a:rPr lang="en-US" sz="4400" b="1" dirty="0">
                <a:solidFill>
                  <a:srgbClr val="00A3DB"/>
                </a:solidFill>
              </a:rPr>
              <a:t>articulate key PBS features </a:t>
            </a:r>
            <a:r>
              <a:rPr lang="en-US" sz="4400" b="1" dirty="0">
                <a:solidFill>
                  <a:srgbClr val="003865"/>
                </a:solidFill>
              </a:rPr>
              <a:t>and </a:t>
            </a:r>
            <a:r>
              <a:rPr lang="en-US" sz="4400" b="1" dirty="0">
                <a:solidFill>
                  <a:srgbClr val="00A3DB"/>
                </a:solidFill>
              </a:rPr>
              <a:t>share about exemplary PBS at a community level</a:t>
            </a:r>
            <a:r>
              <a:rPr lang="en-US" sz="4400" b="1" dirty="0">
                <a:solidFill>
                  <a:srgbClr val="003865"/>
                </a:solidFill>
              </a:rPr>
              <a:t>.</a:t>
            </a:r>
          </a:p>
        </p:txBody>
      </p:sp>
    </p:spTree>
    <p:extLst>
      <p:ext uri="{BB962C8B-B14F-4D97-AF65-F5344CB8AC3E}">
        <p14:creationId xmlns:p14="http://schemas.microsoft.com/office/powerpoint/2010/main" val="2519998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6020-7DFC-B742-AB45-DF61ED9A7B3A}"/>
              </a:ext>
            </a:extLst>
          </p:cNvPr>
          <p:cNvSpPr>
            <a:spLocks noGrp="1"/>
          </p:cNvSpPr>
          <p:nvPr>
            <p:ph type="title"/>
          </p:nvPr>
        </p:nvSpPr>
        <p:spPr>
          <a:xfrm>
            <a:off x="1981200" y="368906"/>
            <a:ext cx="8229600" cy="838124"/>
          </a:xfrm>
        </p:spPr>
        <p:txBody>
          <a:bodyPr>
            <a:normAutofit fontScale="90000"/>
          </a:bodyPr>
          <a:lstStyle/>
          <a:p>
            <a:pPr algn="ctr"/>
            <a:r>
              <a:rPr lang="en-US" dirty="0"/>
              <a:t>Public Service Announcement to Encourage Avoiding Generalizations</a:t>
            </a:r>
          </a:p>
        </p:txBody>
      </p:sp>
      <p:pic>
        <p:nvPicPr>
          <p:cNvPr id="5" name="Picture 2" descr="Image of woman who may be muslim and a note encouraging people to avoid negative stereotypes. ">
            <a:extLst>
              <a:ext uri="{FF2B5EF4-FFF2-40B4-BE49-F238E27FC236}">
                <a16:creationId xmlns:a16="http://schemas.microsoft.com/office/drawing/2014/main" id="{2591CA2B-BE6C-394F-8377-6476A01495E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66680" y="1592387"/>
            <a:ext cx="7032396" cy="47070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941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D5CA-D7C5-7D45-B4D9-21543EA6CC14}"/>
              </a:ext>
            </a:extLst>
          </p:cNvPr>
          <p:cNvSpPr>
            <a:spLocks noGrp="1"/>
          </p:cNvSpPr>
          <p:nvPr>
            <p:ph type="title"/>
          </p:nvPr>
        </p:nvSpPr>
        <p:spPr>
          <a:xfrm>
            <a:off x="1981199" y="340626"/>
            <a:ext cx="8229600" cy="838124"/>
          </a:xfrm>
        </p:spPr>
        <p:txBody>
          <a:bodyPr>
            <a:normAutofit fontScale="90000"/>
          </a:bodyPr>
          <a:lstStyle/>
          <a:p>
            <a:pPr algn="ctr"/>
            <a:r>
              <a:rPr lang="en-US" dirty="0"/>
              <a:t>Public Service Announcement About Sexual Orientation</a:t>
            </a:r>
          </a:p>
        </p:txBody>
      </p:sp>
      <p:pic>
        <p:nvPicPr>
          <p:cNvPr id="5" name="Picture 2" descr="Image of a man and a statement encouraging people not to create negative statements related to sexual orientation.">
            <a:extLst>
              <a:ext uri="{FF2B5EF4-FFF2-40B4-BE49-F238E27FC236}">
                <a16:creationId xmlns:a16="http://schemas.microsoft.com/office/drawing/2014/main" id="{26E39D56-4592-344A-98FD-09DC5E54140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32458" y="1497978"/>
            <a:ext cx="7327085" cy="48458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13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2300-9BF1-C149-B276-A5ABE745B2D1}"/>
              </a:ext>
            </a:extLst>
          </p:cNvPr>
          <p:cNvSpPr>
            <a:spLocks noGrp="1"/>
          </p:cNvSpPr>
          <p:nvPr>
            <p:ph type="title"/>
          </p:nvPr>
        </p:nvSpPr>
        <p:spPr/>
        <p:txBody>
          <a:bodyPr>
            <a:normAutofit/>
          </a:bodyPr>
          <a:lstStyle/>
          <a:p>
            <a:pPr algn="ctr"/>
            <a:r>
              <a:rPr lang="en-US" dirty="0"/>
              <a:t>Public Service Announcement Addressing Culture</a:t>
            </a:r>
          </a:p>
        </p:txBody>
      </p:sp>
      <p:pic>
        <p:nvPicPr>
          <p:cNvPr id="5" name="Picture 2" descr="Image of a Native American Woman and encouraging sensitivity to the use of language that might diminsh another person's culture.">
            <a:extLst>
              <a:ext uri="{FF2B5EF4-FFF2-40B4-BE49-F238E27FC236}">
                <a16:creationId xmlns:a16="http://schemas.microsoft.com/office/drawing/2014/main" id="{BB078993-9A23-EE44-8711-B8565E9C8C4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36363" y="1597085"/>
            <a:ext cx="6759018" cy="45490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922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D90206-75E1-DC4F-8D31-9B2A8BE57DD2}"/>
              </a:ext>
            </a:extLst>
          </p:cNvPr>
          <p:cNvSpPr>
            <a:spLocks noGrp="1"/>
          </p:cNvSpPr>
          <p:nvPr>
            <p:ph type="title"/>
          </p:nvPr>
        </p:nvSpPr>
        <p:spPr>
          <a:xfrm>
            <a:off x="1981200" y="392188"/>
            <a:ext cx="8229600" cy="838124"/>
          </a:xfrm>
        </p:spPr>
        <p:txBody>
          <a:bodyPr>
            <a:normAutofit fontScale="90000"/>
          </a:bodyPr>
          <a:lstStyle/>
          <a:p>
            <a:pPr algn="ctr"/>
            <a:r>
              <a:rPr lang="en-US" dirty="0"/>
              <a:t>Suggestions for Addressing Situations Where Stereotyping Occurs</a:t>
            </a:r>
          </a:p>
        </p:txBody>
      </p:sp>
      <p:pic>
        <p:nvPicPr>
          <p:cNvPr id="8" name="Picture 2" descr="Suggestions based on public announcement slides for addressing situations where microaggressions and negative interactions arise.">
            <a:extLst>
              <a:ext uri="{FF2B5EF4-FFF2-40B4-BE49-F238E27FC236}">
                <a16:creationId xmlns:a16="http://schemas.microsoft.com/office/drawing/2014/main" id="{A12B68D8-3F55-DA4F-BCD5-F45A6AD301A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25690" y="1658233"/>
            <a:ext cx="6940620" cy="4506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59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Person Centered Incident Matrix</a:t>
            </a:r>
          </a:p>
        </p:txBody>
      </p:sp>
      <p:sp>
        <p:nvSpPr>
          <p:cNvPr id="3" name="Subtitle 2"/>
          <p:cNvSpPr>
            <a:spLocks noGrp="1"/>
          </p:cNvSpPr>
          <p:nvPr>
            <p:ph type="subTitle" idx="1"/>
          </p:nvPr>
        </p:nvSpPr>
        <p:spPr/>
        <p:txBody>
          <a:bodyPr>
            <a:normAutofit/>
          </a:bodyPr>
          <a:lstStyle/>
          <a:p>
            <a:r>
              <a:rPr lang="en-US" i="1" dirty="0"/>
              <a:t>Community collaboration to implement person centered responses to adults experiencing crisis and in need services and supports</a:t>
            </a:r>
            <a:endParaRPr lang="en-US" dirty="0"/>
          </a:p>
          <a:p>
            <a:endParaRPr lang="en-US" dirty="0"/>
          </a:p>
        </p:txBody>
      </p:sp>
      <p:sp>
        <p:nvSpPr>
          <p:cNvPr id="4" name="Rectangle 3">
            <a:extLst>
              <a:ext uri="{FF2B5EF4-FFF2-40B4-BE49-F238E27FC236}">
                <a16:creationId xmlns:a16="http://schemas.microsoft.com/office/drawing/2014/main" id="{9D492F05-1AB2-2C4E-9108-CA67E95B2835}"/>
              </a:ext>
            </a:extLst>
          </p:cNvPr>
          <p:cNvSpPr/>
          <p:nvPr/>
        </p:nvSpPr>
        <p:spPr>
          <a:xfrm>
            <a:off x="628907" y="2069960"/>
            <a:ext cx="5467093" cy="3539430"/>
          </a:xfrm>
          <a:prstGeom prst="rect">
            <a:avLst/>
          </a:prstGeom>
        </p:spPr>
        <p:txBody>
          <a:bodyPr wrap="square">
            <a:spAutoFit/>
          </a:bodyPr>
          <a:lstStyle/>
          <a:p>
            <a:pPr algn="ctr"/>
            <a:r>
              <a:rPr lang="en-US" sz="3200" dirty="0">
                <a:ea typeface="Open Sans Condensed" charset="0"/>
                <a:cs typeface="Open Sans Condensed" charset="0"/>
              </a:rPr>
              <a:t>Person-Centered Incident Manual</a:t>
            </a:r>
          </a:p>
          <a:p>
            <a:pPr algn="ctr"/>
            <a:r>
              <a:rPr lang="en-US" sz="3200" dirty="0">
                <a:ea typeface="Open Sans Condensed" charset="0"/>
                <a:cs typeface="Open Sans Condensed" charset="0"/>
              </a:rPr>
              <a:t>Interagency Collaboration Example</a:t>
            </a:r>
          </a:p>
          <a:p>
            <a:pPr algn="ctr"/>
            <a:endParaRPr lang="en-US" sz="3200" dirty="0">
              <a:ea typeface="Open Sans Condensed" charset="0"/>
              <a:cs typeface="Open Sans Condensed" charset="0"/>
            </a:endParaRPr>
          </a:p>
          <a:p>
            <a:pPr algn="ctr"/>
            <a:r>
              <a:rPr lang="en-US" sz="3200" dirty="0"/>
              <a:t>Kim </a:t>
            </a:r>
            <a:r>
              <a:rPr lang="en-US" sz="3200" dirty="0" err="1"/>
              <a:t>Hoffmockel</a:t>
            </a:r>
            <a:br>
              <a:rPr lang="en-US" sz="3200" dirty="0"/>
            </a:br>
            <a:r>
              <a:rPr lang="en-US" sz="3200" dirty="0"/>
              <a:t>Saint Louis County</a:t>
            </a:r>
            <a:endParaRPr lang="en-US" sz="3200" dirty="0">
              <a:ea typeface="Open Sans Condensed" charset="0"/>
              <a:cs typeface="Open Sans Condensed" charset="0"/>
            </a:endParaRPr>
          </a:p>
        </p:txBody>
      </p:sp>
    </p:spTree>
    <p:extLst>
      <p:ext uri="{BB962C8B-B14F-4D97-AF65-F5344CB8AC3E}">
        <p14:creationId xmlns:p14="http://schemas.microsoft.com/office/powerpoint/2010/main" val="2528492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8" y="789124"/>
            <a:ext cx="10013849" cy="940285"/>
          </a:xfrm>
        </p:spPr>
        <p:txBody>
          <a:bodyPr>
            <a:normAutofit fontScale="90000"/>
          </a:bodyPr>
          <a:lstStyle/>
          <a:p>
            <a:pPr algn="ctr"/>
            <a:r>
              <a:rPr lang="en-US" b="1" dirty="0">
                <a:solidFill>
                  <a:schemeClr val="accent1">
                    <a:lumMod val="50000"/>
                  </a:schemeClr>
                </a:solidFill>
              </a:rPr>
              <a:t>Person Centered Community Collaboration </a:t>
            </a:r>
          </a:p>
        </p:txBody>
      </p:sp>
      <p:sp>
        <p:nvSpPr>
          <p:cNvPr id="3" name="Content Placeholder 2"/>
          <p:cNvSpPr>
            <a:spLocks noGrp="1"/>
          </p:cNvSpPr>
          <p:nvPr>
            <p:ph idx="1"/>
          </p:nvPr>
        </p:nvSpPr>
        <p:spPr>
          <a:xfrm>
            <a:off x="864705" y="2001698"/>
            <a:ext cx="10674625" cy="4468676"/>
          </a:xfrm>
        </p:spPr>
        <p:txBody>
          <a:bodyPr>
            <a:normAutofit fontScale="25000" lnSpcReduction="20000"/>
          </a:bodyPr>
          <a:lstStyle/>
          <a:p>
            <a:r>
              <a:rPr lang="en-US" sz="6400" b="1" dirty="0"/>
              <a:t>Parties:</a:t>
            </a:r>
            <a:r>
              <a:rPr lang="en-US" sz="6400" dirty="0"/>
              <a:t> </a:t>
            </a:r>
          </a:p>
          <a:p>
            <a:pPr lvl="1"/>
            <a:r>
              <a:rPr lang="en-US" sz="6400" dirty="0"/>
              <a:t>St. Louis County Adult Services</a:t>
            </a:r>
          </a:p>
          <a:p>
            <a:pPr lvl="1"/>
            <a:r>
              <a:rPr lang="en-US" sz="6400" dirty="0"/>
              <a:t>Law Enforcement (Duluth Police Department and St. Louis County Sheriff’s Department)</a:t>
            </a:r>
          </a:p>
          <a:p>
            <a:pPr lvl="1"/>
            <a:r>
              <a:rPr lang="en-US" sz="6400" dirty="0"/>
              <a:t>Adult Foster Care Providers</a:t>
            </a:r>
          </a:p>
          <a:p>
            <a:pPr lvl="1"/>
            <a:r>
              <a:rPr lang="en-US" sz="6400" dirty="0"/>
              <a:t>Hospitals (</a:t>
            </a:r>
            <a:r>
              <a:rPr lang="en-US" sz="6400" dirty="0" err="1"/>
              <a:t>Essentia</a:t>
            </a:r>
            <a:r>
              <a:rPr lang="en-US" sz="6400" dirty="0"/>
              <a:t> and St. Luke’s) </a:t>
            </a:r>
          </a:p>
          <a:p>
            <a:pPr lvl="1"/>
            <a:r>
              <a:rPr lang="en-US" sz="6400" dirty="0"/>
              <a:t>Birch Tree Center</a:t>
            </a:r>
          </a:p>
          <a:p>
            <a:pPr lvl="1"/>
            <a:r>
              <a:rPr lang="en-US" sz="6400" dirty="0"/>
              <a:t>Crisis Response Team (CRT)</a:t>
            </a:r>
          </a:p>
          <a:p>
            <a:endParaRPr lang="en-US" sz="6400" b="1" dirty="0"/>
          </a:p>
          <a:p>
            <a:r>
              <a:rPr lang="en-US" sz="6400" b="1" dirty="0"/>
              <a:t>Objective: </a:t>
            </a:r>
            <a:r>
              <a:rPr lang="en-US" sz="6400" dirty="0"/>
              <a:t>Our overarching goal is to develop a strong community collaboration where each partner in the process provides person centered supports and services to adults in need experiencing crisis: </a:t>
            </a:r>
          </a:p>
          <a:p>
            <a:pPr lvl="1"/>
            <a:r>
              <a:rPr lang="en-US" sz="6400" dirty="0"/>
              <a:t>Clarifies their role</a:t>
            </a:r>
          </a:p>
          <a:p>
            <a:pPr lvl="1"/>
            <a:r>
              <a:rPr lang="en-US" sz="6400" dirty="0"/>
              <a:t>Understands each of the other community partner’s roles and appropriately utilizes the services they provide  </a:t>
            </a:r>
          </a:p>
          <a:p>
            <a:pPr lvl="1"/>
            <a:r>
              <a:rPr lang="en-US" sz="6400" dirty="0"/>
              <a:t>Engages in regular communication and feedback</a:t>
            </a:r>
          </a:p>
          <a:p>
            <a:pPr lvl="1"/>
            <a:r>
              <a:rPr lang="en-US" sz="6400" dirty="0"/>
              <a:t>Implements a standard for person centered responses to adults in crisis</a:t>
            </a:r>
          </a:p>
          <a:p>
            <a:pPr lvl="1"/>
            <a:r>
              <a:rPr lang="en-US" sz="6400" dirty="0"/>
              <a:t>Coordinates services to effectively meet the needs of adults in crisis</a:t>
            </a:r>
          </a:p>
          <a:p>
            <a:pPr lvl="1"/>
            <a:r>
              <a:rPr lang="en-US" sz="6400" dirty="0"/>
              <a:t>Collects, analyzes and shares data to guide improvements in the systems involved (on a regular basis)</a:t>
            </a:r>
          </a:p>
          <a:p>
            <a:pPr marL="68580" indent="0">
              <a:buNone/>
            </a:pPr>
            <a:endParaRPr lang="en-US" dirty="0"/>
          </a:p>
        </p:txBody>
      </p:sp>
    </p:spTree>
    <p:extLst>
      <p:ext uri="{BB962C8B-B14F-4D97-AF65-F5344CB8AC3E}">
        <p14:creationId xmlns:p14="http://schemas.microsoft.com/office/powerpoint/2010/main" val="525478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Collective Definition of Emergency</a:t>
            </a:r>
          </a:p>
        </p:txBody>
      </p:sp>
      <p:sp>
        <p:nvSpPr>
          <p:cNvPr id="3" name="Content Placeholder 2"/>
          <p:cNvSpPr>
            <a:spLocks noGrp="1"/>
          </p:cNvSpPr>
          <p:nvPr>
            <p:ph idx="1"/>
          </p:nvPr>
        </p:nvSpPr>
        <p:spPr/>
        <p:txBody>
          <a:bodyPr>
            <a:normAutofit/>
          </a:bodyPr>
          <a:lstStyle/>
          <a:p>
            <a:r>
              <a:rPr lang="en-US" dirty="0"/>
              <a:t>Emergency: a time of a critical and dangerous circumstance requiring immediate assistance/action/relief due to imminent threat to life or health of a person or group of people.</a:t>
            </a:r>
          </a:p>
          <a:p>
            <a:pPr lvl="1"/>
            <a:r>
              <a:rPr lang="en-US" dirty="0"/>
              <a:t>Health - relates to physical and psychological</a:t>
            </a:r>
          </a:p>
          <a:p>
            <a:pPr lvl="1"/>
            <a:r>
              <a:rPr lang="en-US" dirty="0"/>
              <a:t>All emergencies are a crisis, but not all crises are an emergency.</a:t>
            </a:r>
          </a:p>
          <a:p>
            <a:pPr marL="68580" indent="0">
              <a:buNone/>
            </a:pPr>
            <a:endParaRPr lang="en-US" dirty="0"/>
          </a:p>
        </p:txBody>
      </p:sp>
    </p:spTree>
    <p:extLst>
      <p:ext uri="{BB962C8B-B14F-4D97-AF65-F5344CB8AC3E}">
        <p14:creationId xmlns:p14="http://schemas.microsoft.com/office/powerpoint/2010/main" val="299283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137693" y="111918"/>
            <a:ext cx="5916613" cy="663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372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PCIM Manual Overview</a:t>
            </a:r>
          </a:p>
        </p:txBody>
      </p:sp>
      <p:sp>
        <p:nvSpPr>
          <p:cNvPr id="3" name="Content Placeholder 2"/>
          <p:cNvSpPr>
            <a:spLocks noGrp="1"/>
          </p:cNvSpPr>
          <p:nvPr>
            <p:ph idx="1"/>
          </p:nvPr>
        </p:nvSpPr>
        <p:spPr/>
        <p:txBody>
          <a:bodyPr/>
          <a:lstStyle/>
          <a:p>
            <a:r>
              <a:rPr lang="en-US" dirty="0"/>
              <a:t>A general guide</a:t>
            </a:r>
          </a:p>
          <a:p>
            <a:r>
              <a:rPr lang="en-US" dirty="0"/>
              <a:t>Available on-line: </a:t>
            </a:r>
            <a:r>
              <a:rPr lang="en-US" u="sng" dirty="0">
                <a:hlinkClick r:id="rId2"/>
              </a:rPr>
              <a:t>http://www.stlouiscountymn.gov/ADULT-FAMILIES/Adult/Adult-Foster-Care</a:t>
            </a:r>
            <a:endParaRPr lang="en-US" dirty="0"/>
          </a:p>
          <a:p>
            <a:pPr lvl="1"/>
            <a:r>
              <a:rPr lang="en-US" dirty="0"/>
              <a:t>Can modify PCIM to reflect your process</a:t>
            </a:r>
          </a:p>
          <a:p>
            <a:r>
              <a:rPr lang="en-US" dirty="0"/>
              <a:t>Develop a clear and standard process </a:t>
            </a:r>
          </a:p>
        </p:txBody>
      </p:sp>
    </p:spTree>
    <p:extLst>
      <p:ext uri="{BB962C8B-B14F-4D97-AF65-F5344CB8AC3E}">
        <p14:creationId xmlns:p14="http://schemas.microsoft.com/office/powerpoint/2010/main" val="1989538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PCIM Manual Overview</a:t>
            </a:r>
          </a:p>
        </p:txBody>
      </p:sp>
      <p:sp>
        <p:nvSpPr>
          <p:cNvPr id="3" name="Content Placeholder 2"/>
          <p:cNvSpPr>
            <a:spLocks noGrp="1"/>
          </p:cNvSpPr>
          <p:nvPr>
            <p:ph idx="1"/>
          </p:nvPr>
        </p:nvSpPr>
        <p:spPr/>
        <p:txBody>
          <a:bodyPr>
            <a:normAutofit fontScale="85000" lnSpcReduction="20000"/>
          </a:bodyPr>
          <a:lstStyle/>
          <a:p>
            <a:r>
              <a:rPr lang="en-US" dirty="0"/>
              <a:t>Follows flow chart by color code</a:t>
            </a:r>
          </a:p>
          <a:p>
            <a:r>
              <a:rPr lang="en-US" dirty="0"/>
              <a:t>Page 2: Includes Proactive Efforts to prepare for Interventions with:</a:t>
            </a:r>
          </a:p>
          <a:p>
            <a:pPr lvl="2"/>
            <a:r>
              <a:rPr lang="en-US" dirty="0"/>
              <a:t>Law Enforcement </a:t>
            </a:r>
          </a:p>
          <a:p>
            <a:pPr lvl="2"/>
            <a:r>
              <a:rPr lang="en-US" dirty="0"/>
              <a:t>Hospitals</a:t>
            </a:r>
          </a:p>
          <a:p>
            <a:r>
              <a:rPr lang="en-US" dirty="0"/>
              <a:t>General Information on:</a:t>
            </a:r>
          </a:p>
          <a:p>
            <a:pPr lvl="1"/>
            <a:r>
              <a:rPr lang="en-US" dirty="0"/>
              <a:t>Prevention</a:t>
            </a:r>
          </a:p>
          <a:p>
            <a:pPr lvl="1"/>
            <a:r>
              <a:rPr lang="en-US" dirty="0"/>
              <a:t>Trauma Informed Care</a:t>
            </a:r>
          </a:p>
          <a:p>
            <a:pPr lvl="1"/>
            <a:r>
              <a:rPr lang="en-US" dirty="0"/>
              <a:t>Person Centered Practices</a:t>
            </a:r>
          </a:p>
          <a:p>
            <a:pPr lvl="1"/>
            <a:r>
              <a:rPr lang="en-US" dirty="0"/>
              <a:t>Definitions</a:t>
            </a:r>
          </a:p>
          <a:p>
            <a:pPr lvl="1"/>
            <a:r>
              <a:rPr lang="en-US" dirty="0"/>
              <a:t>Assessing Suicidality &amp; Suicide Prevention Resources</a:t>
            </a:r>
          </a:p>
          <a:p>
            <a:pPr lvl="1"/>
            <a:r>
              <a:rPr lang="en-US" dirty="0"/>
              <a:t>Crisis Planning</a:t>
            </a:r>
          </a:p>
        </p:txBody>
      </p:sp>
    </p:spTree>
    <p:extLst>
      <p:ext uri="{BB962C8B-B14F-4D97-AF65-F5344CB8AC3E}">
        <p14:creationId xmlns:p14="http://schemas.microsoft.com/office/powerpoint/2010/main" val="1212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8593" y="3222109"/>
            <a:ext cx="6914706" cy="983115"/>
          </a:xfrm>
        </p:spPr>
        <p:txBody>
          <a:bodyPr>
            <a:normAutofit/>
          </a:bodyPr>
          <a:lstStyle/>
          <a:p>
            <a:pPr lvl="0" algn="ctr">
              <a:lnSpc>
                <a:spcPct val="100000"/>
              </a:lnSpc>
              <a:spcBef>
                <a:spcPts val="0"/>
              </a:spcBef>
            </a:pPr>
            <a:r>
              <a:rPr lang="en-US" sz="3100" b="1" dirty="0">
                <a:solidFill>
                  <a:prstClr val="black"/>
                </a:solidFill>
                <a:latin typeface="Calibri" panose="020F0502020204030204"/>
                <a:ea typeface="+mn-ea"/>
                <a:cs typeface="+mn-cs"/>
              </a:rPr>
              <a:t>Collaborators Forum Webinar Series</a:t>
            </a:r>
          </a:p>
        </p:txBody>
      </p:sp>
      <p:pic>
        <p:nvPicPr>
          <p:cNvPr id="3" name="Picture 2" descr="Minnesota Department of Human Services; RTC on Community Living Institute on Community Integration University of Minnesota; Minnesota Department of Education; University of St. Thomas; Minnesota Northland Association for Behavior Analysts; SouthWest West Service Coop; Association for Positive Behavior Support; Lutheran Social Service of Minnesota,Residential Services Inc., ARRM, Minnesota PBIS. "/>
          <p:cNvPicPr>
            <a:picLocks noChangeAspect="1"/>
          </p:cNvPicPr>
          <p:nvPr/>
        </p:nvPicPr>
        <p:blipFill>
          <a:blip r:embed="rId3"/>
          <a:stretch>
            <a:fillRect/>
          </a:stretch>
        </p:blipFill>
        <p:spPr>
          <a:xfrm>
            <a:off x="664884" y="5423952"/>
            <a:ext cx="6299143" cy="1234267"/>
          </a:xfrm>
          <a:prstGeom prst="rect">
            <a:avLst/>
          </a:prstGeom>
        </p:spPr>
      </p:pic>
      <p:pic>
        <p:nvPicPr>
          <p:cNvPr id="11" name="Picture 10" descr="Minnesota Collaborators Foru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84" y="283792"/>
            <a:ext cx="6362586" cy="2713963"/>
          </a:xfrm>
          <a:prstGeom prst="rect">
            <a:avLst/>
          </a:prstGeom>
        </p:spPr>
      </p:pic>
      <p:sp>
        <p:nvSpPr>
          <p:cNvPr id="9" name="Rectangle 8"/>
          <p:cNvSpPr/>
          <p:nvPr/>
        </p:nvSpPr>
        <p:spPr>
          <a:xfrm>
            <a:off x="283666" y="3952524"/>
            <a:ext cx="7125021" cy="1323439"/>
          </a:xfrm>
          <a:prstGeom prst="rect">
            <a:avLst/>
          </a:prstGeom>
        </p:spPr>
        <p:txBody>
          <a:bodyPr wrap="square">
            <a:spAutoFit/>
          </a:bodyPr>
          <a:lstStyle/>
          <a:p>
            <a:pPr lvl="0"/>
            <a:r>
              <a:rPr lang="en-US" sz="1600" dirty="0">
                <a:solidFill>
                  <a:prstClr val="black"/>
                </a:solidFill>
              </a:rPr>
              <a:t>The Collaborators Forum is an event for people interested in positive behavior supports (PBS) across settings and the lifespan in Minnesota. This year the MNPBS Network is planning to increase the number of host sites in other parts of the state, and to increase the amount of interactivity for audience members who can’t travel but want to be a part of the Forum.</a:t>
            </a:r>
          </a:p>
        </p:txBody>
      </p:sp>
      <p:sp>
        <p:nvSpPr>
          <p:cNvPr id="6" name="TextBox 5"/>
          <p:cNvSpPr txBox="1"/>
          <p:nvPr/>
        </p:nvSpPr>
        <p:spPr>
          <a:xfrm>
            <a:off x="7493616" y="664911"/>
            <a:ext cx="4542391" cy="5355312"/>
          </a:xfrm>
          <a:prstGeom prst="rect">
            <a:avLst/>
          </a:prstGeom>
          <a:noFill/>
        </p:spPr>
        <p:txBody>
          <a:bodyPr wrap="square" rtlCol="0">
            <a:spAutoFit/>
          </a:bodyPr>
          <a:lstStyle/>
          <a:p>
            <a:pPr lvl="0"/>
            <a:r>
              <a:rPr lang="en-US" sz="2600" b="1" i="1" dirty="0">
                <a:solidFill>
                  <a:prstClr val="black"/>
                </a:solidFill>
              </a:rPr>
              <a:t>Theme: 9 Core Features of PBS</a:t>
            </a:r>
            <a:endParaRPr lang="en-US" sz="2600" dirty="0">
              <a:solidFill>
                <a:prstClr val="black"/>
              </a:solidFill>
            </a:endParaRPr>
          </a:p>
          <a:p>
            <a:pPr marL="342900" lvl="0" indent="-342900">
              <a:buFont typeface="+mj-lt"/>
              <a:buAutoNum type="arabicPeriod"/>
            </a:pPr>
            <a:r>
              <a:rPr lang="en-US" sz="1600" dirty="0">
                <a:solidFill>
                  <a:prstClr val="black"/>
                </a:solidFill>
              </a:rPr>
              <a:t>Changes lifestyle</a:t>
            </a:r>
          </a:p>
          <a:p>
            <a:pPr marL="342900" lvl="0" indent="-342900">
              <a:buFont typeface="+mj-lt"/>
              <a:buAutoNum type="arabicPeriod"/>
            </a:pPr>
            <a:r>
              <a:rPr lang="en-US" sz="1600" dirty="0">
                <a:solidFill>
                  <a:prstClr val="black"/>
                </a:solidFill>
              </a:rPr>
              <a:t>Works across lifespan</a:t>
            </a:r>
          </a:p>
          <a:p>
            <a:pPr marL="342900" lvl="0" indent="-342900">
              <a:buFont typeface="+mj-lt"/>
              <a:buAutoNum type="arabicPeriod"/>
            </a:pPr>
            <a:r>
              <a:rPr lang="en-US" sz="1600" dirty="0">
                <a:solidFill>
                  <a:prstClr val="black"/>
                </a:solidFill>
              </a:rPr>
              <a:t>Used across all settings</a:t>
            </a:r>
          </a:p>
          <a:p>
            <a:pPr marL="342900" lvl="0" indent="-342900">
              <a:buFont typeface="+mj-lt"/>
              <a:buAutoNum type="arabicPeriod"/>
            </a:pPr>
            <a:r>
              <a:rPr lang="en-US" sz="1600" dirty="0">
                <a:solidFill>
                  <a:prstClr val="black"/>
                </a:solidFill>
              </a:rPr>
              <a:t>Involves the people supported</a:t>
            </a:r>
          </a:p>
          <a:p>
            <a:pPr marL="342900" lvl="0" indent="-342900">
              <a:buFont typeface="+mj-lt"/>
              <a:buAutoNum type="arabicPeriod"/>
            </a:pPr>
            <a:r>
              <a:rPr lang="en-US" sz="1600" dirty="0">
                <a:solidFill>
                  <a:prstClr val="black"/>
                </a:solidFill>
              </a:rPr>
              <a:t>Creates effective change</a:t>
            </a:r>
          </a:p>
          <a:p>
            <a:pPr marL="342900" lvl="0" indent="-342900">
              <a:buFont typeface="+mj-lt"/>
              <a:buAutoNum type="arabicPeriod"/>
            </a:pPr>
            <a:r>
              <a:rPr lang="en-US" sz="1600" dirty="0">
                <a:solidFill>
                  <a:prstClr val="black"/>
                </a:solidFill>
              </a:rPr>
              <a:t>Helps improve outcomes by involving everyone in making changes together</a:t>
            </a:r>
          </a:p>
          <a:p>
            <a:pPr marL="342900" lvl="0" indent="-342900">
              <a:buFont typeface="+mj-lt"/>
              <a:buAutoNum type="arabicPeriod"/>
            </a:pPr>
            <a:r>
              <a:rPr lang="en-US" sz="1600" dirty="0">
                <a:solidFill>
                  <a:prstClr val="black"/>
                </a:solidFill>
              </a:rPr>
              <a:t>Decreases the likelihood of problems</a:t>
            </a:r>
          </a:p>
          <a:p>
            <a:pPr marL="342900" lvl="0" indent="-342900">
              <a:buFont typeface="+mj-lt"/>
              <a:buAutoNum type="arabicPeriod"/>
            </a:pPr>
            <a:r>
              <a:rPr lang="en-US" sz="1600" dirty="0">
                <a:solidFill>
                  <a:prstClr val="black"/>
                </a:solidFill>
              </a:rPr>
              <a:t>Uses research knowledge across science</a:t>
            </a:r>
          </a:p>
          <a:p>
            <a:pPr marL="342900" lvl="0" indent="-342900">
              <a:buFont typeface="+mj-lt"/>
              <a:buAutoNum type="arabicPeriod"/>
            </a:pPr>
            <a:r>
              <a:rPr lang="en-US" sz="1600" dirty="0">
                <a:solidFill>
                  <a:prstClr val="black"/>
                </a:solidFill>
              </a:rPr>
              <a:t>Integrates multiple theories and values</a:t>
            </a:r>
          </a:p>
          <a:p>
            <a:endParaRPr lang="en-US" b="1" dirty="0"/>
          </a:p>
          <a:p>
            <a:r>
              <a:rPr lang="en-US" b="1" i="1" dirty="0"/>
              <a:t>Keynotes in the following areas</a:t>
            </a:r>
            <a:endParaRPr lang="en-US" i="1" dirty="0"/>
          </a:p>
          <a:p>
            <a:pPr marL="285750" indent="-285750">
              <a:buFont typeface="Arial" panose="020B0604020202020204" pitchFamily="34" charset="0"/>
              <a:buChar char="•"/>
            </a:pPr>
            <a:r>
              <a:rPr lang="en-US" b="1" dirty="0"/>
              <a:t>Early Childhood (0-5): </a:t>
            </a:r>
            <a:r>
              <a:rPr lang="en-US" dirty="0"/>
              <a:t>Dr. Bonnie Henning</a:t>
            </a:r>
          </a:p>
          <a:p>
            <a:pPr marL="285750" indent="-285750">
              <a:buFont typeface="Arial" panose="020B0604020202020204" pitchFamily="34" charset="0"/>
              <a:buChar char="•"/>
            </a:pPr>
            <a:r>
              <a:rPr lang="en-US" b="1" dirty="0"/>
              <a:t>Children and Young Adults (6-21):</a:t>
            </a:r>
            <a:r>
              <a:rPr lang="en-US" dirty="0"/>
              <a:t> Dr. Kevin Filter </a:t>
            </a:r>
          </a:p>
          <a:p>
            <a:pPr marL="285750" indent="-285750">
              <a:buFont typeface="Arial" panose="020B0604020202020204" pitchFamily="34" charset="0"/>
              <a:buChar char="•"/>
            </a:pPr>
            <a:r>
              <a:rPr lang="en-US" b="1" dirty="0"/>
              <a:t>Adult Services (21 plus): </a:t>
            </a:r>
            <a:r>
              <a:rPr lang="en-US" dirty="0"/>
              <a:t>Dr. Rachel Freeman</a:t>
            </a:r>
          </a:p>
          <a:p>
            <a:pPr marL="285750" indent="-285750">
              <a:buFont typeface="Arial" panose="020B0604020202020204" pitchFamily="34" charset="0"/>
              <a:buChar char="•"/>
            </a:pPr>
            <a:r>
              <a:rPr lang="en-US" b="1" dirty="0"/>
              <a:t>Older Adults (65+): </a:t>
            </a:r>
            <a:r>
              <a:rPr lang="en-US" dirty="0"/>
              <a:t>Dr. Jeffrey Buchanan</a:t>
            </a:r>
          </a:p>
          <a:p>
            <a:endParaRPr lang="en-US" sz="1200" dirty="0"/>
          </a:p>
        </p:txBody>
      </p:sp>
      <p:sp>
        <p:nvSpPr>
          <p:cNvPr id="2" name="Rectangle 1"/>
          <p:cNvSpPr/>
          <p:nvPr/>
        </p:nvSpPr>
        <p:spPr>
          <a:xfrm>
            <a:off x="7283302" y="5858000"/>
            <a:ext cx="4827182" cy="800219"/>
          </a:xfrm>
          <a:prstGeom prst="rect">
            <a:avLst/>
          </a:prstGeom>
          <a:ln>
            <a:solidFill>
              <a:schemeClr val="tx1"/>
            </a:solidFill>
          </a:ln>
        </p:spPr>
        <p:txBody>
          <a:bodyPr wrap="square">
            <a:spAutoFit/>
          </a:bodyPr>
          <a:lstStyle/>
          <a:p>
            <a:pPr algn="ctr"/>
            <a:r>
              <a:rPr lang="en-US" b="1" dirty="0"/>
              <a:t>More information and registration:</a:t>
            </a:r>
          </a:p>
          <a:p>
            <a:pPr algn="ctr"/>
            <a:r>
              <a:rPr lang="en-US" sz="2800" dirty="0">
                <a:hlinkClick r:id="rId5"/>
              </a:rPr>
              <a:t>mnpsp.org/</a:t>
            </a:r>
            <a:r>
              <a:rPr lang="en-US" sz="2800" dirty="0" err="1">
                <a:hlinkClick r:id="rId5"/>
              </a:rPr>
              <a:t>mnpbs</a:t>
            </a:r>
            <a:r>
              <a:rPr lang="en-US" sz="2800" dirty="0"/>
              <a:t>  </a:t>
            </a:r>
          </a:p>
        </p:txBody>
      </p:sp>
    </p:spTree>
    <p:extLst>
      <p:ext uri="{BB962C8B-B14F-4D97-AF65-F5344CB8AC3E}">
        <p14:creationId xmlns:p14="http://schemas.microsoft.com/office/powerpoint/2010/main" val="1401790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PCIM Manual Overview</a:t>
            </a:r>
          </a:p>
        </p:txBody>
      </p:sp>
      <p:sp>
        <p:nvSpPr>
          <p:cNvPr id="3" name="Content Placeholder 2"/>
          <p:cNvSpPr>
            <a:spLocks noGrp="1"/>
          </p:cNvSpPr>
          <p:nvPr>
            <p:ph idx="1"/>
          </p:nvPr>
        </p:nvSpPr>
        <p:spPr/>
        <p:txBody>
          <a:bodyPr/>
          <a:lstStyle/>
          <a:p>
            <a:r>
              <a:rPr lang="en-US" dirty="0"/>
              <a:t>Community Resources (pg. #9-11)</a:t>
            </a:r>
          </a:p>
          <a:p>
            <a:pPr lvl="1"/>
            <a:r>
              <a:rPr lang="en-US" dirty="0"/>
              <a:t>South St. Louis County</a:t>
            </a:r>
          </a:p>
          <a:p>
            <a:pPr lvl="3"/>
            <a:r>
              <a:rPr lang="en-US" dirty="0"/>
              <a:t>Birch Tree Center</a:t>
            </a:r>
          </a:p>
          <a:p>
            <a:pPr lvl="3"/>
            <a:r>
              <a:rPr lang="en-US" dirty="0"/>
              <a:t>Mobile Crisis </a:t>
            </a:r>
          </a:p>
          <a:p>
            <a:pPr lvl="1"/>
            <a:r>
              <a:rPr lang="en-US" dirty="0"/>
              <a:t>North St. Louis County</a:t>
            </a:r>
          </a:p>
          <a:p>
            <a:pPr lvl="3"/>
            <a:r>
              <a:rPr lang="en-US" dirty="0" err="1"/>
              <a:t>Merrit</a:t>
            </a:r>
            <a:r>
              <a:rPr lang="en-US" dirty="0"/>
              <a:t> House IRTS</a:t>
            </a:r>
          </a:p>
          <a:p>
            <a:pPr lvl="3"/>
            <a:r>
              <a:rPr lang="en-US" dirty="0"/>
              <a:t>Wellstone Center for Recovery</a:t>
            </a:r>
          </a:p>
          <a:p>
            <a:pPr lvl="3"/>
            <a:r>
              <a:rPr lang="en-US" dirty="0"/>
              <a:t>Mobile Crisis</a:t>
            </a:r>
          </a:p>
        </p:txBody>
      </p:sp>
    </p:spTree>
    <p:extLst>
      <p:ext uri="{BB962C8B-B14F-4D97-AF65-F5344CB8AC3E}">
        <p14:creationId xmlns:p14="http://schemas.microsoft.com/office/powerpoint/2010/main" val="613425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and Wrap-Up</a:t>
            </a:r>
          </a:p>
        </p:txBody>
      </p:sp>
      <p:sp>
        <p:nvSpPr>
          <p:cNvPr id="3" name="Text Placeholder 2"/>
          <p:cNvSpPr>
            <a:spLocks noGrp="1"/>
          </p:cNvSpPr>
          <p:nvPr>
            <p:ph type="body" idx="1"/>
          </p:nvPr>
        </p:nvSpPr>
        <p:spPr/>
        <p:txBody>
          <a:bodyPr/>
          <a:lstStyle/>
          <a:p>
            <a:r>
              <a:rPr lang="en-US" dirty="0"/>
              <a:t>Thanks, Jeff!</a:t>
            </a:r>
          </a:p>
        </p:txBody>
      </p:sp>
      <p:sp>
        <p:nvSpPr>
          <p:cNvPr id="4" name="Slide Number Placeholder 3"/>
          <p:cNvSpPr>
            <a:spLocks noGrp="1"/>
          </p:cNvSpPr>
          <p:nvPr>
            <p:ph type="sldNum" sz="quarter" idx="12"/>
          </p:nvPr>
        </p:nvSpPr>
        <p:spPr>
          <a:xfrm>
            <a:off x="10129838" y="6497956"/>
            <a:ext cx="2054786" cy="359410"/>
          </a:xfrm>
        </p:spPr>
        <p:txBody>
          <a:bodyPr/>
          <a:lstStyle/>
          <a:p>
            <a:r>
              <a:rPr lang="en-US" dirty="0"/>
              <a:t>Mncoe.org       </a:t>
            </a:r>
            <a:fld id="{00000000-1234-1234-1234-123412341234}" type="slidenum">
              <a:rPr lang="en-US" smtClean="0"/>
              <a:pPr/>
              <a:t>41</a:t>
            </a:fld>
            <a:endParaRPr lang="en-US" dirty="0"/>
          </a:p>
        </p:txBody>
      </p:sp>
      <p:sp>
        <p:nvSpPr>
          <p:cNvPr id="5" name="Footer Placeholder 4"/>
          <p:cNvSpPr>
            <a:spLocks noGrp="1"/>
          </p:cNvSpPr>
          <p:nvPr>
            <p:ph type="ftr" sz="quarter" idx="13"/>
          </p:nvPr>
        </p:nvSpPr>
        <p:spPr/>
        <p:txBody>
          <a:bodyPr/>
          <a:lstStyle/>
          <a:p>
            <a:r>
              <a:rPr lang="en-US"/>
              <a:t>MNPSP.org/MNPBS</a:t>
            </a:r>
            <a:endParaRPr lang="en-US" dirty="0"/>
          </a:p>
        </p:txBody>
      </p:sp>
    </p:spTree>
    <p:extLst>
      <p:ext uri="{BB962C8B-B14F-4D97-AF65-F5344CB8AC3E}">
        <p14:creationId xmlns:p14="http://schemas.microsoft.com/office/powerpoint/2010/main" val="1196009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1012556" y="153635"/>
            <a:ext cx="10166888" cy="91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3DB"/>
              </a:buClr>
              <a:buSzPts val="3600"/>
              <a:buFont typeface="Calibri"/>
              <a:buNone/>
            </a:pPr>
            <a:r>
              <a:rPr lang="en-US"/>
              <a:t>2020 Theme: 9 Core Features of PBS</a:t>
            </a:r>
            <a:endParaRPr/>
          </a:p>
        </p:txBody>
      </p:sp>
      <p:sp>
        <p:nvSpPr>
          <p:cNvPr id="176" name="Google Shape;176;p22"/>
          <p:cNvSpPr txBox="1">
            <a:spLocks noGrp="1"/>
          </p:cNvSpPr>
          <p:nvPr>
            <p:ph type="body" idx="1"/>
          </p:nvPr>
        </p:nvSpPr>
        <p:spPr>
          <a:xfrm>
            <a:off x="838200" y="1564367"/>
            <a:ext cx="10515600" cy="4657849"/>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SzPts val="1750"/>
              <a:buFont typeface="Calibri"/>
              <a:buAutoNum type="arabicPeriod"/>
            </a:pPr>
            <a:r>
              <a:rPr lang="en-US" sz="1750" dirty="0"/>
              <a:t>Changes lifestyle</a:t>
            </a:r>
            <a:endParaRPr dirty="0"/>
          </a:p>
          <a:p>
            <a:pPr marL="457200" lvl="0" indent="-457200" algn="l" rtl="0">
              <a:lnSpc>
                <a:spcPct val="80000"/>
              </a:lnSpc>
              <a:spcBef>
                <a:spcPts val="2000"/>
              </a:spcBef>
              <a:spcAft>
                <a:spcPts val="0"/>
              </a:spcAft>
              <a:buSzPts val="1750"/>
              <a:buFont typeface="Calibri"/>
              <a:buAutoNum type="arabicPeriod"/>
            </a:pPr>
            <a:r>
              <a:rPr lang="en-US" sz="1750" dirty="0"/>
              <a:t>Works across lifespan</a:t>
            </a:r>
            <a:endParaRPr dirty="0"/>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Works across all settings</a:t>
            </a:r>
            <a:endParaRPr dirty="0">
              <a:solidFill>
                <a:schemeClr val="tx2"/>
              </a:solidFill>
            </a:endParaRPr>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Involves the people supported</a:t>
            </a:r>
            <a:endParaRPr dirty="0">
              <a:solidFill>
                <a:schemeClr val="tx2"/>
              </a:solidFill>
            </a:endParaRPr>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Creates effective change</a:t>
            </a:r>
            <a:endParaRPr dirty="0">
              <a:solidFill>
                <a:schemeClr val="tx2"/>
              </a:solidFill>
            </a:endParaRPr>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Provides supports for person tied to supports for all, </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	with supports provided by all</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7.       Decrease the likelihood of experiencing problems</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8.       Measurable in multiple resource areas</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9.       Includes multiple theories and values</a:t>
            </a:r>
            <a:endParaRPr dirty="0">
              <a:solidFill>
                <a:schemeClr val="tx2"/>
              </a:solidFill>
            </a:endParaRPr>
          </a:p>
        </p:txBody>
      </p:sp>
      <p:sp>
        <p:nvSpPr>
          <p:cNvPr id="177" name="Google Shape;177;p22"/>
          <p:cNvSpPr txBox="1">
            <a:spLocks noGrp="1"/>
          </p:cNvSpPr>
          <p:nvPr>
            <p:ph type="sldNum" idx="12"/>
          </p:nvPr>
        </p:nvSpPr>
        <p:spPr>
          <a:xfrm>
            <a:off x="10714582" y="6492240"/>
            <a:ext cx="1462668" cy="35762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800"/>
              <a:buFont typeface="Calibri"/>
              <a:buNone/>
            </a:pPr>
            <a:fld id="{00000000-1234-1234-1234-123412341234}" type="slidenum">
              <a:rPr lang="en-US" sz="1800" b="1" i="0" u="none" strike="noStrike" cap="none">
                <a:solidFill>
                  <a:srgbClr val="FFFFFF"/>
                </a:solidFill>
                <a:latin typeface="Calibri"/>
                <a:ea typeface="Calibri"/>
                <a:cs typeface="Calibri"/>
                <a:sym typeface="Calibri"/>
              </a:rPr>
              <a:t>42</a:t>
            </a:fld>
            <a:endParaRPr sz="1800" b="1" i="0" u="none" strike="noStrike" cap="none">
              <a:solidFill>
                <a:srgbClr val="FFFFFF"/>
              </a:solidFill>
              <a:latin typeface="Calibri"/>
              <a:ea typeface="Calibri"/>
              <a:cs typeface="Calibri"/>
              <a:sym typeface="Calibri"/>
            </a:endParaRPr>
          </a:p>
        </p:txBody>
      </p:sp>
      <p:sp>
        <p:nvSpPr>
          <p:cNvPr id="178" name="Google Shape;178;p22"/>
          <p:cNvSpPr txBox="1">
            <a:spLocks noGrp="1"/>
          </p:cNvSpPr>
          <p:nvPr>
            <p:ph type="ftr" idx="4294967295"/>
          </p:nvPr>
        </p:nvSpPr>
        <p:spPr>
          <a:xfrm>
            <a:off x="-7375" y="6484109"/>
            <a:ext cx="121846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a:solidFill>
                  <a:srgbClr val="FFFFFF"/>
                </a:solidFill>
                <a:latin typeface="Calibri"/>
                <a:ea typeface="Calibri"/>
                <a:cs typeface="Calibri"/>
                <a:sym typeface="Calibri"/>
              </a:rPr>
              <a:t>MNPSP.org/MNPBS</a:t>
            </a:r>
            <a:endParaRPr/>
          </a:p>
        </p:txBody>
      </p:sp>
      <p:sp>
        <p:nvSpPr>
          <p:cNvPr id="179" name="Google Shape;179;p22"/>
          <p:cNvSpPr txBox="1"/>
          <p:nvPr/>
        </p:nvSpPr>
        <p:spPr>
          <a:xfrm>
            <a:off x="7874080" y="3293126"/>
            <a:ext cx="2929213" cy="120032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rgbClr val="FF0000"/>
                </a:solidFill>
                <a:latin typeface="Calibri"/>
                <a:ea typeface="Calibri"/>
                <a:cs typeface="Calibri"/>
                <a:sym typeface="Calibri"/>
              </a:rPr>
              <a:t>Core Features of PBS we will addressed in each webinar! </a:t>
            </a:r>
            <a:endParaRPr dirty="0">
              <a:solidFill>
                <a:srgbClr val="FF0000"/>
              </a:solidFill>
            </a:endParaRPr>
          </a:p>
        </p:txBody>
      </p:sp>
      <p:sp>
        <p:nvSpPr>
          <p:cNvPr id="180" name="Google Shape;180;p22" descr="Brackets tying the core features to the theme covered"/>
          <p:cNvSpPr/>
          <p:nvPr/>
        </p:nvSpPr>
        <p:spPr>
          <a:xfrm>
            <a:off x="6871994" y="1563732"/>
            <a:ext cx="720791" cy="4657849"/>
          </a:xfrm>
          <a:prstGeom prst="rightBrace">
            <a:avLst>
              <a:gd name="adj1" fmla="val 8333"/>
              <a:gd name="adj2" fmla="val 50000"/>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3700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A215-1F63-D043-8B9C-74FCAE71B6A5}"/>
              </a:ext>
            </a:extLst>
          </p:cNvPr>
          <p:cNvSpPr>
            <a:spLocks noGrp="1"/>
          </p:cNvSpPr>
          <p:nvPr>
            <p:ph type="title"/>
          </p:nvPr>
        </p:nvSpPr>
        <p:spPr/>
        <p:txBody>
          <a:bodyPr>
            <a:normAutofit/>
          </a:bodyPr>
          <a:lstStyle/>
          <a:p>
            <a:pPr algn="ctr"/>
            <a:r>
              <a:rPr lang="en-US" dirty="0"/>
              <a:t>Minnesota PBS VALUES</a:t>
            </a:r>
          </a:p>
        </p:txBody>
      </p:sp>
      <p:sp>
        <p:nvSpPr>
          <p:cNvPr id="3" name="Content Placeholder 2">
            <a:extLst>
              <a:ext uri="{FF2B5EF4-FFF2-40B4-BE49-F238E27FC236}">
                <a16:creationId xmlns:a16="http://schemas.microsoft.com/office/drawing/2014/main" id="{1BBD1E91-ED56-A84C-A702-B3D5679C9D58}"/>
              </a:ext>
            </a:extLst>
          </p:cNvPr>
          <p:cNvSpPr>
            <a:spLocks noGrp="1"/>
          </p:cNvSpPr>
          <p:nvPr>
            <p:ph sz="half" idx="1"/>
          </p:nvPr>
        </p:nvSpPr>
        <p:spPr>
          <a:xfrm>
            <a:off x="2583483" y="1743454"/>
            <a:ext cx="7801673" cy="4632406"/>
          </a:xfrm>
        </p:spPr>
        <p:txBody>
          <a:bodyPr>
            <a:normAutofit fontScale="77500" lnSpcReduction="20000"/>
          </a:bodyPr>
          <a:lstStyle/>
          <a:p>
            <a:r>
              <a:rPr lang="en-US" b="1" dirty="0"/>
              <a:t>V</a:t>
            </a:r>
            <a:r>
              <a:rPr lang="en-US" dirty="0"/>
              <a:t>alues are building on the strengths of children and adults, empowering people, and encouraging culturally-responsive problem solving </a:t>
            </a:r>
            <a:endParaRPr lang="en-US" b="1" i="1" dirty="0"/>
          </a:p>
          <a:p>
            <a:r>
              <a:rPr lang="en-US" b="1" dirty="0"/>
              <a:t>A</a:t>
            </a:r>
            <a:r>
              <a:rPr lang="en-US" dirty="0"/>
              <a:t>ll settings are important -- home, school, community members working together </a:t>
            </a:r>
          </a:p>
          <a:p>
            <a:r>
              <a:rPr lang="en-US" b="1" dirty="0"/>
              <a:t>L</a:t>
            </a:r>
            <a:r>
              <a:rPr lang="en-US" dirty="0"/>
              <a:t>ifespan emphasis of PBS supports diversity and inclusion </a:t>
            </a:r>
          </a:p>
          <a:p>
            <a:r>
              <a:rPr lang="en-US" b="1" dirty="0"/>
              <a:t>U</a:t>
            </a:r>
            <a:r>
              <a:rPr lang="en-US" dirty="0"/>
              <a:t>nderstanding strengths and building on social and emotional skills</a:t>
            </a:r>
            <a:r>
              <a:rPr lang="en-US" b="1" i="1" dirty="0"/>
              <a:t> (Kincaid)</a:t>
            </a:r>
            <a:endParaRPr lang="en-US" dirty="0"/>
          </a:p>
          <a:p>
            <a:r>
              <a:rPr lang="en-US" b="1" dirty="0"/>
              <a:t>E</a:t>
            </a:r>
            <a:r>
              <a:rPr lang="en-US" dirty="0"/>
              <a:t>vidence-based practices using behavioral, biomedical, and social science research </a:t>
            </a:r>
          </a:p>
          <a:p>
            <a:r>
              <a:rPr lang="en-US" b="1" dirty="0"/>
              <a:t>S</a:t>
            </a:r>
            <a:r>
              <a:rPr lang="en-US" dirty="0"/>
              <a:t>ystems change includes universal strategies for preventing challenges, minor problem solving, and intensive individualized supports</a:t>
            </a:r>
          </a:p>
        </p:txBody>
      </p:sp>
      <p:sp>
        <p:nvSpPr>
          <p:cNvPr id="6" name="Content Placeholder 5">
            <a:extLst>
              <a:ext uri="{FF2B5EF4-FFF2-40B4-BE49-F238E27FC236}">
                <a16:creationId xmlns:a16="http://schemas.microsoft.com/office/drawing/2014/main" id="{FCEC3590-FEF5-2643-9467-A79CA5ABFDB4}"/>
              </a:ext>
            </a:extLst>
          </p:cNvPr>
          <p:cNvSpPr>
            <a:spLocks noGrp="1"/>
          </p:cNvSpPr>
          <p:nvPr>
            <p:ph sz="half" idx="2"/>
          </p:nvPr>
        </p:nvSpPr>
        <p:spPr>
          <a:xfrm>
            <a:off x="1806844" y="1743454"/>
            <a:ext cx="877266" cy="3733006"/>
          </a:xfrm>
        </p:spPr>
        <p:txBody>
          <a:bodyPr>
            <a:normAutofit/>
          </a:bodyPr>
          <a:lstStyle/>
          <a:p>
            <a:pPr marL="0" indent="0">
              <a:buNone/>
            </a:pPr>
            <a:r>
              <a:rPr lang="en-US" b="1" dirty="0"/>
              <a:t>V =</a:t>
            </a:r>
          </a:p>
          <a:p>
            <a:pPr marL="0" indent="0">
              <a:buNone/>
            </a:pPr>
            <a:r>
              <a:rPr lang="en-US" b="1" dirty="0"/>
              <a:t>A =</a:t>
            </a:r>
          </a:p>
          <a:p>
            <a:pPr marL="0" indent="0">
              <a:buNone/>
            </a:pPr>
            <a:r>
              <a:rPr lang="en-US" b="1" dirty="0"/>
              <a:t>L =</a:t>
            </a:r>
          </a:p>
          <a:p>
            <a:pPr marL="0" indent="0">
              <a:buNone/>
            </a:pPr>
            <a:r>
              <a:rPr lang="en-US" b="1" dirty="0"/>
              <a:t>U =</a:t>
            </a:r>
          </a:p>
          <a:p>
            <a:pPr marL="0" indent="0">
              <a:buNone/>
            </a:pPr>
            <a:r>
              <a:rPr lang="en-US" b="1" dirty="0"/>
              <a:t>E =</a:t>
            </a:r>
          </a:p>
          <a:p>
            <a:pPr marL="0" indent="0">
              <a:buNone/>
            </a:pPr>
            <a:r>
              <a:rPr lang="en-US" b="1" dirty="0"/>
              <a:t>S =</a:t>
            </a:r>
          </a:p>
        </p:txBody>
      </p:sp>
      <p:sp>
        <p:nvSpPr>
          <p:cNvPr id="4" name="Slide Number Placeholder 3">
            <a:extLst>
              <a:ext uri="{FF2B5EF4-FFF2-40B4-BE49-F238E27FC236}">
                <a16:creationId xmlns:a16="http://schemas.microsoft.com/office/drawing/2014/main" id="{0F1E460C-F2D4-084E-9B99-41581DDBC69D}"/>
              </a:ext>
            </a:extLst>
          </p:cNvPr>
          <p:cNvSpPr>
            <a:spLocks noGrp="1"/>
          </p:cNvSpPr>
          <p:nvPr>
            <p:ph type="sldNum" sz="quarter" idx="12"/>
          </p:nvPr>
        </p:nvSpPr>
        <p:spPr/>
        <p:txBody>
          <a:bodyPr/>
          <a:lstStyle/>
          <a:p>
            <a:fld id="{48F63A3B-78C7-47BE-AE5E-E10140E04643}" type="slidenum">
              <a:rPr lang="en-US" smtClean="0"/>
              <a:pPr/>
              <a:t>43</a:t>
            </a:fld>
            <a:endParaRPr lang="en-US" dirty="0"/>
          </a:p>
        </p:txBody>
      </p:sp>
      <p:sp>
        <p:nvSpPr>
          <p:cNvPr id="5" name="Footer Placeholder 4">
            <a:extLst>
              <a:ext uri="{FF2B5EF4-FFF2-40B4-BE49-F238E27FC236}">
                <a16:creationId xmlns:a16="http://schemas.microsoft.com/office/drawing/2014/main" id="{01ADE4A2-DC47-F74A-A93C-D38DF62F6EAC}"/>
              </a:ext>
            </a:extLst>
          </p:cNvPr>
          <p:cNvSpPr>
            <a:spLocks noGrp="1"/>
          </p:cNvSpPr>
          <p:nvPr>
            <p:ph type="ftr" sz="quarter" idx="13"/>
          </p:nvPr>
        </p:nvSpPr>
        <p:spPr/>
        <p:txBody>
          <a:bodyPr/>
          <a:lstStyle/>
          <a:p>
            <a:r>
              <a:rPr lang="en-US"/>
              <a:t>MNPSP.org/MNPBS</a:t>
            </a:r>
            <a:endParaRPr lang="en-US" dirty="0"/>
          </a:p>
        </p:txBody>
      </p:sp>
    </p:spTree>
    <p:extLst>
      <p:ext uri="{BB962C8B-B14F-4D97-AF65-F5344CB8AC3E}">
        <p14:creationId xmlns:p14="http://schemas.microsoft.com/office/powerpoint/2010/main" val="1396584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Organization Members</a:t>
            </a:r>
          </a:p>
        </p:txBody>
      </p:sp>
      <p:sp>
        <p:nvSpPr>
          <p:cNvPr id="4" name="Slide Number Placeholder 3"/>
          <p:cNvSpPr>
            <a:spLocks noGrp="1"/>
          </p:cNvSpPr>
          <p:nvPr>
            <p:ph type="sldNum" sz="quarter" idx="11"/>
          </p:nvPr>
        </p:nvSpPr>
        <p:spPr/>
        <p:txBody>
          <a:bodyPr/>
          <a:lstStyle/>
          <a:p>
            <a:fld id="{48F63A3B-78C7-47BE-AE5E-E10140E04643}" type="slidenum">
              <a:rPr lang="en-US" smtClean="0"/>
              <a:pPr/>
              <a:t>44</a:t>
            </a:fld>
            <a:endParaRPr lang="en-US" dirty="0"/>
          </a:p>
        </p:txBody>
      </p:sp>
      <p:sp>
        <p:nvSpPr>
          <p:cNvPr id="3" name="Footer Placeholder 2"/>
          <p:cNvSpPr>
            <a:spLocks noGrp="1"/>
          </p:cNvSpPr>
          <p:nvPr>
            <p:ph type="ftr" sz="quarter" idx="3"/>
          </p:nvPr>
        </p:nvSpPr>
        <p:spPr/>
        <p:txBody>
          <a:bodyPr/>
          <a:lstStyle/>
          <a:p>
            <a:r>
              <a:rPr lang="en-US"/>
              <a:t>MNPSP.org/MNPBS</a:t>
            </a:r>
            <a:endParaRPr lang="en-US" sz="2400" dirty="0"/>
          </a:p>
        </p:txBody>
      </p:sp>
    </p:spTree>
    <p:extLst>
      <p:ext uri="{BB962C8B-B14F-4D97-AF65-F5344CB8AC3E}">
        <p14:creationId xmlns:p14="http://schemas.microsoft.com/office/powerpoint/2010/main" val="820023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7115" y="2871910"/>
            <a:ext cx="12192001" cy="1114180"/>
          </a:xfrm>
        </p:spPr>
        <p:txBody>
          <a:bodyPr>
            <a:noAutofit/>
          </a:bodyPr>
          <a:lstStyle/>
          <a:p>
            <a:pPr lvl="0" algn="ctr">
              <a:lnSpc>
                <a:spcPct val="100000"/>
              </a:lnSpc>
              <a:spcBef>
                <a:spcPts val="0"/>
              </a:spcBef>
            </a:pPr>
            <a:r>
              <a:rPr lang="en-US" b="1" dirty="0">
                <a:solidFill>
                  <a:prstClr val="black"/>
                </a:solidFill>
                <a:latin typeface="arial" charset="0"/>
                <a:ea typeface="+mn-ea"/>
                <a:cs typeface="+mn-cs"/>
              </a:rPr>
              <a:t>APBS Conference 2021 – 18</a:t>
            </a:r>
            <a:r>
              <a:rPr lang="en-US" b="1" baseline="30000" dirty="0">
                <a:solidFill>
                  <a:prstClr val="black"/>
                </a:solidFill>
                <a:latin typeface="arial" charset="0"/>
                <a:ea typeface="+mn-ea"/>
                <a:cs typeface="+mn-cs"/>
              </a:rPr>
              <a:t>th</a:t>
            </a:r>
            <a:r>
              <a:rPr lang="en-US" b="1" dirty="0">
                <a:solidFill>
                  <a:prstClr val="black"/>
                </a:solidFill>
                <a:latin typeface="arial" charset="0"/>
                <a:ea typeface="+mn-ea"/>
                <a:cs typeface="+mn-cs"/>
              </a:rPr>
              <a:t> Annual Conference</a:t>
            </a:r>
          </a:p>
        </p:txBody>
      </p:sp>
      <p:sp>
        <p:nvSpPr>
          <p:cNvPr id="9" name="TextBox 8">
            <a:extLst>
              <a:ext uri="{FF2B5EF4-FFF2-40B4-BE49-F238E27FC236}">
                <a16:creationId xmlns:a16="http://schemas.microsoft.com/office/drawing/2014/main" id="{E9EFFC7B-DE8A-9240-BC97-D0CF7B1D20C1}"/>
              </a:ext>
            </a:extLst>
          </p:cNvPr>
          <p:cNvSpPr txBox="1"/>
          <p:nvPr/>
        </p:nvSpPr>
        <p:spPr>
          <a:xfrm>
            <a:off x="738531" y="4115874"/>
            <a:ext cx="10181803" cy="1754326"/>
          </a:xfrm>
          <a:prstGeom prst="rect">
            <a:avLst/>
          </a:prstGeom>
          <a:noFill/>
        </p:spPr>
        <p:txBody>
          <a:bodyPr wrap="square" rtlCol="0">
            <a:spAutoFit/>
          </a:bodyPr>
          <a:lstStyle/>
          <a:p>
            <a:pPr algn="ctr"/>
            <a:r>
              <a:rPr lang="en-US" sz="2400" b="1" dirty="0"/>
              <a:t>Learn More About the International Association for Positive Behavior Support and the Upcoming Conference!</a:t>
            </a:r>
          </a:p>
          <a:p>
            <a:pPr algn="ctr"/>
            <a:endParaRPr lang="en-US" sz="2400" b="1" dirty="0"/>
          </a:p>
          <a:p>
            <a:pPr algn="ctr"/>
            <a:r>
              <a:rPr lang="en-US" sz="3600" b="1" dirty="0"/>
              <a:t>https://</a:t>
            </a:r>
            <a:r>
              <a:rPr lang="en-US" sz="3600" b="1" dirty="0" err="1"/>
              <a:t>www.apbs.org</a:t>
            </a:r>
            <a:r>
              <a:rPr lang="en-US" sz="3600" b="1" dirty="0"/>
              <a:t>/conference</a:t>
            </a:r>
          </a:p>
        </p:txBody>
      </p:sp>
      <p:pic>
        <p:nvPicPr>
          <p:cNvPr id="5" name="Picture 4" descr="A picture containing orange, food&#10;&#10;Description automatically generated">
            <a:extLst>
              <a:ext uri="{FF2B5EF4-FFF2-40B4-BE49-F238E27FC236}">
                <a16:creationId xmlns:a16="http://schemas.microsoft.com/office/drawing/2014/main" id="{B01A5C02-0ED3-0048-B472-F92D1D8BFE49}"/>
              </a:ext>
            </a:extLst>
          </p:cNvPr>
          <p:cNvPicPr>
            <a:picLocks noChangeAspect="1"/>
          </p:cNvPicPr>
          <p:nvPr/>
        </p:nvPicPr>
        <p:blipFill>
          <a:blip r:embed="rId2"/>
          <a:stretch>
            <a:fillRect/>
          </a:stretch>
        </p:blipFill>
        <p:spPr>
          <a:xfrm>
            <a:off x="177113" y="279306"/>
            <a:ext cx="11837773" cy="2118961"/>
          </a:xfrm>
          <a:prstGeom prst="rect">
            <a:avLst/>
          </a:prstGeom>
        </p:spPr>
      </p:pic>
    </p:spTree>
    <p:extLst>
      <p:ext uri="{BB962C8B-B14F-4D97-AF65-F5344CB8AC3E}">
        <p14:creationId xmlns:p14="http://schemas.microsoft.com/office/powerpoint/2010/main" val="259877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499607"/>
            <a:ext cx="10515600" cy="1472163"/>
          </a:xfrm>
        </p:spPr>
        <p:txBody>
          <a:bodyPr/>
          <a:lstStyle/>
          <a:p>
            <a:r>
              <a:rPr lang="en-US" dirty="0"/>
              <a:t>Thank you for attending!</a:t>
            </a:r>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a:t> </a:t>
            </a:r>
          </a:p>
          <a:p>
            <a:r>
              <a:rPr lang="en-US" sz="2200" dirty="0"/>
              <a:t>MNPBSnetwork@gmail.com</a:t>
            </a:r>
          </a:p>
        </p:txBody>
      </p:sp>
      <p:sp>
        <p:nvSpPr>
          <p:cNvPr id="2" name="Footer Placeholder 1"/>
          <p:cNvSpPr>
            <a:spLocks noGrp="1"/>
          </p:cNvSpPr>
          <p:nvPr>
            <p:ph type="ftr" sz="quarter" idx="12"/>
          </p:nvPr>
        </p:nvSpPr>
        <p:spPr/>
        <p:txBody>
          <a:bodyPr/>
          <a:lstStyle/>
          <a:p>
            <a:r>
              <a:rPr lang="en-US"/>
              <a:t>MNPSP.org/MNPBS</a:t>
            </a:r>
            <a:endParaRPr lang="en-US" dirty="0"/>
          </a:p>
        </p:txBody>
      </p:sp>
    </p:spTree>
    <p:extLst>
      <p:ext uri="{BB962C8B-B14F-4D97-AF65-F5344CB8AC3E}">
        <p14:creationId xmlns:p14="http://schemas.microsoft.com/office/powerpoint/2010/main" val="136173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iagram&#10;&#10;Description automatically generated">
            <a:extLst>
              <a:ext uri="{FF2B5EF4-FFF2-40B4-BE49-F238E27FC236}">
                <a16:creationId xmlns:a16="http://schemas.microsoft.com/office/drawing/2014/main" id="{E826D8E7-A81B-4EA2-89F1-6781F9323BBB}"/>
              </a:ext>
            </a:extLst>
          </p:cNvPr>
          <p:cNvPicPr>
            <a:picLocks noChangeAspect="1"/>
          </p:cNvPicPr>
          <p:nvPr/>
        </p:nvPicPr>
        <p:blipFill rotWithShape="1">
          <a:blip r:embed="rId3"/>
          <a:srcRect r="16228"/>
          <a:stretch/>
        </p:blipFill>
        <p:spPr>
          <a:xfrm>
            <a:off x="10734619" y="5967890"/>
            <a:ext cx="1317682" cy="890110"/>
          </a:xfrm>
          <a:prstGeom prst="rect">
            <a:avLst/>
          </a:prstGeom>
        </p:spPr>
      </p:pic>
      <p:graphicFrame>
        <p:nvGraphicFramePr>
          <p:cNvPr id="6" name="Table 5" descr="Showing similarities of multi-tiered systems of positive behavior support across the lifespan." title="First Draft of Tiers across the lifespan"/>
          <p:cNvGraphicFramePr>
            <a:graphicFrameLocks noGrp="1"/>
          </p:cNvGraphicFramePr>
          <p:nvPr>
            <p:extLst>
              <p:ext uri="{D42A27DB-BD31-4B8C-83A1-F6EECF244321}">
                <p14:modId xmlns:p14="http://schemas.microsoft.com/office/powerpoint/2010/main" val="1922322515"/>
              </p:ext>
            </p:extLst>
          </p:nvPr>
        </p:nvGraphicFramePr>
        <p:xfrm>
          <a:off x="166688" y="624940"/>
          <a:ext cx="11885613" cy="6222900"/>
        </p:xfrm>
        <a:graphic>
          <a:graphicData uri="http://schemas.openxmlformats.org/drawingml/2006/table">
            <a:tbl>
              <a:tblPr firstRow="1" firstCol="1" bandRow="1"/>
              <a:tblGrid>
                <a:gridCol w="3961871">
                  <a:extLst>
                    <a:ext uri="{9D8B030D-6E8A-4147-A177-3AD203B41FA5}">
                      <a16:colId xmlns:a16="http://schemas.microsoft.com/office/drawing/2014/main" val="20001"/>
                    </a:ext>
                  </a:extLst>
                </a:gridCol>
                <a:gridCol w="3961871">
                  <a:extLst>
                    <a:ext uri="{9D8B030D-6E8A-4147-A177-3AD203B41FA5}">
                      <a16:colId xmlns:a16="http://schemas.microsoft.com/office/drawing/2014/main" val="20002"/>
                    </a:ext>
                  </a:extLst>
                </a:gridCol>
                <a:gridCol w="3961871">
                  <a:extLst>
                    <a:ext uri="{9D8B030D-6E8A-4147-A177-3AD203B41FA5}">
                      <a16:colId xmlns:a16="http://schemas.microsoft.com/office/drawing/2014/main" val="20003"/>
                    </a:ext>
                  </a:extLst>
                </a:gridCol>
              </a:tblGrid>
              <a:tr h="297715">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Early Childhood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K-21 years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Adulthood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89671">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Systems &amp; Supports</a:t>
                      </a:r>
                      <a:endParaRPr lang="en-US" sz="14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mn-lt"/>
                          <a:ea typeface="Calibri" panose="020F0502020204030204" pitchFamily="34" charset="0"/>
                          <a:cs typeface="Times New Roman"/>
                        </a:rPr>
                        <a:t>Team with administrative and behavioral expertise meets regularly</a:t>
                      </a:r>
                      <a:r>
                        <a:rPr lang="en-US" sz="1400" baseline="0" dirty="0">
                          <a:effectLst/>
                          <a:latin typeface="+mn-lt"/>
                          <a:ea typeface="Calibri" panose="020F0502020204030204" pitchFamily="34" charset="0"/>
                          <a:cs typeface="Times New Roman"/>
                        </a:rPr>
                        <a:t> and spans birth through kindergarten systems</a:t>
                      </a:r>
                      <a:endParaRPr lang="en-US" sz="1400" dirty="0">
                        <a:effectLst/>
                        <a:latin typeface="+mn-lt"/>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Cross-sector program-wide buy-in</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Collaborative effort with families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Capacity to collect data at child, classroom, and program level</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System for coaching workforce</a:t>
                      </a:r>
                      <a:r>
                        <a:rPr lang="en-US" sz="1400" baseline="0" dirty="0">
                          <a:effectLst/>
                          <a:latin typeface="Calibri"/>
                          <a:ea typeface="Calibri" panose="020F0502020204030204" pitchFamily="34" charset="0"/>
                          <a:cs typeface="Times New Roman"/>
                        </a:rPr>
                        <a:t> expertise </a:t>
                      </a:r>
                      <a:r>
                        <a:rPr lang="en-US" sz="1400" dirty="0">
                          <a:effectLst/>
                          <a:latin typeface="Calibri"/>
                          <a:ea typeface="Calibri" panose="020F0502020204030204" pitchFamily="34" charset="0"/>
                          <a:cs typeface="Times New Roman"/>
                        </a:rPr>
                        <a:t>in place, including behavioral expertise</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Strategies &amp; Skills</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Implementation &amp; Outcome Measures for Decision-making</a:t>
                      </a:r>
                      <a:endParaRPr lang="en-US" sz="14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mn-lt"/>
                          <a:ea typeface="Calibri" panose="020F0502020204030204" pitchFamily="34" charset="0"/>
                          <a:cs typeface="Times New Roman"/>
                        </a:rPr>
                        <a:t>Measure/promote nurturing &amp; responsive relationships &amp; quality learning environments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mn-lt"/>
                          <a:ea typeface="Calibri" panose="020F0502020204030204" pitchFamily="34" charset="0"/>
                          <a:cs typeface="Times New Roman"/>
                        </a:rPr>
                        <a:t>Easy access to graphs/data on teacher and child performance </a:t>
                      </a:r>
                    </a:p>
                    <a:p>
                      <a:pPr marL="228600" marR="0" lvl="0" indent="-228600">
                        <a:lnSpc>
                          <a:spcPct val="107000"/>
                        </a:lnSpc>
                        <a:spcBef>
                          <a:spcPts val="0"/>
                        </a:spcBef>
                        <a:spcAft>
                          <a:spcPts val="0"/>
                        </a:spcAft>
                        <a:buFont typeface="Calibri" panose="020F0502020204030204" pitchFamily="34" charset="0"/>
                        <a:buChar char="-"/>
                      </a:pPr>
                      <a:r>
                        <a:rPr lang="en-US" sz="1400" dirty="0" err="1">
                          <a:effectLst/>
                          <a:latin typeface="+mn-lt"/>
                          <a:ea typeface="Calibri" panose="020F0502020204030204" pitchFamily="34" charset="0"/>
                          <a:cs typeface="Times New Roman"/>
                        </a:rPr>
                        <a:t>BoQ</a:t>
                      </a:r>
                      <a:r>
                        <a:rPr lang="en-US" sz="1400" dirty="0">
                          <a:effectLst/>
                          <a:latin typeface="+mn-lt"/>
                          <a:ea typeface="Calibri" panose="020F0502020204030204" pitchFamily="34" charset="0"/>
                          <a:cs typeface="Times New Roman"/>
                        </a:rPr>
                        <a:t>, TPITOS/TPOT,</a:t>
                      </a:r>
                      <a:r>
                        <a:rPr lang="en-US" sz="1400" baseline="0" dirty="0">
                          <a:effectLst/>
                          <a:latin typeface="+mn-lt"/>
                          <a:ea typeface="Calibri" panose="020F0502020204030204" pitchFamily="34" charset="0"/>
                          <a:cs typeface="Times New Roman"/>
                        </a:rPr>
                        <a:t> Coaching Logs</a:t>
                      </a:r>
                      <a:r>
                        <a:rPr lang="en-US" sz="1400" dirty="0">
                          <a:effectLst/>
                          <a:latin typeface="+mn-lt"/>
                          <a:ea typeface="Calibri" panose="020F0502020204030204" pitchFamily="34" charset="0"/>
                          <a:cs typeface="Times New Roman"/>
                        </a:rPr>
                        <a:t> collected and reviewed regularly</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Ongoing assessment for child outcomes across developmental areas and BIRs </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Transition Considerations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IEP meetings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Teacher connections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Kindergarten visits (at K and Pre) </a:t>
                      </a:r>
                    </a:p>
                    <a:p>
                      <a:pPr marL="228600" marR="0" lvl="0" indent="-228600">
                        <a:lnSpc>
                          <a:spcPct val="107000"/>
                        </a:lnSpc>
                        <a:spcBef>
                          <a:spcPts val="0"/>
                        </a:spcBef>
                        <a:spcAft>
                          <a:spcPts val="0"/>
                        </a:spcAft>
                        <a:buFont typeface="Calibri" panose="020F0502020204030204" pitchFamily="34" charset="0"/>
                        <a:buChar char="-"/>
                      </a:pPr>
                      <a:endParaRPr lang="en-US" sz="14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Systems &amp; Supports</a:t>
                      </a:r>
                      <a:endParaRPr lang="en-US" sz="14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Team with administrative and behavioral expertise meets regularly</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3-5 positively stated expectations across the building and classes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Have discipline policies in place, including positive and restorative approaches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Feedback system built in </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Families and stakeholders where data are shared</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Strategies &amp; Skills</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Implementation &amp; Outcome Measures for Decision-making</a:t>
                      </a:r>
                      <a:endParaRPr lang="en-US" sz="14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Measure teaching to expectations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Define student and teacher behaviors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Easy access to graphs/data on where, when, why &amp; location of problems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TFI, SET, BoQ are collected and reviewed annually</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Transition Considerations</a:t>
                      </a:r>
                      <a:endParaRPr lang="en-US" sz="14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Systems &amp; Supports</a:t>
                      </a:r>
                      <a:endParaRPr lang="en-US" sz="14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Team meets regularly</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All stakeholders involved within the framework of consensus building</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Mission and policy aligns with PBS values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Promotion of universal positive behavior</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Promoting and acknowledging positive behavior among staff</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Actively recruiting people from diverse cultures</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Staff development includes competency based training</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PBS and person centered strategies are taught throughout the organization</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Strategies &amp; Skills</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Implementation &amp; Outcome Measures for Decision-making</a:t>
                      </a:r>
                      <a:endParaRPr lang="en-US" sz="14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Fidelity data (direct observation quarterly)</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Individual outcome measures (including quality of life)</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Staff retention data</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Review of all data regularly</a:t>
                      </a:r>
                    </a:p>
                    <a:p>
                      <a:pPr marL="228600" marR="0" lvl="0" indent="-228600">
                        <a:lnSpc>
                          <a:spcPct val="107000"/>
                        </a:lnSpc>
                        <a:spcBef>
                          <a:spcPts val="0"/>
                        </a:spcBef>
                        <a:spcAft>
                          <a:spcPts val="0"/>
                        </a:spcAft>
                        <a:buFont typeface="Calibri" panose="020F0502020204030204" pitchFamily="34" charset="0"/>
                        <a:buChar char="-"/>
                      </a:pPr>
                      <a:r>
                        <a:rPr lang="en-US" sz="1400" dirty="0">
                          <a:effectLst/>
                          <a:latin typeface="Calibri"/>
                          <a:ea typeface="Calibri" panose="020F0502020204030204" pitchFamily="34" charset="0"/>
                          <a:cs typeface="Times New Roman"/>
                        </a:rPr>
                        <a:t>Annual evaluation on-site from external expert or peer supports</a:t>
                      </a:r>
                    </a:p>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Transition Considerations</a:t>
                      </a:r>
                    </a:p>
                    <a:p>
                      <a:pPr marL="0" marR="0" lvl="0">
                        <a:lnSpc>
                          <a:spcPct val="107000"/>
                        </a:lnSpc>
                        <a:spcBef>
                          <a:spcPts val="0"/>
                        </a:spcBef>
                        <a:spcAft>
                          <a:spcPts val="0"/>
                        </a:spcAft>
                        <a:buNone/>
                      </a:pPr>
                      <a:endParaRPr lang="en-US" sz="1400" b="1"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2"/>
          <p:cNvSpPr>
            <a:spLocks noChangeArrowheads="1"/>
          </p:cNvSpPr>
          <p:nvPr/>
        </p:nvSpPr>
        <p:spPr bwMode="auto">
          <a:xfrm>
            <a:off x="166688" y="-17123"/>
            <a:ext cx="8640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Calibri"/>
                <a:cs typeface="Calibri"/>
              </a:rPr>
              <a:t>Minnesota Positive Behavior Support Network </a:t>
            </a:r>
            <a:r>
              <a:rPr lang="en-US" altLang="en-US" sz="2000" b="1" u="sng" dirty="0">
                <a:latin typeface="Calibri"/>
                <a:cs typeface="Times New Roman"/>
              </a:rPr>
              <a:t>Tier 1</a:t>
            </a:r>
            <a:endParaRPr lang="en-US" altLang="en-US" sz="2000" b="0" i="0" u="sng" strike="noStrike" cap="none" normalizeH="0" baseline="0" dirty="0">
              <a:ln>
                <a:noFill/>
              </a:ln>
              <a:effectLst/>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Aspirational to Exemplary Communities – Continuum of Positive Behavior Support Across the Lifespan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8" name="Picture 7" title="MN Positive Behavior Support Logo">
            <a:extLst>
              <a:ext uri="{FF2B5EF4-FFF2-40B4-BE49-F238E27FC236}">
                <a16:creationId xmlns:a16="http://schemas.microsoft.com/office/drawing/2014/main" id="{97D36883-7D81-F14A-85A3-B5ED7E41C776}"/>
              </a:ext>
            </a:extLst>
          </p:cNvPr>
          <p:cNvPicPr>
            <a:picLocks noChangeAspect="1"/>
          </p:cNvPicPr>
          <p:nvPr/>
        </p:nvPicPr>
        <p:blipFill>
          <a:blip r:embed="rId4"/>
          <a:stretch>
            <a:fillRect/>
          </a:stretch>
        </p:blipFill>
        <p:spPr>
          <a:xfrm>
            <a:off x="10181370" y="49374"/>
            <a:ext cx="1651239" cy="544387"/>
          </a:xfrm>
          <a:prstGeom prst="rect">
            <a:avLst/>
          </a:prstGeom>
        </p:spPr>
      </p:pic>
      <p:pic>
        <p:nvPicPr>
          <p:cNvPr id="9" name="Google Shape;116;p1" descr="A close up of a logo&#10;&#10;Description automatically generated"/>
          <p:cNvPicPr preferRelativeResize="0">
            <a:picLocks/>
          </p:cNvPicPr>
          <p:nvPr/>
        </p:nvPicPr>
        <p:blipFill rotWithShape="1">
          <a:blip r:embed="rId5">
            <a:alphaModFix/>
          </a:blip>
          <a:srcRect/>
          <a:stretch/>
        </p:blipFill>
        <p:spPr>
          <a:xfrm>
            <a:off x="3060700" y="5803900"/>
            <a:ext cx="952500" cy="928686"/>
          </a:xfrm>
          <a:prstGeom prst="rect">
            <a:avLst/>
          </a:prstGeom>
          <a:noFill/>
          <a:ln>
            <a:noFill/>
          </a:ln>
        </p:spPr>
      </p:pic>
    </p:spTree>
    <p:extLst>
      <p:ext uri="{BB962C8B-B14F-4D97-AF65-F5344CB8AC3E}">
        <p14:creationId xmlns:p14="http://schemas.microsoft.com/office/powerpoint/2010/main" val="400514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E826D8E7-A81B-4EA2-89F1-6781F9323BBB}"/>
              </a:ext>
            </a:extLst>
          </p:cNvPr>
          <p:cNvPicPr>
            <a:picLocks noChangeAspect="1"/>
          </p:cNvPicPr>
          <p:nvPr/>
        </p:nvPicPr>
        <p:blipFill rotWithShape="1">
          <a:blip r:embed="rId3"/>
          <a:srcRect r="16228"/>
          <a:stretch/>
        </p:blipFill>
        <p:spPr>
          <a:xfrm>
            <a:off x="10734619" y="5967890"/>
            <a:ext cx="1317682" cy="890110"/>
          </a:xfrm>
          <a:prstGeom prst="rect">
            <a:avLst/>
          </a:prstGeom>
        </p:spPr>
      </p:pic>
      <p:graphicFrame>
        <p:nvGraphicFramePr>
          <p:cNvPr id="6" name="Table 5" descr="Showing similarities of multi-tiered systems of positive behavior support across the lifespan." title="First Draft of Tiers across the lifespan"/>
          <p:cNvGraphicFramePr>
            <a:graphicFrameLocks noGrp="1"/>
          </p:cNvGraphicFramePr>
          <p:nvPr>
            <p:extLst>
              <p:ext uri="{D42A27DB-BD31-4B8C-83A1-F6EECF244321}">
                <p14:modId xmlns:p14="http://schemas.microsoft.com/office/powerpoint/2010/main" val="4257611361"/>
              </p:ext>
            </p:extLst>
          </p:nvPr>
        </p:nvGraphicFramePr>
        <p:xfrm>
          <a:off x="266699" y="756653"/>
          <a:ext cx="11709402" cy="6012447"/>
        </p:xfrm>
        <a:graphic>
          <a:graphicData uri="http://schemas.openxmlformats.org/drawingml/2006/table">
            <a:tbl>
              <a:tblPr firstRow="1" firstCol="1" bandRow="1"/>
              <a:tblGrid>
                <a:gridCol w="3903134">
                  <a:extLst>
                    <a:ext uri="{9D8B030D-6E8A-4147-A177-3AD203B41FA5}">
                      <a16:colId xmlns:a16="http://schemas.microsoft.com/office/drawing/2014/main" val="20001"/>
                    </a:ext>
                  </a:extLst>
                </a:gridCol>
                <a:gridCol w="3903134">
                  <a:extLst>
                    <a:ext uri="{9D8B030D-6E8A-4147-A177-3AD203B41FA5}">
                      <a16:colId xmlns:a16="http://schemas.microsoft.com/office/drawing/2014/main" val="20002"/>
                    </a:ext>
                  </a:extLst>
                </a:gridCol>
                <a:gridCol w="3903134">
                  <a:extLst>
                    <a:ext uri="{9D8B030D-6E8A-4147-A177-3AD203B41FA5}">
                      <a16:colId xmlns:a16="http://schemas.microsoft.com/office/drawing/2014/main" val="20003"/>
                    </a:ext>
                  </a:extLst>
                </a:gridCol>
              </a:tblGrid>
              <a:tr h="27285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Early Childhood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K-21 years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Adulthood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39588">
                <a:tc>
                  <a:txBody>
                    <a:bodyPr/>
                    <a:lstStyle/>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Systems &amp; Supports</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mn-lt"/>
                          <a:ea typeface="Calibri" panose="020F0502020204030204" pitchFamily="34" charset="0"/>
                          <a:cs typeface="Times New Roman"/>
                        </a:rPr>
                        <a:t>Team meeting regularly to address</a:t>
                      </a:r>
                      <a:r>
                        <a:rPr lang="en-US" sz="1800" baseline="0" dirty="0">
                          <a:effectLst/>
                          <a:latin typeface="+mn-lt"/>
                          <a:ea typeface="Calibri" panose="020F0502020204030204" pitchFamily="34" charset="0"/>
                          <a:cs typeface="Times New Roman"/>
                        </a:rPr>
                        <a:t> Tier 1 while linking to Tier 2 or </a:t>
                      </a:r>
                      <a:r>
                        <a:rPr lang="en-US" sz="1800" dirty="0">
                          <a:effectLst/>
                          <a:latin typeface="+mn-lt"/>
                          <a:ea typeface="Calibri" panose="020F0502020204030204" pitchFamily="34" charset="0"/>
                          <a:cs typeface="Times New Roman"/>
                        </a:rPr>
                        <a:t>Tier 3 approaches</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Ongoing coaching and support</a:t>
                      </a: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Strategies &amp; Skills</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mn-lt"/>
                          <a:ea typeface="Calibri" panose="020F0502020204030204" pitchFamily="34" charset="0"/>
                          <a:cs typeface="Times New Roman"/>
                        </a:rPr>
                        <a:t>Program wide behavior expectations and social</a:t>
                      </a:r>
                      <a:r>
                        <a:rPr lang="en-US" sz="1800" baseline="0" dirty="0">
                          <a:effectLst/>
                          <a:latin typeface="+mn-lt"/>
                          <a:ea typeface="Calibri" panose="020F0502020204030204" pitchFamily="34" charset="0"/>
                          <a:cs typeface="Times New Roman"/>
                        </a:rPr>
                        <a:t> emotional skills </a:t>
                      </a:r>
                      <a:r>
                        <a:rPr lang="en-US" sz="1800" dirty="0">
                          <a:effectLst/>
                          <a:latin typeface="+mn-lt"/>
                          <a:ea typeface="Calibri" panose="020F0502020204030204" pitchFamily="34" charset="0"/>
                          <a:cs typeface="Times New Roman"/>
                        </a:rPr>
                        <a:t>taught and referenced throughout the day</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mn-lt"/>
                          <a:ea typeface="Calibri" panose="020F0502020204030204" pitchFamily="34" charset="0"/>
                          <a:cs typeface="Times New Roman"/>
                        </a:rPr>
                        <a:t>Social-emotional curriculum, teaching key competencies</a:t>
                      </a:r>
                      <a:endParaRPr lang="en-US" sz="1800" b="1" dirty="0">
                        <a:effectLst/>
                        <a:latin typeface="Calibri"/>
                        <a:ea typeface="Calibri" panose="020F0502020204030204" pitchFamily="34" charset="0"/>
                        <a:cs typeface="Times New Roman"/>
                      </a:endParaRP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Implementation &amp; Outcome Measures for Decision-making</a:t>
                      </a:r>
                    </a:p>
                    <a:p>
                      <a:pPr marL="342900" marR="0" lvl="0" indent="-228600">
                        <a:lnSpc>
                          <a:spcPct val="107000"/>
                        </a:lnSpc>
                        <a:spcBef>
                          <a:spcPts val="0"/>
                        </a:spcBef>
                        <a:spcAft>
                          <a:spcPts val="0"/>
                        </a:spcAft>
                        <a:buFont typeface="Calibri" panose="020F0502020204030204" pitchFamily="34" charset="0"/>
                        <a:buChar char="-"/>
                        <a:tabLst>
                          <a:tab pos="228600" algn="l"/>
                        </a:tabLst>
                      </a:pPr>
                      <a:r>
                        <a:rPr lang="en-US" sz="1800" dirty="0">
                          <a:effectLst/>
                          <a:latin typeface="+mn-lt"/>
                          <a:ea typeface="Calibri" panose="020F0502020204030204" pitchFamily="34" charset="0"/>
                          <a:cs typeface="Times New Roman"/>
                        </a:rPr>
                        <a:t>TPITOS/TPOT, coaching logs, BIRs</a:t>
                      </a:r>
                    </a:p>
                    <a:p>
                      <a:pPr marL="342900" marR="0" lvl="0" indent="-228600">
                        <a:lnSpc>
                          <a:spcPct val="107000"/>
                        </a:lnSpc>
                        <a:spcBef>
                          <a:spcPts val="0"/>
                        </a:spcBef>
                        <a:spcAft>
                          <a:spcPts val="0"/>
                        </a:spcAft>
                        <a:buFont typeface="Calibri" panose="020F0502020204030204" pitchFamily="34" charset="0"/>
                        <a:buChar char="-"/>
                        <a:tabLst>
                          <a:tab pos="228600" algn="l"/>
                        </a:tabLst>
                      </a:pPr>
                      <a:r>
                        <a:rPr lang="en-US" sz="1800" dirty="0">
                          <a:effectLst/>
                          <a:latin typeface="+mn-lt"/>
                          <a:ea typeface="Calibri" panose="020F0502020204030204" pitchFamily="34" charset="0"/>
                          <a:cs typeface="Times New Roman"/>
                        </a:rPr>
                        <a:t>Fidelity of Tier 2 interventions</a:t>
                      </a:r>
                      <a:endParaRPr lang="en-US" sz="1800" dirty="0">
                        <a:effectLst/>
                        <a:latin typeface="Calibri"/>
                        <a:ea typeface="Calibri" panose="020F0502020204030204" pitchFamily="34" charset="0"/>
                        <a:cs typeface="Times New Roman"/>
                      </a:endParaRP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Transition Considerations</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mn-lt"/>
                          <a:ea typeface="Calibri" panose="020F0502020204030204" pitchFamily="34" charset="0"/>
                          <a:cs typeface="Times New Roman"/>
                        </a:rPr>
                        <a:t>Connectedness and alignment from</a:t>
                      </a:r>
                      <a:r>
                        <a:rPr lang="en-US" sz="1800" baseline="0" dirty="0">
                          <a:effectLst/>
                          <a:latin typeface="+mn-lt"/>
                          <a:ea typeface="Calibri" panose="020F0502020204030204" pitchFamily="34" charset="0"/>
                          <a:cs typeface="Times New Roman"/>
                        </a:rPr>
                        <a:t> Pre-K to Kindergarten </a:t>
                      </a:r>
                      <a:endParaRPr lang="en-US" sz="1800" dirty="0">
                        <a:effectLst/>
                        <a:latin typeface="+mn-lt"/>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Systems &amp; Supports</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Team of expertise meeting regularly, possible overlap with Tier 1</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Linkage back to Tier 1 expectations (across people, classes, etc.) and Tier 3 approaches</a:t>
                      </a: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Strategies &amp; Skills</a:t>
                      </a: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Implementation &amp; Outcome Measures for Decision-making</a:t>
                      </a:r>
                      <a:endParaRPr lang="en-US" sz="18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TFI Tier 2 or MATT</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Fidelity of Tier 2 interventions</a:t>
                      </a: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Transition Considerations</a:t>
                      </a:r>
                    </a:p>
                    <a:p>
                      <a:pPr marL="0" marR="0" lvl="0">
                        <a:lnSpc>
                          <a:spcPct val="107000"/>
                        </a:lnSpc>
                        <a:spcBef>
                          <a:spcPts val="0"/>
                        </a:spcBef>
                        <a:spcAft>
                          <a:spcPts val="0"/>
                        </a:spcAft>
                        <a:buNone/>
                      </a:pPr>
                      <a:endParaRPr lang="en-US" sz="1800" b="1"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Systems &amp; Supports</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Team composition is diverse, clear role and expectations – smaller and more </a:t>
                      </a:r>
                      <a:r>
                        <a:rPr lang="en-US" sz="1800" kern="1200" dirty="0">
                          <a:solidFill>
                            <a:schemeClr val="tx1"/>
                          </a:solidFill>
                          <a:effectLst/>
                          <a:latin typeface="Calibri"/>
                          <a:ea typeface="Calibri" panose="020F0502020204030204" pitchFamily="34" charset="0"/>
                          <a:cs typeface="Times New Roman"/>
                        </a:rPr>
                        <a:t>specialized to work with Tier 1 team on planning and decision-making</a:t>
                      </a:r>
                    </a:p>
                    <a:p>
                      <a:pPr marL="228600" marR="0" lvl="0" indent="-228600">
                        <a:lnSpc>
                          <a:spcPct val="107000"/>
                        </a:lnSpc>
                        <a:spcBef>
                          <a:spcPts val="0"/>
                        </a:spcBef>
                        <a:spcAft>
                          <a:spcPts val="0"/>
                        </a:spcAft>
                        <a:buFont typeface="Calibri" panose="020F0502020204030204" pitchFamily="34" charset="0"/>
                        <a:buChar char="-"/>
                      </a:pPr>
                      <a:r>
                        <a:rPr lang="en-US" sz="1800" kern="1200" dirty="0">
                          <a:solidFill>
                            <a:schemeClr val="tx1"/>
                          </a:solidFill>
                          <a:effectLst/>
                          <a:latin typeface="Calibri"/>
                          <a:ea typeface="Calibri" panose="020F0502020204030204" pitchFamily="34" charset="0"/>
                          <a:cs typeface="Times New Roman"/>
                        </a:rPr>
                        <a:t>Accessing higher services</a:t>
                      </a: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Strategies &amp; Skills</a:t>
                      </a: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Implementation &amp; Outcome Measures for Decision-making</a:t>
                      </a:r>
                      <a:endParaRPr lang="en-US" sz="18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Proportion of people participating in Tier 2</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Outcomes of programs at Tier 2</a:t>
                      </a:r>
                    </a:p>
                    <a:p>
                      <a:pPr marL="228600" marR="0" lvl="0" indent="-228600">
                        <a:lnSpc>
                          <a:spcPct val="107000"/>
                        </a:lnSpc>
                        <a:spcBef>
                          <a:spcPts val="0"/>
                        </a:spcBef>
                        <a:spcAft>
                          <a:spcPts val="0"/>
                        </a:spcAft>
                        <a:buFont typeface="Calibri" panose="020F0502020204030204" pitchFamily="34" charset="0"/>
                        <a:buChar char="-"/>
                      </a:pPr>
                      <a:r>
                        <a:rPr lang="en-US" sz="1800" dirty="0">
                          <a:effectLst/>
                          <a:latin typeface="Calibri"/>
                          <a:ea typeface="Calibri" panose="020F0502020204030204" pitchFamily="34" charset="0"/>
                          <a:cs typeface="Times New Roman"/>
                        </a:rPr>
                        <a:t>Implementation of programs at Tier 2 </a:t>
                      </a:r>
                    </a:p>
                    <a:p>
                      <a:pPr marL="0" marR="0">
                        <a:lnSpc>
                          <a:spcPct val="107000"/>
                        </a:lnSpc>
                        <a:spcBef>
                          <a:spcPts val="0"/>
                        </a:spcBef>
                        <a:spcAft>
                          <a:spcPts val="0"/>
                        </a:spcAft>
                      </a:pPr>
                      <a:r>
                        <a:rPr lang="en-US" sz="1800" b="1" dirty="0">
                          <a:effectLst/>
                          <a:latin typeface="Calibri"/>
                          <a:ea typeface="Calibri" panose="020F0502020204030204" pitchFamily="34" charset="0"/>
                          <a:cs typeface="Times New Roman"/>
                        </a:rPr>
                        <a:t>Transition Considerations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 name="Google Shape;116;p1" descr="A close up of a logo&#10;&#10;Description automatically generated"/>
          <p:cNvPicPr preferRelativeResize="0">
            <a:picLocks/>
          </p:cNvPicPr>
          <p:nvPr/>
        </p:nvPicPr>
        <p:blipFill rotWithShape="1">
          <a:blip r:embed="rId4">
            <a:alphaModFix/>
          </a:blip>
          <a:srcRect/>
          <a:stretch/>
        </p:blipFill>
        <p:spPr>
          <a:xfrm>
            <a:off x="3175000" y="5929314"/>
            <a:ext cx="952500" cy="928686"/>
          </a:xfrm>
          <a:prstGeom prst="rect">
            <a:avLst/>
          </a:prstGeom>
          <a:noFill/>
          <a:ln>
            <a:noFill/>
          </a:ln>
        </p:spPr>
      </p:pic>
      <p:sp>
        <p:nvSpPr>
          <p:cNvPr id="7" name="Rectangle 2"/>
          <p:cNvSpPr>
            <a:spLocks noChangeArrowheads="1"/>
          </p:cNvSpPr>
          <p:nvPr/>
        </p:nvSpPr>
        <p:spPr bwMode="auto">
          <a:xfrm>
            <a:off x="0" y="18596"/>
            <a:ext cx="8640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1" i="0" u="none" strike="noStrike" cap="none" normalizeH="0" baseline="0" dirty="0">
                <a:ln>
                  <a:noFill/>
                </a:ln>
                <a:effectLst/>
                <a:latin typeface="Calibri"/>
                <a:ea typeface="Calibri" panose="020F0502020204030204" pitchFamily="34" charset="0"/>
                <a:cs typeface="Times New Roman"/>
              </a:rPr>
              <a:t>Minnesota Positive Behavior Support Network</a:t>
            </a:r>
            <a:r>
              <a:rPr lang="en-US" altLang="en-US" sz="1600" b="1" dirty="0">
                <a:latin typeface="Calibri"/>
                <a:ea typeface="Calibri" panose="020F0502020204030204" pitchFamily="34" charset="0"/>
                <a:cs typeface="Times New Roman"/>
              </a:rPr>
              <a:t> </a:t>
            </a:r>
            <a:r>
              <a:rPr lang="en-US" altLang="en-US" sz="2000" b="1" u="sng" dirty="0">
                <a:latin typeface="Calibri"/>
                <a:ea typeface="Calibri" panose="020F0502020204030204" pitchFamily="34" charset="0"/>
                <a:cs typeface="Times New Roman"/>
              </a:rPr>
              <a:t>Tier 2</a:t>
            </a:r>
            <a:endParaRPr kumimoji="0" lang="en-US" altLang="en-US" sz="2000" b="0" i="0" u="sng"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Aspirational to Exemplary Communities – Continuum of Positive Behavior Support Across the Lifespan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8" name="Picture 7" title="MN Positive Behavior Support Logo">
            <a:extLst>
              <a:ext uri="{FF2B5EF4-FFF2-40B4-BE49-F238E27FC236}">
                <a16:creationId xmlns:a16="http://schemas.microsoft.com/office/drawing/2014/main" id="{97D36883-7D81-F14A-85A3-B5ED7E41C776}"/>
              </a:ext>
            </a:extLst>
          </p:cNvPr>
          <p:cNvPicPr>
            <a:picLocks noChangeAspect="1"/>
          </p:cNvPicPr>
          <p:nvPr/>
        </p:nvPicPr>
        <p:blipFill>
          <a:blip r:embed="rId5"/>
          <a:stretch>
            <a:fillRect/>
          </a:stretch>
        </p:blipFill>
        <p:spPr>
          <a:xfrm>
            <a:off x="10181370" y="49374"/>
            <a:ext cx="1651239" cy="544387"/>
          </a:xfrm>
          <a:prstGeom prst="rect">
            <a:avLst/>
          </a:prstGeom>
        </p:spPr>
      </p:pic>
    </p:spTree>
    <p:extLst>
      <p:ext uri="{BB962C8B-B14F-4D97-AF65-F5344CB8AC3E}">
        <p14:creationId xmlns:p14="http://schemas.microsoft.com/office/powerpoint/2010/main" val="139837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iagram&#10;&#10;Description automatically generated">
            <a:extLst>
              <a:ext uri="{FF2B5EF4-FFF2-40B4-BE49-F238E27FC236}">
                <a16:creationId xmlns:a16="http://schemas.microsoft.com/office/drawing/2014/main" id="{E826D8E7-A81B-4EA2-89F1-6781F9323BBB}"/>
              </a:ext>
            </a:extLst>
          </p:cNvPr>
          <p:cNvPicPr>
            <a:picLocks noChangeAspect="1"/>
          </p:cNvPicPr>
          <p:nvPr/>
        </p:nvPicPr>
        <p:blipFill rotWithShape="1">
          <a:blip r:embed="rId3"/>
          <a:srcRect r="16228"/>
          <a:stretch/>
        </p:blipFill>
        <p:spPr>
          <a:xfrm>
            <a:off x="10734619" y="5967890"/>
            <a:ext cx="1317682" cy="890110"/>
          </a:xfrm>
          <a:prstGeom prst="rect">
            <a:avLst/>
          </a:prstGeom>
        </p:spPr>
      </p:pic>
      <p:graphicFrame>
        <p:nvGraphicFramePr>
          <p:cNvPr id="6" name="Table 5" descr="Showing similarities of multi-tiered systems of positive behavior support across the lifespan." title="First Draft of Tiers across the lifespan"/>
          <p:cNvGraphicFramePr>
            <a:graphicFrameLocks noGrp="1"/>
          </p:cNvGraphicFramePr>
          <p:nvPr>
            <p:extLst>
              <p:ext uri="{D42A27DB-BD31-4B8C-83A1-F6EECF244321}">
                <p14:modId xmlns:p14="http://schemas.microsoft.com/office/powerpoint/2010/main" val="714148409"/>
              </p:ext>
            </p:extLst>
          </p:nvPr>
        </p:nvGraphicFramePr>
        <p:xfrm>
          <a:off x="190499" y="821531"/>
          <a:ext cx="11849100" cy="6036469"/>
        </p:xfrm>
        <a:graphic>
          <a:graphicData uri="http://schemas.openxmlformats.org/drawingml/2006/table">
            <a:tbl>
              <a:tblPr firstRow="1" firstCol="1" bandRow="1"/>
              <a:tblGrid>
                <a:gridCol w="3949700">
                  <a:extLst>
                    <a:ext uri="{9D8B030D-6E8A-4147-A177-3AD203B41FA5}">
                      <a16:colId xmlns:a16="http://schemas.microsoft.com/office/drawing/2014/main" val="20001"/>
                    </a:ext>
                  </a:extLst>
                </a:gridCol>
                <a:gridCol w="3949700">
                  <a:extLst>
                    <a:ext uri="{9D8B030D-6E8A-4147-A177-3AD203B41FA5}">
                      <a16:colId xmlns:a16="http://schemas.microsoft.com/office/drawing/2014/main" val="20002"/>
                    </a:ext>
                  </a:extLst>
                </a:gridCol>
                <a:gridCol w="3949700">
                  <a:extLst>
                    <a:ext uri="{9D8B030D-6E8A-4147-A177-3AD203B41FA5}">
                      <a16:colId xmlns:a16="http://schemas.microsoft.com/office/drawing/2014/main" val="20003"/>
                    </a:ext>
                  </a:extLst>
                </a:gridCol>
              </a:tblGrid>
              <a:tr h="325798">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Early Childhood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K-21 years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Adulthood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10671">
                <a:tc>
                  <a:txBody>
                    <a:bodyPr/>
                    <a:lstStyle/>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Systems &amp; Supports</a:t>
                      </a:r>
                      <a:endParaRPr lang="en-US" sz="16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mn-lt"/>
                          <a:ea typeface="Calibri" panose="020F0502020204030204" pitchFamily="34" charset="0"/>
                          <a:cs typeface="Times New Roman"/>
                        </a:rPr>
                        <a:t>Behavioral supports expertise (BCBA or similar training)</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mn-lt"/>
                          <a:ea typeface="Calibri" panose="020F0502020204030204" pitchFamily="34" charset="0"/>
                          <a:cs typeface="Times New Roman"/>
                        </a:rPr>
                        <a:t>Family collaboration</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mn-lt"/>
                          <a:ea typeface="Calibri" panose="020F0502020204030204" pitchFamily="34" charset="0"/>
                          <a:cs typeface="Times New Roman"/>
                        </a:rPr>
                        <a:t>FBA and BIP when appropriate</a:t>
                      </a:r>
                    </a:p>
                    <a:p>
                      <a:pPr marL="228600" marR="0" lvl="0" indent="-2286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US" sz="1600" dirty="0">
                          <a:effectLst/>
                          <a:latin typeface="+mn-lt"/>
                          <a:ea typeface="Calibri" panose="020F0502020204030204" pitchFamily="34" charset="0"/>
                          <a:cs typeface="Times New Roman"/>
                        </a:rPr>
                        <a:t>Wraparound</a:t>
                      </a:r>
                      <a:r>
                        <a:rPr lang="en-US" sz="1600" baseline="0" dirty="0">
                          <a:effectLst/>
                          <a:latin typeface="+mn-lt"/>
                          <a:ea typeface="Calibri" panose="020F0502020204030204" pitchFamily="34" charset="0"/>
                          <a:cs typeface="Times New Roman"/>
                        </a:rPr>
                        <a:t> and c</a:t>
                      </a:r>
                      <a:r>
                        <a:rPr lang="en-US" sz="1600" dirty="0">
                          <a:effectLst/>
                          <a:latin typeface="+mn-lt"/>
                          <a:ea typeface="Calibri" panose="020F0502020204030204" pitchFamily="34" charset="0"/>
                          <a:cs typeface="Times New Roman"/>
                        </a:rPr>
                        <a:t>oordination with mental health supports</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mn-lt"/>
                          <a:ea typeface="Calibri" panose="020F0502020204030204" pitchFamily="34" charset="0"/>
                          <a:cs typeface="Times New Roman"/>
                        </a:rPr>
                        <a:t>Planning includes all members of team</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Strategies &amp; Skills</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Prevent, Teach, and Reinforce</a:t>
                      </a:r>
                      <a:r>
                        <a:rPr lang="en-US" sz="1600" baseline="0" dirty="0">
                          <a:effectLst/>
                          <a:latin typeface="Calibri"/>
                          <a:ea typeface="Calibri" panose="020F0502020204030204" pitchFamily="34" charset="0"/>
                          <a:cs typeface="Times New Roman"/>
                        </a:rPr>
                        <a:t> for Young Children (PTRYC) guides problem solving and intervention planning</a:t>
                      </a:r>
                      <a:endParaRPr lang="en-US" sz="16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Generalization training for parents and caregivers to promote skills in home setting</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Implementation &amp; Outcome Measures for Decision-making</a:t>
                      </a:r>
                      <a:endParaRPr lang="en-US" sz="1600" dirty="0">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Using BIR data (behavior incident report)</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Transition Considerations</a:t>
                      </a:r>
                      <a:r>
                        <a:rPr lang="en-US" sz="1600" dirty="0">
                          <a:effectLst/>
                          <a:latin typeface="Calibri"/>
                          <a:ea typeface="Calibri" panose="020F0502020204030204" pitchFamily="34" charset="0"/>
                          <a:cs typeface="Times New Roman"/>
                        </a:rPr>
                        <a:t> </a:t>
                      </a:r>
                      <a:endParaRPr lang="en-US" sz="1600" dirty="0">
                        <a:effectLst/>
                        <a:latin typeface="+mn-lt"/>
                        <a:ea typeface="Calibri" panose="020F0502020204030204" pitchFamily="34" charset="0"/>
                        <a:cs typeface="Times New Roman"/>
                      </a:endParaRPr>
                    </a:p>
                    <a:p>
                      <a:pPr marL="285750" marR="0" lvl="0" indent="-28575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US" sz="1600" dirty="0">
                          <a:effectLst/>
                          <a:latin typeface="+mn-lt"/>
                          <a:ea typeface="Calibri" panose="020F0502020204030204" pitchFamily="34" charset="0"/>
                          <a:cs typeface="Times New Roman"/>
                        </a:rPr>
                        <a:t>Connectedness and alignment from</a:t>
                      </a:r>
                      <a:r>
                        <a:rPr lang="en-US" sz="1600" baseline="0" dirty="0">
                          <a:effectLst/>
                          <a:latin typeface="+mn-lt"/>
                          <a:ea typeface="Calibri" panose="020F0502020204030204" pitchFamily="34" charset="0"/>
                          <a:cs typeface="Times New Roman"/>
                        </a:rPr>
                        <a:t> Pre-K to Kindergarten </a:t>
                      </a:r>
                      <a:endParaRPr lang="en-US" sz="1600" dirty="0">
                        <a:effectLst/>
                        <a:latin typeface="+mn-lt"/>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Systems &amp; Supports</a:t>
                      </a:r>
                      <a:endParaRPr lang="en-US" sz="1600" dirty="0">
                        <a:effectLst/>
                        <a:latin typeface="Calibri"/>
                        <a:ea typeface="Calibri" panose="020F0502020204030204" pitchFamily="34" charset="0"/>
                        <a:cs typeface="Times New Roman"/>
                      </a:endParaRPr>
                    </a:p>
                    <a:p>
                      <a:pPr marL="279400" marR="0" lvl="0" indent="-2794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Behavioral supports expertise (BCBA or similar training)</a:t>
                      </a:r>
                    </a:p>
                    <a:p>
                      <a:pPr marL="279400" marR="0" lvl="0" indent="-2794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FBA and BIP</a:t>
                      </a:r>
                    </a:p>
                    <a:p>
                      <a:pPr marL="279400" marR="0" lvl="0" indent="-2794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Wraparound, RENEW</a:t>
                      </a:r>
                    </a:p>
                    <a:p>
                      <a:pPr marL="279400" marR="0" lvl="0" indent="-2794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Screening </a:t>
                      </a:r>
                    </a:p>
                    <a:p>
                      <a:pPr marL="279400" marR="0" lvl="0" indent="-2794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Stakeholder involvement and feedback</a:t>
                      </a:r>
                    </a:p>
                    <a:p>
                      <a:pPr marL="279400" marR="0" lvl="0" indent="-2794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Coordination with mental health supports</a:t>
                      </a:r>
                    </a:p>
                    <a:p>
                      <a:pPr marL="279400" marR="0" lvl="0" indent="-2794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Training includes all members of team</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Strategies &amp; Skills</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Implementation &amp; Outcome Measures for Decision-making</a:t>
                      </a:r>
                      <a:endParaRPr lang="en-US" sz="16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Quality of life indicators</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Fidelity </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Transition Considerations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Systems &amp; Supports</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Each person using Tier 3 supports has team</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Direct involvement of person and stakeholders within and external to the organization</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Ongoing plan for professional development – all staff involved in delivering supports</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Paid and unpaid supports</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Alignment with Tier 1 and 2 supports</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Strategies &amp; Skills</a:t>
                      </a:r>
                    </a:p>
                    <a:p>
                      <a:pPr marL="0" marR="0">
                        <a:lnSpc>
                          <a:spcPct val="107000"/>
                        </a:lnSpc>
                        <a:spcBef>
                          <a:spcPts val="0"/>
                        </a:spcBef>
                        <a:spcAft>
                          <a:spcPts val="0"/>
                        </a:spcAft>
                      </a:pPr>
                      <a:r>
                        <a:rPr lang="en-US" sz="1600" b="1" dirty="0">
                          <a:effectLst/>
                          <a:latin typeface="Calibri"/>
                          <a:ea typeface="Calibri" panose="020F0502020204030204" pitchFamily="34" charset="0"/>
                          <a:cs typeface="Times New Roman"/>
                        </a:rPr>
                        <a:t>Implementation &amp; Outcome Measures for Decision-making</a:t>
                      </a:r>
                      <a:endParaRPr lang="en-US" sz="1600" dirty="0">
                        <a:effectLst/>
                        <a:latin typeface="Calibri"/>
                        <a:ea typeface="Calibri" panose="020F0502020204030204" pitchFamily="34" charset="0"/>
                        <a:cs typeface="Times New Roman"/>
                      </a:endParaRP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Proportion of people participating in Tier 2</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Outcomes of programs at Tier 2</a:t>
                      </a:r>
                    </a:p>
                    <a:p>
                      <a:pPr marL="228600" marR="0" lvl="0" indent="-228600">
                        <a:lnSpc>
                          <a:spcPct val="107000"/>
                        </a:lnSpc>
                        <a:spcBef>
                          <a:spcPts val="0"/>
                        </a:spcBef>
                        <a:spcAft>
                          <a:spcPts val="0"/>
                        </a:spcAft>
                        <a:buFont typeface="Calibri" panose="020F0502020204030204" pitchFamily="34" charset="0"/>
                        <a:buChar char="-"/>
                      </a:pPr>
                      <a:r>
                        <a:rPr lang="en-US" sz="1600" dirty="0">
                          <a:effectLst/>
                          <a:latin typeface="Calibri"/>
                          <a:ea typeface="Calibri" panose="020F0502020204030204" pitchFamily="34" charset="0"/>
                          <a:cs typeface="Times New Roman"/>
                        </a:rPr>
                        <a:t>Implementation of programs at Tier 2 </a:t>
                      </a:r>
                    </a:p>
                    <a:p>
                      <a:pPr marL="0" marR="0" lvl="0" indent="0">
                        <a:lnSpc>
                          <a:spcPct val="107000"/>
                        </a:lnSpc>
                        <a:spcBef>
                          <a:spcPts val="0"/>
                        </a:spcBef>
                        <a:spcAft>
                          <a:spcPts val="0"/>
                        </a:spcAft>
                        <a:buFont typeface="Calibri" panose="020F0502020204030204" pitchFamily="34" charset="0"/>
                        <a:buNone/>
                      </a:pPr>
                      <a:r>
                        <a:rPr lang="en-US" sz="1600" b="1" dirty="0">
                          <a:effectLst/>
                          <a:latin typeface="Calibri"/>
                          <a:ea typeface="Calibri" panose="020F0502020204030204" pitchFamily="34" charset="0"/>
                          <a:cs typeface="Times New Roman"/>
                        </a:rPr>
                        <a:t>Transition Considerations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ectangle 2"/>
          <p:cNvSpPr>
            <a:spLocks noChangeArrowheads="1"/>
          </p:cNvSpPr>
          <p:nvPr/>
        </p:nvSpPr>
        <p:spPr bwMode="auto">
          <a:xfrm>
            <a:off x="0" y="18596"/>
            <a:ext cx="8640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Minnesota Positive Behavior Support Network </a:t>
            </a:r>
            <a:r>
              <a:rPr lang="en-US" altLang="en-US" sz="2000" b="1" u="sng" dirty="0">
                <a:latin typeface="Calibri"/>
                <a:ea typeface="Calibri" panose="020F0502020204030204" pitchFamily="34" charset="0"/>
                <a:cs typeface="Times New Roman"/>
              </a:rPr>
              <a:t>Tier 3</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Aspirational to Exemplary Communities – Continuum of Positive Behavior Support Across the Lifespan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8" name="Picture 7" title="MN Positive Behavior Support Logo">
            <a:extLst>
              <a:ext uri="{FF2B5EF4-FFF2-40B4-BE49-F238E27FC236}">
                <a16:creationId xmlns:a16="http://schemas.microsoft.com/office/drawing/2014/main" id="{97D36883-7D81-F14A-85A3-B5ED7E41C776}"/>
              </a:ext>
            </a:extLst>
          </p:cNvPr>
          <p:cNvPicPr>
            <a:picLocks noChangeAspect="1"/>
          </p:cNvPicPr>
          <p:nvPr/>
        </p:nvPicPr>
        <p:blipFill>
          <a:blip r:embed="rId4"/>
          <a:stretch>
            <a:fillRect/>
          </a:stretch>
        </p:blipFill>
        <p:spPr>
          <a:xfrm>
            <a:off x="10181370" y="49374"/>
            <a:ext cx="1651239" cy="544387"/>
          </a:xfrm>
          <a:prstGeom prst="rect">
            <a:avLst/>
          </a:prstGeom>
        </p:spPr>
      </p:pic>
      <p:pic>
        <p:nvPicPr>
          <p:cNvPr id="9" name="Google Shape;116;p1" descr="A close up of a logo&#10;&#10;Description automatically generated"/>
          <p:cNvPicPr preferRelativeResize="0">
            <a:picLocks/>
          </p:cNvPicPr>
          <p:nvPr/>
        </p:nvPicPr>
        <p:blipFill rotWithShape="1">
          <a:blip r:embed="rId5">
            <a:alphaModFix/>
          </a:blip>
          <a:srcRect/>
          <a:stretch/>
        </p:blipFill>
        <p:spPr>
          <a:xfrm>
            <a:off x="3276600" y="6070600"/>
            <a:ext cx="838200" cy="787400"/>
          </a:xfrm>
          <a:prstGeom prst="rect">
            <a:avLst/>
          </a:prstGeom>
          <a:noFill/>
          <a:ln>
            <a:noFill/>
          </a:ln>
        </p:spPr>
      </p:pic>
    </p:spTree>
    <p:extLst>
      <p:ext uri="{BB962C8B-B14F-4D97-AF65-F5344CB8AC3E}">
        <p14:creationId xmlns:p14="http://schemas.microsoft.com/office/powerpoint/2010/main" val="179352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1012556" y="153635"/>
            <a:ext cx="10166888" cy="91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3DB"/>
              </a:buClr>
              <a:buSzPts val="3600"/>
              <a:buFont typeface="Calibri"/>
              <a:buNone/>
            </a:pPr>
            <a:r>
              <a:rPr lang="en-US"/>
              <a:t>2020 Theme: 9 Core Features of PBS</a:t>
            </a:r>
            <a:endParaRPr/>
          </a:p>
        </p:txBody>
      </p:sp>
      <p:sp>
        <p:nvSpPr>
          <p:cNvPr id="176" name="Google Shape;176;p22"/>
          <p:cNvSpPr txBox="1">
            <a:spLocks noGrp="1"/>
          </p:cNvSpPr>
          <p:nvPr>
            <p:ph type="body" idx="1"/>
          </p:nvPr>
        </p:nvSpPr>
        <p:spPr>
          <a:xfrm>
            <a:off x="838200" y="1564367"/>
            <a:ext cx="10515600" cy="4657849"/>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SzPts val="1750"/>
              <a:buFont typeface="Calibri"/>
              <a:buAutoNum type="arabicPeriod"/>
            </a:pPr>
            <a:r>
              <a:rPr lang="en-US" sz="1750" dirty="0"/>
              <a:t>Changes lifestyle</a:t>
            </a:r>
            <a:endParaRPr dirty="0"/>
          </a:p>
          <a:p>
            <a:pPr marL="457200" lvl="0" indent="-457200" algn="l" rtl="0">
              <a:lnSpc>
                <a:spcPct val="80000"/>
              </a:lnSpc>
              <a:spcBef>
                <a:spcPts val="2000"/>
              </a:spcBef>
              <a:spcAft>
                <a:spcPts val="0"/>
              </a:spcAft>
              <a:buSzPts val="1750"/>
              <a:buFont typeface="Calibri"/>
              <a:buAutoNum type="arabicPeriod"/>
            </a:pPr>
            <a:r>
              <a:rPr lang="en-US" sz="1750" dirty="0"/>
              <a:t>Works across lifespan</a:t>
            </a:r>
            <a:endParaRPr dirty="0"/>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Works across all settings</a:t>
            </a:r>
            <a:endParaRPr dirty="0">
              <a:solidFill>
                <a:schemeClr val="tx2"/>
              </a:solidFill>
            </a:endParaRPr>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Involves the people supported</a:t>
            </a:r>
            <a:endParaRPr dirty="0">
              <a:solidFill>
                <a:schemeClr val="tx2"/>
              </a:solidFill>
            </a:endParaRPr>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Creates effective change</a:t>
            </a:r>
            <a:endParaRPr dirty="0">
              <a:solidFill>
                <a:schemeClr val="tx2"/>
              </a:solidFill>
            </a:endParaRPr>
          </a:p>
          <a:p>
            <a:pPr marL="457200" lvl="0" indent="-457200" algn="l" rtl="0">
              <a:lnSpc>
                <a:spcPct val="80000"/>
              </a:lnSpc>
              <a:spcBef>
                <a:spcPts val="2000"/>
              </a:spcBef>
              <a:spcAft>
                <a:spcPts val="0"/>
              </a:spcAft>
              <a:buSzPts val="1750"/>
              <a:buFont typeface="Calibri"/>
              <a:buAutoNum type="arabicPeriod"/>
            </a:pPr>
            <a:r>
              <a:rPr lang="en-US" sz="1750" dirty="0">
                <a:solidFill>
                  <a:schemeClr val="tx2"/>
                </a:solidFill>
              </a:rPr>
              <a:t>Provides supports for person tied to supports for all, </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	with supports provided by all</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7.       Decrease the likelihood of experiencing problems</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8.       Measurable in multiple resource areas</a:t>
            </a:r>
            <a:endParaRPr dirty="0">
              <a:solidFill>
                <a:schemeClr val="tx2"/>
              </a:solidFill>
            </a:endParaRPr>
          </a:p>
          <a:p>
            <a:pPr marL="0" lvl="0" indent="0" algn="l" rtl="0">
              <a:lnSpc>
                <a:spcPct val="80000"/>
              </a:lnSpc>
              <a:spcBef>
                <a:spcPts val="2000"/>
              </a:spcBef>
              <a:spcAft>
                <a:spcPts val="0"/>
              </a:spcAft>
              <a:buSzPts val="1750"/>
              <a:buNone/>
            </a:pPr>
            <a:r>
              <a:rPr lang="en-US" sz="1750" dirty="0">
                <a:solidFill>
                  <a:schemeClr val="tx2"/>
                </a:solidFill>
              </a:rPr>
              <a:t>9.       Includes multiple theories and values</a:t>
            </a:r>
            <a:endParaRPr dirty="0">
              <a:solidFill>
                <a:schemeClr val="tx2"/>
              </a:solidFill>
            </a:endParaRPr>
          </a:p>
        </p:txBody>
      </p:sp>
      <p:sp>
        <p:nvSpPr>
          <p:cNvPr id="177" name="Google Shape;177;p22"/>
          <p:cNvSpPr txBox="1">
            <a:spLocks noGrp="1"/>
          </p:cNvSpPr>
          <p:nvPr>
            <p:ph type="sldNum" idx="12"/>
          </p:nvPr>
        </p:nvSpPr>
        <p:spPr>
          <a:xfrm>
            <a:off x="10714582" y="6492240"/>
            <a:ext cx="1462668" cy="35762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800"/>
              <a:buFont typeface="Calibri"/>
              <a:buNone/>
            </a:pPr>
            <a:fld id="{00000000-1234-1234-1234-123412341234}" type="slidenum">
              <a:rPr lang="en-US" sz="1800" b="1" i="0" u="none" strike="noStrike" cap="none">
                <a:solidFill>
                  <a:srgbClr val="FFFFFF"/>
                </a:solidFill>
                <a:latin typeface="Calibri"/>
                <a:ea typeface="Calibri"/>
                <a:cs typeface="Calibri"/>
                <a:sym typeface="Calibri"/>
              </a:rPr>
              <a:t>8</a:t>
            </a:fld>
            <a:endParaRPr sz="1800" b="1" i="0" u="none" strike="noStrike" cap="none">
              <a:solidFill>
                <a:srgbClr val="FFFFFF"/>
              </a:solidFill>
              <a:latin typeface="Calibri"/>
              <a:ea typeface="Calibri"/>
              <a:cs typeface="Calibri"/>
              <a:sym typeface="Calibri"/>
            </a:endParaRPr>
          </a:p>
        </p:txBody>
      </p:sp>
      <p:sp>
        <p:nvSpPr>
          <p:cNvPr id="178" name="Google Shape;178;p22"/>
          <p:cNvSpPr txBox="1">
            <a:spLocks noGrp="1"/>
          </p:cNvSpPr>
          <p:nvPr>
            <p:ph type="ftr" idx="4294967295"/>
          </p:nvPr>
        </p:nvSpPr>
        <p:spPr>
          <a:xfrm>
            <a:off x="-7375" y="6484109"/>
            <a:ext cx="121846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a:solidFill>
                  <a:srgbClr val="FFFFFF"/>
                </a:solidFill>
                <a:latin typeface="Calibri"/>
                <a:ea typeface="Calibri"/>
                <a:cs typeface="Calibri"/>
                <a:sym typeface="Calibri"/>
              </a:rPr>
              <a:t>MNPSP.org/MNPBS</a:t>
            </a:r>
            <a:endParaRPr/>
          </a:p>
        </p:txBody>
      </p:sp>
      <p:sp>
        <p:nvSpPr>
          <p:cNvPr id="179" name="Google Shape;179;p22"/>
          <p:cNvSpPr txBox="1"/>
          <p:nvPr/>
        </p:nvSpPr>
        <p:spPr>
          <a:xfrm>
            <a:off x="7874080" y="3293126"/>
            <a:ext cx="2929213" cy="120032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tx2"/>
                </a:solidFill>
                <a:latin typeface="Calibri"/>
                <a:ea typeface="Calibri"/>
                <a:cs typeface="Calibri"/>
                <a:sym typeface="Calibri"/>
              </a:rPr>
              <a:t>Core Features of PBS we will addressed in each webinar! </a:t>
            </a:r>
            <a:endParaRPr dirty="0">
              <a:solidFill>
                <a:schemeClr val="tx2"/>
              </a:solidFill>
            </a:endParaRPr>
          </a:p>
        </p:txBody>
      </p:sp>
      <p:sp>
        <p:nvSpPr>
          <p:cNvPr id="180" name="Google Shape;180;p22" descr="Brackets tying the core features to the theme covered"/>
          <p:cNvSpPr/>
          <p:nvPr/>
        </p:nvSpPr>
        <p:spPr>
          <a:xfrm>
            <a:off x="6871994" y="1563732"/>
            <a:ext cx="720791" cy="4657849"/>
          </a:xfrm>
          <a:prstGeom prst="rightBrace">
            <a:avLst>
              <a:gd name="adj1" fmla="val 8333"/>
              <a:gd name="adj2" fmla="val 50000"/>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243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AAD2B7-BC4A-5F43-BB13-84F0614332CB}"/>
              </a:ext>
            </a:extLst>
          </p:cNvPr>
          <p:cNvSpPr>
            <a:spLocks noGrp="1"/>
          </p:cNvSpPr>
          <p:nvPr>
            <p:ph type="title"/>
          </p:nvPr>
        </p:nvSpPr>
        <p:spPr/>
        <p:txBody>
          <a:bodyPr/>
          <a:lstStyle/>
          <a:p>
            <a:pPr algn="ctr"/>
            <a:r>
              <a:rPr lang="en-US" b="1" dirty="0">
                <a:solidFill>
                  <a:schemeClr val="tx2"/>
                </a:solidFill>
              </a:rPr>
              <a:t>Implementing Person-Centered Positive Behavior Support</a:t>
            </a:r>
          </a:p>
        </p:txBody>
      </p:sp>
      <p:sp>
        <p:nvSpPr>
          <p:cNvPr id="13" name="Text Placeholder 12">
            <a:extLst>
              <a:ext uri="{FF2B5EF4-FFF2-40B4-BE49-F238E27FC236}">
                <a16:creationId xmlns:a16="http://schemas.microsoft.com/office/drawing/2014/main" id="{53FD01A8-1768-5045-B338-B672F856200F}"/>
              </a:ext>
            </a:extLst>
          </p:cNvPr>
          <p:cNvSpPr>
            <a:spLocks noGrp="1"/>
          </p:cNvSpPr>
          <p:nvPr>
            <p:ph type="body" idx="1"/>
          </p:nvPr>
        </p:nvSpPr>
        <p:spPr/>
        <p:txBody>
          <a:bodyPr>
            <a:normAutofit/>
          </a:bodyPr>
          <a:lstStyle/>
          <a:p>
            <a:pPr algn="ctr"/>
            <a:r>
              <a:rPr lang="en-US" sz="3200" dirty="0">
                <a:solidFill>
                  <a:schemeClr val="tx2"/>
                </a:solidFill>
              </a:rPr>
              <a:t>Saint Louis County</a:t>
            </a:r>
          </a:p>
        </p:txBody>
      </p:sp>
    </p:spTree>
    <p:extLst>
      <p:ext uri="{BB962C8B-B14F-4D97-AF65-F5344CB8AC3E}">
        <p14:creationId xmlns:p14="http://schemas.microsoft.com/office/powerpoint/2010/main" val="238392426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t. Thoma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1.xml><?xml version="1.0" encoding="utf-8"?>
<a:theme xmlns:a="http://schemas.openxmlformats.org/drawingml/2006/main" name="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2.xml><?xml version="1.0" encoding="utf-8"?>
<a:theme xmlns:a="http://schemas.openxmlformats.org/drawingml/2006/main" name="Residential Services, Inc">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3.xml><?xml version="1.0" encoding="utf-8"?>
<a:theme xmlns:a="http://schemas.openxmlformats.org/drawingml/2006/main" name="SWWC">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4.xml><?xml version="1.0" encoding="utf-8"?>
<a:theme xmlns:a="http://schemas.openxmlformats.org/drawingml/2006/main" name="MNAB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5.xml><?xml version="1.0" encoding="utf-8"?>
<a:theme xmlns:a="http://schemas.openxmlformats.org/drawingml/2006/main" name="ARRM">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6.xml><?xml version="1.0" encoding="utf-8"?>
<a:theme xmlns:a="http://schemas.openxmlformats.org/drawingml/2006/main" name="Owakihi">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7.xml><?xml version="1.0" encoding="utf-8"?>
<a:theme xmlns:a="http://schemas.openxmlformats.org/drawingml/2006/main" name="Lutheran Social Service">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8.xml><?xml version="1.0" encoding="utf-8"?>
<a:theme xmlns:a="http://schemas.openxmlformats.org/drawingml/2006/main" name="PBIS TA Center">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9.xml><?xml version="1.0" encoding="utf-8"?>
<a:theme xmlns:a="http://schemas.openxmlformats.org/drawingml/2006/main" name="PBISApp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SISEP">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21.xml><?xml version="1.0" encoding="utf-8"?>
<a:theme xmlns:a="http://schemas.openxmlformats.org/drawingml/2006/main" name="TLC PCP">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MNPBSnetwork">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6.xml><?xml version="1.0" encoding="utf-8"?>
<a:theme xmlns:a="http://schemas.openxmlformats.org/drawingml/2006/main" name="APB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7.xml><?xml version="1.0" encoding="utf-8"?>
<a:theme xmlns:a="http://schemas.openxmlformats.org/drawingml/2006/main" name="DH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8.xml><?xml version="1.0" encoding="utf-8"?>
<a:theme xmlns:a="http://schemas.openxmlformats.org/drawingml/2006/main" name="MDE">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9.xml><?xml version="1.0" encoding="utf-8"?>
<a:theme xmlns:a="http://schemas.openxmlformats.org/drawingml/2006/main" name="RTC-ICI">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8" ma:contentTypeDescription="Create a new document." ma:contentTypeScope="" ma:versionID="8c3fddde941db5e7d3e4c99c11fbb8be">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4dd50aa4bb19100da277d3ce7072f00f"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schemas.microsoft.com/office/2006/metadata/properties"/>
    <ds:schemaRef ds:uri="6ad98c6d-15f6-47b0-ade6-9078c6873b6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ec5ffc2c-0589-4753-b34a-4c035d4e7b7e"/>
    <ds:schemaRef ds:uri="http://www.w3.org/XML/1998/namespace"/>
    <ds:schemaRef ds:uri="http://purl.org/dc/terms/"/>
  </ds:schemaRefs>
</ds:datastoreItem>
</file>

<file path=customXml/itemProps2.xml><?xml version="1.0" encoding="utf-8"?>
<ds:datastoreItem xmlns:ds="http://schemas.openxmlformats.org/officeDocument/2006/customXml" ds:itemID="{C1D5F045-49C3-4B15-A54E-F928AFE83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1904</TotalTime>
  <Words>4883</Words>
  <Application>Microsoft Macintosh PowerPoint</Application>
  <PresentationFormat>Widescreen</PresentationFormat>
  <Paragraphs>638</Paragraphs>
  <Slides>46</Slides>
  <Notes>21</Notes>
  <HiddenSlides>0</HiddenSlides>
  <MMClips>0</MMClips>
  <ScaleCrop>false</ScaleCrop>
  <HeadingPairs>
    <vt:vector size="6" baseType="variant">
      <vt:variant>
        <vt:lpstr>Fonts Used</vt:lpstr>
      </vt:variant>
      <vt:variant>
        <vt:i4>12</vt:i4>
      </vt:variant>
      <vt:variant>
        <vt:lpstr>Theme</vt:lpstr>
      </vt:variant>
      <vt:variant>
        <vt:i4>21</vt:i4>
      </vt:variant>
      <vt:variant>
        <vt:lpstr>Slide Titles</vt:lpstr>
      </vt:variant>
      <vt:variant>
        <vt:i4>46</vt:i4>
      </vt:variant>
    </vt:vector>
  </HeadingPairs>
  <TitlesOfParts>
    <vt:vector size="79" baseType="lpstr">
      <vt:lpstr>Arial</vt:lpstr>
      <vt:lpstr>Arial</vt:lpstr>
      <vt:lpstr>Calibri</vt:lpstr>
      <vt:lpstr>Calibri Light</vt:lpstr>
      <vt:lpstr>Cambria</vt:lpstr>
      <vt:lpstr>Century Gothic</vt:lpstr>
      <vt:lpstr>Courier New</vt:lpstr>
      <vt:lpstr>NeueHaasGroteskText Std</vt:lpstr>
      <vt:lpstr>Noto Sans Symbols</vt:lpstr>
      <vt:lpstr>Open Sans</vt:lpstr>
      <vt:lpstr>Times New Roman</vt:lpstr>
      <vt:lpstr>Wingdings 2</vt:lpstr>
      <vt:lpstr>1_Custom Design</vt:lpstr>
      <vt:lpstr>Custom Design</vt:lpstr>
      <vt:lpstr>1_pbisMN</vt:lpstr>
      <vt:lpstr>Austin</vt:lpstr>
      <vt:lpstr>MNPBSnetwork</vt:lpstr>
      <vt:lpstr>APBS</vt:lpstr>
      <vt:lpstr>DHS</vt:lpstr>
      <vt:lpstr>MDE</vt:lpstr>
      <vt:lpstr>RTC-ICI</vt:lpstr>
      <vt:lpstr>St. Thomas</vt:lpstr>
      <vt:lpstr>pbisMN</vt:lpstr>
      <vt:lpstr>Residential Services, Inc</vt:lpstr>
      <vt:lpstr>SWWC</vt:lpstr>
      <vt:lpstr>MNABA</vt:lpstr>
      <vt:lpstr>ARRM</vt:lpstr>
      <vt:lpstr>Owakihi</vt:lpstr>
      <vt:lpstr>Lutheran Social Service</vt:lpstr>
      <vt:lpstr>PBIS TA Center</vt:lpstr>
      <vt:lpstr>PBISApps</vt:lpstr>
      <vt:lpstr>SISEP</vt:lpstr>
      <vt:lpstr>TLC PCP</vt:lpstr>
      <vt:lpstr>9 Core Features of PBS Webinar Series Part 4  Supporting Adults January 29, 2020 | 9:00-10:30 </vt:lpstr>
      <vt:lpstr>Upcoming Collaborator Forum Webinars PBS Across the Lifespan – Supporting Adults</vt:lpstr>
      <vt:lpstr>MNPBS Network Purpose</vt:lpstr>
      <vt:lpstr>Collaborators Forum Webinar Series</vt:lpstr>
      <vt:lpstr>PowerPoint Presentation</vt:lpstr>
      <vt:lpstr>PowerPoint Presentation</vt:lpstr>
      <vt:lpstr>PowerPoint Presentation</vt:lpstr>
      <vt:lpstr>2020 Theme: 9 Core Features of PBS</vt:lpstr>
      <vt:lpstr>Implementing Person-Centered Positive Behavior Support</vt:lpstr>
      <vt:lpstr>Universal Tier 1 Implementation</vt:lpstr>
      <vt:lpstr>PowerPoint Presentation</vt:lpstr>
      <vt:lpstr>PowerPoint Presentation</vt:lpstr>
      <vt:lpstr>Fidelity of Implementation: MN Team Checklist</vt:lpstr>
      <vt:lpstr>Scoring the TOET</vt:lpstr>
      <vt:lpstr>PowerPoint Presentation</vt:lpstr>
      <vt:lpstr>Fidelity of Implementation</vt:lpstr>
      <vt:lpstr>PowerPoint Presentation</vt:lpstr>
      <vt:lpstr>Assessing Impact of Person-Centered Practices- County Examples</vt:lpstr>
      <vt:lpstr>Tools &amp; Resources</vt:lpstr>
      <vt:lpstr>Tools for Implementation</vt:lpstr>
      <vt:lpstr>Dani Dunphy Saint Louis County </vt:lpstr>
      <vt:lpstr>Person-Centered and PBS Self-Assessment and Action Planning—A County Example</vt:lpstr>
      <vt:lpstr>PowerPoint Presentation</vt:lpstr>
      <vt:lpstr>History Map -- Year One </vt:lpstr>
      <vt:lpstr>Action Plan Implementation Examples</vt:lpstr>
      <vt:lpstr> Embedding Cultural Responsiveness Across Positive Supports </vt:lpstr>
      <vt:lpstr>County Team Matrix Example </vt:lpstr>
      <vt:lpstr>Team Activity – Integrating Cultural Awareness</vt:lpstr>
      <vt:lpstr>Public Service Announcement Highlighting How Language Can Hurt People</vt:lpstr>
      <vt:lpstr>Public Service Announcement to Encourage Avoiding Generalizations</vt:lpstr>
      <vt:lpstr>Public Service Announcement About Sexual Orientation</vt:lpstr>
      <vt:lpstr>Public Service Announcement Addressing Culture</vt:lpstr>
      <vt:lpstr>Suggestions for Addressing Situations Where Stereotyping Occurs</vt:lpstr>
      <vt:lpstr>Person Centered Incident Matrix</vt:lpstr>
      <vt:lpstr>Person Centered Community Collaboration </vt:lpstr>
      <vt:lpstr>Collective Definition of Emergency</vt:lpstr>
      <vt:lpstr>PowerPoint Presentation</vt:lpstr>
      <vt:lpstr>PCIM Manual Overview</vt:lpstr>
      <vt:lpstr>PCIM Manual Overview</vt:lpstr>
      <vt:lpstr>PCIM Manual Overview</vt:lpstr>
      <vt:lpstr>Closing and Wrap-Up</vt:lpstr>
      <vt:lpstr>2020 Theme: 9 Core Features of PBS</vt:lpstr>
      <vt:lpstr>Minnesota PBS VALUES</vt:lpstr>
      <vt:lpstr>Organization Members</vt:lpstr>
      <vt:lpstr>APBS Conference 2021 – 18th Annual Conference</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Core Features of PBS Webinar Series Part 2 of 4  Early Childhood (birth to age 6) October 27, 2020 | 10:00-11:30</dc:title>
  <dc:creator>Stansberry Brusnahan, Laroye Lynn</dc:creator>
  <cp:lastModifiedBy>Microsoft Office User</cp:lastModifiedBy>
  <cp:revision>312</cp:revision>
  <dcterms:created xsi:type="dcterms:W3CDTF">2020-09-28T18:19:48Z</dcterms:created>
  <dcterms:modified xsi:type="dcterms:W3CDTF">2021-01-26T17:36:02Z</dcterms:modified>
</cp:coreProperties>
</file>